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94" r:id="rId2"/>
    <p:sldId id="259" r:id="rId3"/>
    <p:sldId id="280" r:id="rId4"/>
    <p:sldId id="287" r:id="rId5"/>
    <p:sldId id="288" r:id="rId6"/>
    <p:sldId id="289" r:id="rId7"/>
    <p:sldId id="284" r:id="rId8"/>
    <p:sldId id="291" r:id="rId9"/>
    <p:sldId id="290" r:id="rId10"/>
    <p:sldId id="292" r:id="rId11"/>
    <p:sldId id="286" r:id="rId12"/>
    <p:sldId id="293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181" userDrawn="1">
          <p15:clr>
            <a:srgbClr val="A4A3A4"/>
          </p15:clr>
        </p15:guide>
        <p15:guide id="3" pos="5579" userDrawn="1">
          <p15:clr>
            <a:srgbClr val="A4A3A4"/>
          </p15:clr>
        </p15:guide>
        <p15:guide id="4" orient="horz" pos="1207" userDrawn="1">
          <p15:clr>
            <a:srgbClr val="A4A3A4"/>
          </p15:clr>
        </p15:guide>
        <p15:guide id="5" orient="horz" pos="3045" userDrawn="1">
          <p15:clr>
            <a:srgbClr val="A4A3A4"/>
          </p15:clr>
        </p15:guide>
        <p15:guide id="6" orient="horz" pos="1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5BA"/>
    <a:srgbClr val="662D91"/>
    <a:srgbClr val="F69321"/>
    <a:srgbClr val="03A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74"/>
  </p:normalViewPr>
  <p:slideViewPr>
    <p:cSldViewPr snapToGrid="0" snapToObjects="1" showGuides="1">
      <p:cViewPr varScale="1">
        <p:scale>
          <a:sx n="124" d="100"/>
          <a:sy n="124" d="100"/>
        </p:scale>
        <p:origin x="1448" y="168"/>
      </p:cViewPr>
      <p:guideLst>
        <p:guide orient="horz" pos="527"/>
        <p:guide pos="181"/>
        <p:guide pos="5579"/>
        <p:guide orient="horz" pos="1207"/>
        <p:guide orient="horz" pos="3045"/>
        <p:guide orient="horz" pos="1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7AD8B5-F3F9-C64F-9D96-439DD9175E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005" y="2319689"/>
            <a:ext cx="3185963" cy="1867302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8A5869-351E-344F-A415-B1B874923E51}"/>
              </a:ext>
            </a:extLst>
          </p:cNvPr>
          <p:cNvSpPr/>
          <p:nvPr userDrawn="1"/>
        </p:nvSpPr>
        <p:spPr>
          <a:xfrm>
            <a:off x="231006" y="5777442"/>
            <a:ext cx="8912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i="0" dirty="0">
                <a:solidFill>
                  <a:srgbClr val="C00000"/>
                </a:solidFill>
                <a:latin typeface="Arial Narrow" panose="020B0604020202020204" pitchFamily="34" charset="0"/>
                <a:ea typeface="Arial" charset="0"/>
                <a:cs typeface="Arial Narrow" panose="020B0604020202020204" pitchFamily="34" charset="0"/>
              </a:rPr>
              <a:t>Hello, you should be able to hear music playing, if not please adjust your speakers or call our office for assistance at 1-866-754-8839. You must be outside of Citrix to hear the music and the presentation. We will be starting promptly at 1pm EST. </a:t>
            </a:r>
            <a:endParaRPr lang="en-CA" sz="1800" b="1" i="0" dirty="0">
              <a:solidFill>
                <a:srgbClr val="C00000"/>
              </a:solidFill>
              <a:latin typeface="Arial Narrow" panose="020B0604020202020204" pitchFamily="34" charset="0"/>
              <a:ea typeface="Arial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90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0126-8B69-C347-86C5-99C597F4A7DA}" type="datetimeFigureOut">
              <a:rPr lang="en-US" smtClean="0"/>
              <a:t>8/13/19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924-4728-1C4B-BAED-F7506FD88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2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0126-8B69-C347-86C5-99C597F4A7DA}" type="datetimeFigureOut">
              <a:rPr lang="en-US" smtClean="0"/>
              <a:t>8/13/19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924-4728-1C4B-BAED-F7506FD88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5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BD9706-DBC8-6341-8C3D-5137E2CCF5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7" y="297746"/>
            <a:ext cx="7247821" cy="1126794"/>
          </a:xfrm>
        </p:spPr>
        <p:txBody>
          <a:bodyPr anchor="t"/>
          <a:lstStyle>
            <a:lvl1pPr>
              <a:defRPr b="1" i="0">
                <a:solidFill>
                  <a:srgbClr val="0C75BA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33" y="1623308"/>
            <a:ext cx="8226592" cy="4553655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4199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537509-DCDC-0B44-BE1F-3B1659A4F8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8114" y="1526858"/>
            <a:ext cx="4352474" cy="2852737"/>
          </a:xfrm>
        </p:spPr>
        <p:txBody>
          <a:bodyPr anchor="b"/>
          <a:lstStyle>
            <a:lvl1pPr algn="r">
              <a:defRPr sz="60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Section One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676" y="4397743"/>
            <a:ext cx="6652911" cy="1500187"/>
          </a:xfrm>
        </p:spPr>
        <p:txBody>
          <a:bodyPr>
            <a:normAutofit/>
          </a:bodyPr>
          <a:lstStyle>
            <a:lvl1pPr marL="0" indent="0" algn="r">
              <a:buNone/>
              <a:defRPr sz="3600" b="0" i="0">
                <a:solidFill>
                  <a:srgbClr val="F6932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970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0126-8B69-C347-86C5-99C597F4A7DA}" type="datetimeFigureOut">
              <a:rPr lang="en-US" smtClean="0"/>
              <a:t>8/13/19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924-4728-1C4B-BAED-F7506FD88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3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0126-8B69-C347-86C5-99C597F4A7DA}" type="datetimeFigureOut">
              <a:rPr lang="en-US" smtClean="0"/>
              <a:t>8/13/19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924-4728-1C4B-BAED-F7506FD88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6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0126-8B69-C347-86C5-99C597F4A7DA}" type="datetimeFigureOut">
              <a:rPr lang="en-US" smtClean="0"/>
              <a:t>8/13/19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924-4728-1C4B-BAED-F7506FD88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3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0126-8B69-C347-86C5-99C597F4A7DA}" type="datetimeFigureOut">
              <a:rPr lang="en-US" smtClean="0"/>
              <a:t>8/13/19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924-4728-1C4B-BAED-F7506FD88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3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0126-8B69-C347-86C5-99C597F4A7DA}" type="datetimeFigureOut">
              <a:rPr lang="en-US" smtClean="0"/>
              <a:t>8/13/19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924-4728-1C4B-BAED-F7506FD88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0126-8B69-C347-86C5-99C597F4A7DA}" type="datetimeFigureOut">
              <a:rPr lang="en-US" smtClean="0"/>
              <a:t>8/13/19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924-4728-1C4B-BAED-F7506FD88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4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60126-8B69-C347-86C5-99C597F4A7DA}" type="datetimeFigureOut">
              <a:rPr lang="en-US" smtClean="0"/>
              <a:t>8/13/19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84924-4728-1C4B-BAED-F7506FD88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0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33029-B059-C042-A5D8-80AE44F56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114" y="2749482"/>
            <a:ext cx="4352473" cy="2852737"/>
          </a:xfrm>
        </p:spPr>
        <p:txBody>
          <a:bodyPr>
            <a:normAutofit/>
          </a:bodyPr>
          <a:lstStyle/>
          <a:p>
            <a:r>
              <a:rPr lang="en-US" dirty="0"/>
              <a:t>How to Write and Objection Letter</a:t>
            </a:r>
          </a:p>
        </p:txBody>
      </p:sp>
    </p:spTree>
    <p:extLst>
      <p:ext uri="{BB962C8B-B14F-4D97-AF65-F5344CB8AC3E}">
        <p14:creationId xmlns:p14="http://schemas.microsoft.com/office/powerpoint/2010/main" val="145203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665B7-87AD-4A9E-853A-3EE891DFF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to Consider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25546-A77D-4C6A-9D97-125EFDA57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2" y="1623308"/>
            <a:ext cx="8548167" cy="4553655"/>
          </a:xfrm>
        </p:spPr>
        <p:txBody>
          <a:bodyPr/>
          <a:lstStyle/>
          <a:p>
            <a:pPr marL="0" lvl="0" indent="0">
              <a:buNone/>
            </a:pPr>
            <a:r>
              <a:rPr lang="en-CA" b="1" dirty="0">
                <a:solidFill>
                  <a:srgbClr val="F69321"/>
                </a:solidFill>
              </a:rPr>
              <a:t>Are you objecting to an action by the worker?</a:t>
            </a:r>
            <a:endParaRPr lang="en-US" b="1" dirty="0">
              <a:solidFill>
                <a:srgbClr val="F69321"/>
              </a:solidFill>
            </a:endParaRPr>
          </a:p>
          <a:p>
            <a:r>
              <a:rPr lang="en-CA" dirty="0"/>
              <a:t>Since compensation is a no-fault system, having a claim denied to this basis is extremely rare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BDB368-9417-AC49-A9C0-B66A0C9C9D05}"/>
              </a:ext>
            </a:extLst>
          </p:cNvPr>
          <p:cNvSpPr txBox="1">
            <a:spLocks/>
          </p:cNvSpPr>
          <p:nvPr/>
        </p:nvSpPr>
        <p:spPr>
          <a:xfrm>
            <a:off x="192507" y="2679501"/>
            <a:ext cx="8557792" cy="1349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You will need to provide documented proof that the worker was aware of the policies/standards etc. and that they been coached/disciplined for prior offences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689A12-2F33-D748-A020-B8E8A3829AEC}"/>
              </a:ext>
            </a:extLst>
          </p:cNvPr>
          <p:cNvSpPr txBox="1">
            <a:spLocks/>
          </p:cNvSpPr>
          <p:nvPr/>
        </p:nvSpPr>
        <p:spPr>
          <a:xfrm>
            <a:off x="192507" y="3616399"/>
            <a:ext cx="8557792" cy="1667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It may be easier to coach/ discipline the worker for the unsafe action rather than objecting to the claim but try anyways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48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33029-B059-C042-A5D8-80AE44F56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114" y="1526858"/>
            <a:ext cx="4352473" cy="2852737"/>
          </a:xfrm>
        </p:spPr>
        <p:txBody>
          <a:bodyPr/>
          <a:lstStyle/>
          <a:p>
            <a:r>
              <a:rPr lang="en-US" dirty="0"/>
              <a:t>Section Three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72F84-12C5-474E-A9DB-928DD1F72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Bad Decisions</a:t>
            </a:r>
          </a:p>
        </p:txBody>
      </p:sp>
    </p:spTree>
    <p:extLst>
      <p:ext uri="{BB962C8B-B14F-4D97-AF65-F5344CB8AC3E}">
        <p14:creationId xmlns:p14="http://schemas.microsoft.com/office/powerpoint/2010/main" val="3189389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C78CE-0229-48B5-A26A-EE8B85675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Decisions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A25AFFF-2253-4FC7-8059-38B7C8E18B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2507" y="1594708"/>
            <a:ext cx="8664156" cy="42473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Remember that in order for the compensation board to make an informed decision it is vital that you present the Board with all of the appropriate documentation, including a clear and concise letter of objection</a:t>
            </a:r>
            <a:r>
              <a:rPr kumimoji="0" lang="en-CA" altLang="en-US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</a:rPr>
              <a:t>.</a:t>
            </a:r>
            <a:endParaRPr lang="en-CA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b="1" i="0" u="none" strike="noStrike" cap="none" normalizeH="0" baseline="0" dirty="0">
                <a:ln>
                  <a:noFill/>
                </a:ln>
                <a:solidFill>
                  <a:srgbClr val="F69321"/>
                </a:solidFill>
                <a:effectLst/>
                <a:latin typeface="Arial" panose="020B0604020202020204" pitchFamily="34" charset="0"/>
              </a:rPr>
              <a:t>Be critical of what you wrote: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CA" altLang="en-US" dirty="0"/>
              <a:t>Is the language clear?</a:t>
            </a:r>
          </a:p>
          <a:p>
            <a:pPr eaLnBrk="0" fontAlgn="base" hangingPunct="0">
              <a:spcAft>
                <a:spcPct val="0"/>
              </a:spcAft>
            </a:pPr>
            <a:r>
              <a:rPr kumimoji="0" lang="en-CA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Have you removed all emotion and frustration?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CA" altLang="en-US" dirty="0"/>
              <a:t>Have you stated the facts? Attached Proof</a:t>
            </a:r>
          </a:p>
          <a:p>
            <a:pPr eaLnBrk="0" fontAlgn="base" hangingPunct="0">
              <a:spcAft>
                <a:spcPct val="0"/>
              </a:spcAft>
            </a:pPr>
            <a:r>
              <a:rPr kumimoji="0" lang="en-CA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Is information in sequential order</a:t>
            </a:r>
            <a:r>
              <a:rPr kumimoji="0" lang="en-CA" altLang="en-US" b="0" i="0" u="none" strike="noStrike" cap="none" normalizeH="0" baseline="0" dirty="0">
                <a:ln>
                  <a:noFill/>
                </a:ln>
                <a:effectLst/>
              </a:rPr>
              <a:t>?</a:t>
            </a:r>
            <a:endParaRPr lang="en-CA" altLang="en-US" dirty="0"/>
          </a:p>
          <a:p>
            <a:pPr marL="0" indent="0" eaLnBrk="0" fontAlgn="base" hangingPunct="0">
              <a:spcBef>
                <a:spcPts val="1200"/>
              </a:spcBef>
              <a:spcAft>
                <a:spcPct val="0"/>
              </a:spcAft>
              <a:buNone/>
            </a:pPr>
            <a:r>
              <a:rPr kumimoji="0" lang="en-CA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Ge</a:t>
            </a:r>
            <a:r>
              <a:rPr lang="en-CA" altLang="en-US" dirty="0"/>
              <a:t>t a second opinion on what you have written and supporting documentation of your concerns.</a:t>
            </a:r>
            <a:endParaRPr kumimoji="0" lang="en-CA" altLang="en-US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indent="0" eaLnBrk="0" fontAlgn="base" hangingPunct="0">
              <a:spcBef>
                <a:spcPts val="1200"/>
              </a:spcBef>
              <a:spcAft>
                <a:spcPct val="0"/>
              </a:spcAft>
              <a:buNone/>
            </a:pPr>
            <a:r>
              <a:rPr lang="en-CA" altLang="en-US" b="1" dirty="0">
                <a:solidFill>
                  <a:srgbClr val="0C75BA"/>
                </a:solidFill>
              </a:rPr>
              <a:t>Make the Boards job easy! </a:t>
            </a:r>
            <a:endParaRPr kumimoji="0" lang="en-CA" altLang="en-US" b="1" i="0" u="none" strike="noStrike" cap="none" normalizeH="0" baseline="0" dirty="0">
              <a:ln>
                <a:noFill/>
              </a:ln>
              <a:solidFill>
                <a:srgbClr val="0C75B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7487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CC89C-6A90-5743-95BF-761B30E10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7" y="297746"/>
            <a:ext cx="7433978" cy="1325562"/>
          </a:xfrm>
        </p:spPr>
        <p:txBody>
          <a:bodyPr>
            <a:normAutofit/>
          </a:bodyPr>
          <a:lstStyle/>
          <a:p>
            <a:r>
              <a:rPr lang="en-US" dirty="0"/>
              <a:t>Connect on Social Media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440B44-88E1-C14E-9EFC-CF7C0FF0E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3" y="1623308"/>
            <a:ext cx="8226592" cy="45536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Get connected by following us on social media! We share tips and important information about your programs and services.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i="1" dirty="0">
                <a:solidFill>
                  <a:srgbClr val="F69321"/>
                </a:solidFill>
              </a:rPr>
              <a:t>Let’s talk!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3614D3-F711-8C4F-AB26-BACC58AF0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78" y="2775692"/>
            <a:ext cx="7013644" cy="331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CC89C-6A90-5743-95BF-761B30E10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7" y="297746"/>
            <a:ext cx="8858896" cy="1126794"/>
          </a:xfrm>
        </p:spPr>
        <p:txBody>
          <a:bodyPr>
            <a:normAutofit/>
          </a:bodyPr>
          <a:lstStyle/>
          <a:p>
            <a:r>
              <a:rPr lang="en-US" dirty="0"/>
              <a:t>How to Write an Objection Letter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5BD2C9-4467-E04C-A02F-E0BB0D763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07"/>
          <a:stretch/>
        </p:blipFill>
        <p:spPr>
          <a:xfrm>
            <a:off x="308225" y="3334130"/>
            <a:ext cx="4987283" cy="24943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136F0-A0FA-9242-91F2-920DFC39F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3" y="1623308"/>
            <a:ext cx="8186217" cy="4553655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“Objecting to the validity of a Worker’s Compensation claim or to a decision made by the Board is an important part of effective claims management. Not doing this level of due diligence can be extremely costly for your organization” (First Reference).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CA" b="1" dirty="0">
                <a:solidFill>
                  <a:srgbClr val="F69321"/>
                </a:solidFill>
              </a:rPr>
              <a:t>Overview: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4F9FEB-9C99-5A47-B064-554377E58DE0}"/>
              </a:ext>
            </a:extLst>
          </p:cNvPr>
          <p:cNvSpPr txBox="1"/>
          <p:nvPr/>
        </p:nvSpPr>
        <p:spPr>
          <a:xfrm>
            <a:off x="425007" y="4088997"/>
            <a:ext cx="1736244" cy="1015663"/>
          </a:xfrm>
          <a:custGeom>
            <a:avLst/>
            <a:gdLst>
              <a:gd name="connsiteX0" fmla="*/ 0 w 1736203"/>
              <a:gd name="connsiteY0" fmla="*/ 0 h 1015663"/>
              <a:gd name="connsiteX1" fmla="*/ 1736203 w 1736203"/>
              <a:gd name="connsiteY1" fmla="*/ 0 h 1015663"/>
              <a:gd name="connsiteX2" fmla="*/ 1736203 w 1736203"/>
              <a:gd name="connsiteY2" fmla="*/ 1015663 h 1015663"/>
              <a:gd name="connsiteX3" fmla="*/ 0 w 1736203"/>
              <a:gd name="connsiteY3" fmla="*/ 1015663 h 1015663"/>
              <a:gd name="connsiteX4" fmla="*/ 0 w 1736203"/>
              <a:gd name="connsiteY4" fmla="*/ 0 h 1015663"/>
              <a:gd name="connsiteX0" fmla="*/ 60 w 1736263"/>
              <a:gd name="connsiteY0" fmla="*/ 0 h 1015663"/>
              <a:gd name="connsiteX1" fmla="*/ 1736263 w 1736263"/>
              <a:gd name="connsiteY1" fmla="*/ 0 h 1015663"/>
              <a:gd name="connsiteX2" fmla="*/ 1736263 w 1736263"/>
              <a:gd name="connsiteY2" fmla="*/ 1015663 h 1015663"/>
              <a:gd name="connsiteX3" fmla="*/ 60 w 1736263"/>
              <a:gd name="connsiteY3" fmla="*/ 1015663 h 1015663"/>
              <a:gd name="connsiteX4" fmla="*/ 173680 w 1736263"/>
              <a:gd name="connsiteY4" fmla="*/ 474138 h 1015663"/>
              <a:gd name="connsiteX5" fmla="*/ 60 w 1736263"/>
              <a:gd name="connsiteY5" fmla="*/ 0 h 1015663"/>
              <a:gd name="connsiteX0" fmla="*/ 41 w 1736244"/>
              <a:gd name="connsiteY0" fmla="*/ 0 h 1015663"/>
              <a:gd name="connsiteX1" fmla="*/ 1736244 w 1736244"/>
              <a:gd name="connsiteY1" fmla="*/ 0 h 1015663"/>
              <a:gd name="connsiteX2" fmla="*/ 1736244 w 1736244"/>
              <a:gd name="connsiteY2" fmla="*/ 1015663 h 1015663"/>
              <a:gd name="connsiteX3" fmla="*/ 41 w 1736244"/>
              <a:gd name="connsiteY3" fmla="*/ 1015663 h 1015663"/>
              <a:gd name="connsiteX4" fmla="*/ 266259 w 1736244"/>
              <a:gd name="connsiteY4" fmla="*/ 462563 h 1015663"/>
              <a:gd name="connsiteX5" fmla="*/ 41 w 1736244"/>
              <a:gd name="connsiteY5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6244" h="1015663">
                <a:moveTo>
                  <a:pt x="41" y="0"/>
                </a:moveTo>
                <a:lnTo>
                  <a:pt x="1736244" y="0"/>
                </a:lnTo>
                <a:lnTo>
                  <a:pt x="1736244" y="1015663"/>
                </a:lnTo>
                <a:lnTo>
                  <a:pt x="41" y="1015663"/>
                </a:lnTo>
                <a:cubicBezTo>
                  <a:pt x="-3817" y="839013"/>
                  <a:pt x="270117" y="639213"/>
                  <a:pt x="266259" y="462563"/>
                </a:cubicBezTo>
                <a:lnTo>
                  <a:pt x="41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</a:t>
            </a:r>
          </a:p>
          <a:p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an Objection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A2ABC-ADD0-5D44-BAF9-644A97E97BF8}"/>
              </a:ext>
            </a:extLst>
          </p:cNvPr>
          <p:cNvSpPr txBox="1"/>
          <p:nvPr/>
        </p:nvSpPr>
        <p:spPr>
          <a:xfrm>
            <a:off x="2066264" y="4242886"/>
            <a:ext cx="2155303" cy="707886"/>
          </a:xfrm>
          <a:custGeom>
            <a:avLst/>
            <a:gdLst>
              <a:gd name="connsiteX0" fmla="*/ 0 w 2153924"/>
              <a:gd name="connsiteY0" fmla="*/ 0 h 707886"/>
              <a:gd name="connsiteX1" fmla="*/ 2153924 w 2153924"/>
              <a:gd name="connsiteY1" fmla="*/ 0 h 707886"/>
              <a:gd name="connsiteX2" fmla="*/ 2153924 w 2153924"/>
              <a:gd name="connsiteY2" fmla="*/ 707886 h 707886"/>
              <a:gd name="connsiteX3" fmla="*/ 0 w 2153924"/>
              <a:gd name="connsiteY3" fmla="*/ 707886 h 707886"/>
              <a:gd name="connsiteX4" fmla="*/ 0 w 2153924"/>
              <a:gd name="connsiteY4" fmla="*/ 0 h 707886"/>
              <a:gd name="connsiteX0" fmla="*/ 70 w 2153994"/>
              <a:gd name="connsiteY0" fmla="*/ 0 h 707886"/>
              <a:gd name="connsiteX1" fmla="*/ 2153994 w 2153994"/>
              <a:gd name="connsiteY1" fmla="*/ 0 h 707886"/>
              <a:gd name="connsiteX2" fmla="*/ 2153994 w 2153994"/>
              <a:gd name="connsiteY2" fmla="*/ 707886 h 707886"/>
              <a:gd name="connsiteX3" fmla="*/ 70 w 2153994"/>
              <a:gd name="connsiteY3" fmla="*/ 707886 h 707886"/>
              <a:gd name="connsiteX4" fmla="*/ 262580 w 2153994"/>
              <a:gd name="connsiteY4" fmla="*/ 312338 h 707886"/>
              <a:gd name="connsiteX5" fmla="*/ 70 w 2153994"/>
              <a:gd name="connsiteY5" fmla="*/ 0 h 707886"/>
              <a:gd name="connsiteX0" fmla="*/ 70 w 2153994"/>
              <a:gd name="connsiteY0" fmla="*/ 0 h 707886"/>
              <a:gd name="connsiteX1" fmla="*/ 2153994 w 2153994"/>
              <a:gd name="connsiteY1" fmla="*/ 0 h 707886"/>
              <a:gd name="connsiteX2" fmla="*/ 2153994 w 2153994"/>
              <a:gd name="connsiteY2" fmla="*/ 707886 h 707886"/>
              <a:gd name="connsiteX3" fmla="*/ 70 w 2153994"/>
              <a:gd name="connsiteY3" fmla="*/ 707886 h 707886"/>
              <a:gd name="connsiteX4" fmla="*/ 262580 w 2153994"/>
              <a:gd name="connsiteY4" fmla="*/ 312338 h 707886"/>
              <a:gd name="connsiteX5" fmla="*/ 70 w 2153994"/>
              <a:gd name="connsiteY5" fmla="*/ 0 h 707886"/>
              <a:gd name="connsiteX0" fmla="*/ 1379 w 2155303"/>
              <a:gd name="connsiteY0" fmla="*/ 0 h 707886"/>
              <a:gd name="connsiteX1" fmla="*/ 2155303 w 2155303"/>
              <a:gd name="connsiteY1" fmla="*/ 0 h 707886"/>
              <a:gd name="connsiteX2" fmla="*/ 2155303 w 2155303"/>
              <a:gd name="connsiteY2" fmla="*/ 707886 h 707886"/>
              <a:gd name="connsiteX3" fmla="*/ 1379 w 2155303"/>
              <a:gd name="connsiteY3" fmla="*/ 707886 h 707886"/>
              <a:gd name="connsiteX4" fmla="*/ 263889 w 2155303"/>
              <a:gd name="connsiteY4" fmla="*/ 312338 h 707886"/>
              <a:gd name="connsiteX5" fmla="*/ 1379 w 2155303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5303" h="707886">
                <a:moveTo>
                  <a:pt x="1379" y="0"/>
                </a:moveTo>
                <a:lnTo>
                  <a:pt x="2155303" y="0"/>
                </a:lnTo>
                <a:lnTo>
                  <a:pt x="2155303" y="707886"/>
                </a:lnTo>
                <a:lnTo>
                  <a:pt x="1379" y="707886"/>
                </a:lnTo>
                <a:cubicBezTo>
                  <a:pt x="-3715" y="583753"/>
                  <a:pt x="-8810" y="737413"/>
                  <a:pt x="263889" y="312338"/>
                </a:cubicBezTo>
                <a:cubicBezTo>
                  <a:pt x="2766" y="-23268"/>
                  <a:pt x="88882" y="104113"/>
                  <a:pt x="1379" y="0"/>
                </a:cubicBez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to Consider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765217-0FAC-BF43-9AEA-E29804CE9D32}"/>
              </a:ext>
            </a:extLst>
          </p:cNvPr>
          <p:cNvSpPr txBox="1"/>
          <p:nvPr/>
        </p:nvSpPr>
        <p:spPr>
          <a:xfrm>
            <a:off x="3733184" y="4231556"/>
            <a:ext cx="1736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Decisions </a:t>
            </a:r>
          </a:p>
        </p:txBody>
      </p:sp>
    </p:spTree>
    <p:extLst>
      <p:ext uri="{BB962C8B-B14F-4D97-AF65-F5344CB8AC3E}">
        <p14:creationId xmlns:p14="http://schemas.microsoft.com/office/powerpoint/2010/main" val="4116418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33029-B059-C042-A5D8-80AE44F56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114" y="1526858"/>
            <a:ext cx="4352473" cy="2852737"/>
          </a:xfrm>
        </p:spPr>
        <p:txBody>
          <a:bodyPr/>
          <a:lstStyle/>
          <a:p>
            <a:r>
              <a:rPr lang="en-US" dirty="0"/>
              <a:t>Section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72F84-12C5-474E-A9DB-928DD1F72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Reasons for an Objection</a:t>
            </a:r>
          </a:p>
        </p:txBody>
      </p:sp>
    </p:spTree>
    <p:extLst>
      <p:ext uri="{BB962C8B-B14F-4D97-AF65-F5344CB8AC3E}">
        <p14:creationId xmlns:p14="http://schemas.microsoft.com/office/powerpoint/2010/main" val="171462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8A6C-AD15-4C0D-97BD-8AF11806A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An Objection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BAF1C-01F5-40E8-952C-BE6A2CB2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3" y="1623308"/>
            <a:ext cx="8592546" cy="455365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CA" b="1" dirty="0">
                <a:solidFill>
                  <a:srgbClr val="F69321"/>
                </a:solidFill>
              </a:rPr>
              <a:t>Before you decide whether or not an objection is warranted, consider the following possible reasons for an objection:</a:t>
            </a:r>
            <a:endParaRPr lang="en-US" b="1" dirty="0">
              <a:solidFill>
                <a:srgbClr val="F69321"/>
              </a:solidFill>
            </a:endParaRPr>
          </a:p>
          <a:p>
            <a:pPr>
              <a:spcBef>
                <a:spcPts val="1200"/>
              </a:spcBef>
            </a:pPr>
            <a:r>
              <a:rPr lang="en-CA" dirty="0"/>
              <a:t>Non-occupational vs. occupational </a:t>
            </a:r>
            <a:r>
              <a:rPr lang="en-CA" i="1" dirty="0"/>
              <a:t>e.g.</a:t>
            </a:r>
            <a:r>
              <a:rPr lang="en-CA" dirty="0"/>
              <a:t> worker coming into work on Monday complaining of a sore back but you discover that they helped move a friend on the weekend</a:t>
            </a:r>
          </a:p>
          <a:p>
            <a:r>
              <a:rPr lang="en-CA" dirty="0"/>
              <a:t>No witnesses to the incident</a:t>
            </a:r>
            <a:endParaRPr lang="en-US" dirty="0"/>
          </a:p>
          <a:p>
            <a:r>
              <a:rPr lang="en-CA" dirty="0"/>
              <a:t>Lack of compatibility of the injury to the accident </a:t>
            </a:r>
            <a:r>
              <a:rPr lang="en-CA" i="1" dirty="0"/>
              <a:t>e.g. </a:t>
            </a:r>
            <a:r>
              <a:rPr lang="en-CA" dirty="0"/>
              <a:t>claiming they hurt their knee just walking down the hall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414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94D69CA-0505-8547-9529-47F0706103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61"/>
          <a:stretch/>
        </p:blipFill>
        <p:spPr>
          <a:xfrm>
            <a:off x="1880135" y="1226877"/>
            <a:ext cx="5383729" cy="44042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BCF632-0FDD-4F46-A12D-DB01ADDD3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An Objection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A2D16-E2F7-4919-B31C-3B0C1950C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6932" y="1411181"/>
            <a:ext cx="4700954" cy="738187"/>
          </a:xfrm>
        </p:spPr>
        <p:txBody>
          <a:bodyPr/>
          <a:lstStyle/>
          <a:p>
            <a:pPr marL="0" lvl="0" indent="0">
              <a:buNone/>
            </a:pPr>
            <a:r>
              <a:rPr lang="en-CA" dirty="0">
                <a:solidFill>
                  <a:schemeClr val="bg1"/>
                </a:solidFill>
              </a:rPr>
              <a:t>Delay in reporting the accident and/or seeking medical treatment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3B198-D546-D042-94B6-985F7BFBAF27}"/>
              </a:ext>
            </a:extLst>
          </p:cNvPr>
          <p:cNvSpPr txBox="1"/>
          <p:nvPr/>
        </p:nvSpPr>
        <p:spPr>
          <a:xfrm>
            <a:off x="2206932" y="2331781"/>
            <a:ext cx="4536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medical treatment sought after the accident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E0538-AD67-8A45-A6E8-BB55784F5016}"/>
              </a:ext>
            </a:extLst>
          </p:cNvPr>
          <p:cNvSpPr txBox="1"/>
          <p:nvPr/>
        </p:nvSpPr>
        <p:spPr>
          <a:xfrm>
            <a:off x="2206932" y="3254098"/>
            <a:ext cx="4700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 of the claim - summer off, before Christmas holidays, was previously denied requested time off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D8B868-B164-3F49-9F43-F40C3719CC49}"/>
              </a:ext>
            </a:extLst>
          </p:cNvPr>
          <p:cNvSpPr txBox="1"/>
          <p:nvPr/>
        </p:nvSpPr>
        <p:spPr>
          <a:xfrm>
            <a:off x="2206932" y="4474568"/>
            <a:ext cx="4536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 is not cooperating with Return to Work efforts </a:t>
            </a:r>
            <a:r>
              <a:rPr lang="en-CA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 declined an offer of suitable modified duties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0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5D5D2-6CC6-4404-ADB4-63CE921BF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An Objection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CDA5D-9508-4998-B996-2919D28B0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3" y="1623308"/>
            <a:ext cx="8602820" cy="4553655"/>
          </a:xfrm>
        </p:spPr>
        <p:txBody>
          <a:bodyPr/>
          <a:lstStyle/>
          <a:p>
            <a:r>
              <a:rPr lang="en-CA" dirty="0"/>
              <a:t>Pre-existing non-work-related injury</a:t>
            </a:r>
          </a:p>
          <a:p>
            <a:r>
              <a:rPr lang="en-CA" dirty="0"/>
              <a:t>Cannot verify injury as reported</a:t>
            </a:r>
          </a:p>
          <a:p>
            <a:r>
              <a:rPr lang="en-CA" dirty="0"/>
              <a:t>Unsafe Behaviours are a pattern and purposeful</a:t>
            </a:r>
          </a:p>
          <a:p>
            <a:r>
              <a:rPr lang="en-CA" dirty="0"/>
              <a:t>To get more medical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7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33029-B059-C042-A5D8-80AE44F56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114" y="1526858"/>
            <a:ext cx="4352473" cy="2852737"/>
          </a:xfrm>
        </p:spPr>
        <p:txBody>
          <a:bodyPr/>
          <a:lstStyle/>
          <a:p>
            <a:r>
              <a:rPr lang="en-US" dirty="0"/>
              <a:t>Section Two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72F84-12C5-474E-A9DB-928DD1F72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Points to Consider</a:t>
            </a:r>
          </a:p>
        </p:txBody>
      </p:sp>
    </p:spTree>
    <p:extLst>
      <p:ext uri="{BB962C8B-B14F-4D97-AF65-F5344CB8AC3E}">
        <p14:creationId xmlns:p14="http://schemas.microsoft.com/office/powerpoint/2010/main" val="1595618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5BC029-9BEB-CB4A-AADA-75B701F4A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53" y="1545537"/>
            <a:ext cx="8822540" cy="3521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B82366-A629-4680-8760-653928C99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B3004-D234-45D4-B634-79B1E397D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40" y="1740538"/>
            <a:ext cx="8226592" cy="4553655"/>
          </a:xfrm>
        </p:spPr>
        <p:txBody>
          <a:bodyPr/>
          <a:lstStyle/>
          <a:p>
            <a:pPr marL="0" lvl="0" indent="0">
              <a:buNone/>
            </a:pPr>
            <a:r>
              <a:rPr lang="en-CA" b="1" dirty="0">
                <a:solidFill>
                  <a:schemeClr val="bg1"/>
                </a:solidFill>
              </a:rPr>
              <a:t>Be clear that you are objecting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Use the words “I am objecting to ….”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Outline that fact you are objecting in the first few lines of your letter </a:t>
            </a:r>
            <a:endParaRPr lang="en-US" dirty="0">
              <a:solidFill>
                <a:schemeClr val="bg1"/>
              </a:solidFill>
            </a:endParaRPr>
          </a:p>
          <a:p>
            <a:pPr marL="0" lvl="0" indent="0">
              <a:spcBef>
                <a:spcPts val="4200"/>
              </a:spcBef>
              <a:buNone/>
            </a:pPr>
            <a:r>
              <a:rPr lang="en-CA" b="1" dirty="0">
                <a:solidFill>
                  <a:schemeClr val="bg1"/>
                </a:solidFill>
              </a:rPr>
              <a:t>Refer to the applicable compensation board policy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All compensation decisions are guided by policy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Go to the compensation website for copies of policies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Quote the policy and how the claim does not meet the policy criteria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7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5B0957-8173-B54C-920C-25BA079E15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3856" y="1561714"/>
            <a:ext cx="8812914" cy="38604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BBDCE3-3DB7-41D5-922A-450C486A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114DA-C36C-46B5-8AB4-348B1C9E4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40" y="1728815"/>
            <a:ext cx="8186217" cy="4553655"/>
          </a:xfrm>
        </p:spPr>
        <p:txBody>
          <a:bodyPr/>
          <a:lstStyle/>
          <a:p>
            <a:pPr marL="0" lvl="0" indent="0">
              <a:buNone/>
            </a:pPr>
            <a:r>
              <a:rPr lang="en-CA" b="1" dirty="0">
                <a:solidFill>
                  <a:schemeClr val="bg1"/>
                </a:solidFill>
              </a:rPr>
              <a:t>Focus on the issues and leave out your emotions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State the facts and not what you think happened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Provide concrete evidence such as witness statements, offers of modified duties, incident reports, photographs etc.</a:t>
            </a:r>
            <a:endParaRPr lang="en-US" dirty="0">
              <a:solidFill>
                <a:schemeClr val="bg1"/>
              </a:solidFill>
            </a:endParaRPr>
          </a:p>
          <a:p>
            <a:pPr marL="0" lvl="0" indent="0">
              <a:spcBef>
                <a:spcPts val="3600"/>
              </a:spcBef>
              <a:buNone/>
            </a:pPr>
            <a:r>
              <a:rPr lang="en-CA" b="1" dirty="0">
                <a:solidFill>
                  <a:schemeClr val="bg1"/>
                </a:solidFill>
              </a:rPr>
              <a:t>Is this a recurrence of a previous injury?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Consider the following – continuity of complaint/accommodations/medical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Ask if the new claim can be attributed to the previous claim for cost savings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16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ims Webinar Template" id="{EBAEE4C2-973E-E54E-AA06-CA98F2C811DF}" vid="{5E3BDF10-36B9-054A-8B30-8DC8A154E8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Claims Webinar</Template>
  <TotalTime>224</TotalTime>
  <Words>600</Words>
  <Application>Microsoft Macintosh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Office Theme</vt:lpstr>
      <vt:lpstr>How to Write and Objection Letter</vt:lpstr>
      <vt:lpstr>How to Write an Objection Letter</vt:lpstr>
      <vt:lpstr>Section One</vt:lpstr>
      <vt:lpstr>Reasons for An Objection</vt:lpstr>
      <vt:lpstr>Reasons for An Objection</vt:lpstr>
      <vt:lpstr>Reasons for An Objection</vt:lpstr>
      <vt:lpstr>Section Two</vt:lpstr>
      <vt:lpstr>Points to Consider</vt:lpstr>
      <vt:lpstr>Points to Consider</vt:lpstr>
      <vt:lpstr>Points to Consider </vt:lpstr>
      <vt:lpstr>Section Three</vt:lpstr>
      <vt:lpstr>Bad Decisions </vt:lpstr>
      <vt:lpstr>Connect on Social 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to Write an Objection Letter</dc:title>
  <dc:creator>Nancy Dunk</dc:creator>
  <cp:lastModifiedBy>Jackie Watson</cp:lastModifiedBy>
  <cp:revision>23</cp:revision>
  <dcterms:created xsi:type="dcterms:W3CDTF">2019-07-17T18:38:08Z</dcterms:created>
  <dcterms:modified xsi:type="dcterms:W3CDTF">2019-08-13T19:06:57Z</dcterms:modified>
</cp:coreProperties>
</file>