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412" r:id="rId2"/>
    <p:sldId id="410" r:id="rId3"/>
    <p:sldId id="415" r:id="rId4"/>
    <p:sldId id="416" r:id="rId5"/>
    <p:sldId id="449" r:id="rId6"/>
    <p:sldId id="418" r:id="rId7"/>
    <p:sldId id="443" r:id="rId8"/>
    <p:sldId id="419" r:id="rId9"/>
    <p:sldId id="450" r:id="rId10"/>
    <p:sldId id="421" r:id="rId11"/>
    <p:sldId id="442" r:id="rId12"/>
    <p:sldId id="422" r:id="rId13"/>
    <p:sldId id="423" r:id="rId14"/>
    <p:sldId id="424" r:id="rId15"/>
    <p:sldId id="425" r:id="rId16"/>
    <p:sldId id="441" r:id="rId17"/>
    <p:sldId id="426" r:id="rId18"/>
    <p:sldId id="427" r:id="rId19"/>
    <p:sldId id="428" r:id="rId20"/>
    <p:sldId id="429" r:id="rId21"/>
    <p:sldId id="451" r:id="rId22"/>
    <p:sldId id="431" r:id="rId23"/>
    <p:sldId id="432" r:id="rId24"/>
    <p:sldId id="433" r:id="rId25"/>
    <p:sldId id="452" r:id="rId26"/>
    <p:sldId id="435" r:id="rId27"/>
    <p:sldId id="436" r:id="rId28"/>
    <p:sldId id="437" r:id="rId29"/>
    <p:sldId id="453" r:id="rId30"/>
    <p:sldId id="440" r:id="rId31"/>
    <p:sldId id="439" r:id="rId32"/>
    <p:sldId id="45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158" userDrawn="1">
          <p15:clr>
            <a:srgbClr val="A4A3A4"/>
          </p15:clr>
        </p15:guide>
        <p15:guide id="4" orient="horz" pos="1253" userDrawn="1">
          <p15:clr>
            <a:srgbClr val="A4A3A4"/>
          </p15:clr>
        </p15:guide>
        <p15:guide id="5" orient="horz" pos="4156" userDrawn="1">
          <p15:clr>
            <a:srgbClr val="A4A3A4"/>
          </p15:clr>
        </p15:guide>
        <p15:guide id="6" pos="56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2789"/>
    <a:srgbClr val="B872B0"/>
    <a:srgbClr val="F7941D"/>
    <a:srgbClr val="F79421"/>
    <a:srgbClr val="F7941E"/>
    <a:srgbClr val="2E3192"/>
    <a:srgbClr val="F79432"/>
    <a:srgbClr val="FF7711"/>
    <a:srgbClr val="333132"/>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6" autoAdjust="0"/>
    <p:restoredTop sz="80380" autoAdjust="0"/>
  </p:normalViewPr>
  <p:slideViewPr>
    <p:cSldViewPr>
      <p:cViewPr varScale="1">
        <p:scale>
          <a:sx n="86" d="100"/>
          <a:sy n="86" d="100"/>
        </p:scale>
        <p:origin x="2360" y="200"/>
      </p:cViewPr>
      <p:guideLst>
        <p:guide orient="horz" pos="436"/>
        <p:guide pos="158"/>
        <p:guide orient="horz" pos="1253"/>
        <p:guide orient="horz" pos="4156"/>
        <p:guide pos="5602"/>
      </p:guideLst>
    </p:cSldViewPr>
  </p:slideViewPr>
  <p:notesTextViewPr>
    <p:cViewPr>
      <p:scale>
        <a:sx n="1" d="1"/>
        <a:sy n="1" d="1"/>
      </p:scale>
      <p:origin x="0" y="0"/>
    </p:cViewPr>
  </p:notesTextViewPr>
  <p:sorterViewPr>
    <p:cViewPr>
      <p:scale>
        <a:sx n="100" d="100"/>
        <a:sy n="100" d="100"/>
      </p:scale>
      <p:origin x="0" y="-38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8D6D0-35DD-0640-8AA6-18006F3620B1}" type="datetimeFigureOut">
              <a:rPr lang="en-US" smtClean="0"/>
              <a:pPr/>
              <a:t>7/16/19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8171E-BCA4-7E42-B0E9-9F1C3943856A}" type="slidenum">
              <a:rPr lang="en-US" smtClean="0"/>
              <a:pPr/>
              <a:t>‹#›</a:t>
            </a:fld>
            <a:endParaRPr lang="en-US" dirty="0"/>
          </a:p>
        </p:txBody>
      </p:sp>
    </p:spTree>
    <p:extLst>
      <p:ext uri="{BB962C8B-B14F-4D97-AF65-F5344CB8AC3E}">
        <p14:creationId xmlns:p14="http://schemas.microsoft.com/office/powerpoint/2010/main" val="16119197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This also includes not giving out bags of pot as Christmas presents. No selling pot at work. No bringing in special brownies or cookies. </a:t>
            </a:r>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8</a:t>
            </a:fld>
            <a:endParaRPr lang="en-US" dirty="0"/>
          </a:p>
        </p:txBody>
      </p:sp>
    </p:spTree>
    <p:extLst>
      <p:ext uri="{BB962C8B-B14F-4D97-AF65-F5344CB8AC3E}">
        <p14:creationId xmlns:p14="http://schemas.microsoft.com/office/powerpoint/2010/main" val="261747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i.e. drivers cannot have any, if they are a driver, then they cannot be accommodated. </a:t>
            </a:r>
          </a:p>
          <a:p>
            <a:endParaRPr lang="en-US" dirty="0"/>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25</a:t>
            </a:fld>
            <a:endParaRPr lang="en-US" dirty="0"/>
          </a:p>
        </p:txBody>
      </p:sp>
    </p:spTree>
    <p:extLst>
      <p:ext uri="{BB962C8B-B14F-4D97-AF65-F5344CB8AC3E}">
        <p14:creationId xmlns:p14="http://schemas.microsoft.com/office/powerpoint/2010/main" val="1470178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 Like if one employee is allowed to smoke pot as an accommodation, then others may see that and think that it is ok for them to do it as well. Without documentation of an accommodation plan, it would be hard to discipline the other employees and enforce company policies. </a:t>
            </a:r>
          </a:p>
          <a:p>
            <a:endParaRPr lang="en-US" dirty="0"/>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29</a:t>
            </a:fld>
            <a:endParaRPr lang="en-US" dirty="0"/>
          </a:p>
        </p:txBody>
      </p:sp>
    </p:spTree>
    <p:extLst>
      <p:ext uri="{BB962C8B-B14F-4D97-AF65-F5344CB8AC3E}">
        <p14:creationId xmlns:p14="http://schemas.microsoft.com/office/powerpoint/2010/main" val="3054075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Do not turn a blind eye to issues you don’t want to deal with. </a:t>
            </a:r>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9</a:t>
            </a:fld>
            <a:endParaRPr lang="en-US" dirty="0"/>
          </a:p>
        </p:txBody>
      </p:sp>
    </p:spTree>
    <p:extLst>
      <p:ext uri="{BB962C8B-B14F-4D97-AF65-F5344CB8AC3E}">
        <p14:creationId xmlns:p14="http://schemas.microsoft.com/office/powerpoint/2010/main" val="43912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Its so much more than being drunk or stoned at work.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12</a:t>
            </a:fld>
            <a:endParaRPr lang="en-US" dirty="0"/>
          </a:p>
        </p:txBody>
      </p:sp>
    </p:spTree>
    <p:extLst>
      <p:ext uri="{BB962C8B-B14F-4D97-AF65-F5344CB8AC3E}">
        <p14:creationId xmlns:p14="http://schemas.microsoft.com/office/powerpoint/2010/main" val="220581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Its so much more than being drunk or stoned at work.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13</a:t>
            </a:fld>
            <a:endParaRPr lang="en-US" dirty="0"/>
          </a:p>
        </p:txBody>
      </p:sp>
    </p:spTree>
    <p:extLst>
      <p:ext uri="{BB962C8B-B14F-4D97-AF65-F5344CB8AC3E}">
        <p14:creationId xmlns:p14="http://schemas.microsoft.com/office/powerpoint/2010/main" val="346239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We talked about how to have these conversations with your employees in our Fit for Duty webinar last year. They recording is still available if you want to go back and listen to it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14</a:t>
            </a:fld>
            <a:endParaRPr lang="en-US" dirty="0"/>
          </a:p>
        </p:txBody>
      </p:sp>
    </p:spTree>
    <p:extLst>
      <p:ext uri="{BB962C8B-B14F-4D97-AF65-F5344CB8AC3E}">
        <p14:creationId xmlns:p14="http://schemas.microsoft.com/office/powerpoint/2010/main" val="102766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You may have some employees who regularly talk a little slow, or have a particular smell from a medication they are on, but this does not mean they are impaired. You need to look out for changes in appearance or behaviours.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15</a:t>
            </a:fld>
            <a:endParaRPr lang="en-US" dirty="0"/>
          </a:p>
        </p:txBody>
      </p:sp>
    </p:spTree>
    <p:extLst>
      <p:ext uri="{BB962C8B-B14F-4D97-AF65-F5344CB8AC3E}">
        <p14:creationId xmlns:p14="http://schemas.microsoft.com/office/powerpoint/2010/main" val="3537035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The only exception would be if they had an addiction to this but that is another can of worms. </a:t>
            </a:r>
          </a:p>
        </p:txBody>
      </p:sp>
      <p:sp>
        <p:nvSpPr>
          <p:cNvPr id="4" name="Slide Number Placeholder 3"/>
          <p:cNvSpPr>
            <a:spLocks noGrp="1"/>
          </p:cNvSpPr>
          <p:nvPr>
            <p:ph type="sldNum" sz="quarter" idx="5"/>
          </p:nvPr>
        </p:nvSpPr>
        <p:spPr/>
        <p:txBody>
          <a:bodyPr/>
          <a:lstStyle/>
          <a:p>
            <a:fld id="{1DF8171E-BCA4-7E42-B0E9-9F1C3943856A}" type="slidenum">
              <a:rPr lang="en-US" smtClean="0"/>
              <a:pPr/>
              <a:t>19</a:t>
            </a:fld>
            <a:endParaRPr lang="en-US" dirty="0"/>
          </a:p>
        </p:txBody>
      </p:sp>
    </p:spTree>
    <p:extLst>
      <p:ext uri="{BB962C8B-B14F-4D97-AF65-F5344CB8AC3E}">
        <p14:creationId xmlns:p14="http://schemas.microsoft.com/office/powerpoint/2010/main" val="41186136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The employer will likely have to pay for this note. </a:t>
            </a:r>
          </a:p>
          <a:p>
            <a:endParaRPr lang="en-US" dirty="0"/>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21</a:t>
            </a:fld>
            <a:endParaRPr lang="en-US" dirty="0"/>
          </a:p>
        </p:txBody>
      </p:sp>
    </p:spTree>
    <p:extLst>
      <p:ext uri="{BB962C8B-B14F-4D97-AF65-F5344CB8AC3E}">
        <p14:creationId xmlns:p14="http://schemas.microsoft.com/office/powerpoint/2010/main" val="1509102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CA" i="1" baseline="0" dirty="0"/>
              <a:t>The employer will likely have to pay for this note. </a:t>
            </a:r>
          </a:p>
          <a:p>
            <a:endParaRPr lang="en-US" dirty="0"/>
          </a:p>
        </p:txBody>
      </p:sp>
      <p:sp>
        <p:nvSpPr>
          <p:cNvPr id="4" name="Slide Number Placeholder 3"/>
          <p:cNvSpPr>
            <a:spLocks noGrp="1"/>
          </p:cNvSpPr>
          <p:nvPr>
            <p:ph type="sldNum" sz="quarter" idx="5"/>
          </p:nvPr>
        </p:nvSpPr>
        <p:spPr/>
        <p:txBody>
          <a:bodyPr/>
          <a:lstStyle/>
          <a:p>
            <a:fld id="{1DF8171E-BCA4-7E42-B0E9-9F1C3943856A}" type="slidenum">
              <a:rPr lang="en-US" smtClean="0"/>
              <a:pPr/>
              <a:t>22</a:t>
            </a:fld>
            <a:endParaRPr lang="en-US" dirty="0"/>
          </a:p>
        </p:txBody>
      </p:sp>
    </p:spTree>
    <p:extLst>
      <p:ext uri="{BB962C8B-B14F-4D97-AF65-F5344CB8AC3E}">
        <p14:creationId xmlns:p14="http://schemas.microsoft.com/office/powerpoint/2010/main" val="3677437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EBF2A2C-01CA-AB41-BCD9-9EFFC54616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5220072" y="4636293"/>
            <a:ext cx="3600400" cy="2160240"/>
          </a:xfrm>
        </p:spPr>
        <p:txBody>
          <a:bodyPr anchor="t">
            <a:normAutofit/>
          </a:bodyPr>
          <a:lstStyle>
            <a:lvl1pPr algn="r">
              <a:defRPr sz="4400" b="1" i="0">
                <a:solidFill>
                  <a:srgbClr val="942789"/>
                </a:solidFill>
                <a:latin typeface="Arial Narrow" panose="020B0604020202020204" pitchFamily="34" charset="0"/>
                <a:cs typeface="Arial Narrow" panose="020B0604020202020204" pitchFamily="34" charset="0"/>
              </a:defRPr>
            </a:lvl1pPr>
          </a:lstStyle>
          <a:p>
            <a:r>
              <a:rPr lang="en-US" dirty="0"/>
              <a:t>Click to edit Master title style</a:t>
            </a:r>
            <a:endParaRPr lang="en-CA" dirty="0"/>
          </a:p>
        </p:txBody>
      </p:sp>
      <p:sp>
        <p:nvSpPr>
          <p:cNvPr id="9" name="TextBox 8">
            <a:extLst>
              <a:ext uri="{FF2B5EF4-FFF2-40B4-BE49-F238E27FC236}">
                <a16:creationId xmlns:a16="http://schemas.microsoft.com/office/drawing/2014/main" id="{87D87110-85BE-FB4E-ACBE-DF9D7CF23D19}"/>
              </a:ext>
            </a:extLst>
          </p:cNvPr>
          <p:cNvSpPr txBox="1"/>
          <p:nvPr userDrawn="1"/>
        </p:nvSpPr>
        <p:spPr>
          <a:xfrm>
            <a:off x="179512" y="459829"/>
            <a:ext cx="2952328" cy="1384995"/>
          </a:xfrm>
          <a:prstGeom prst="rect">
            <a:avLst/>
          </a:prstGeom>
          <a:noFill/>
        </p:spPr>
        <p:txBody>
          <a:bodyPr wrap="square" rtlCol="0">
            <a:spAutoFit/>
          </a:bodyPr>
          <a:lstStyle/>
          <a:p>
            <a:r>
              <a:rPr lang="en-US" sz="1200" dirty="0">
                <a:solidFill>
                  <a:srgbClr val="0070C0"/>
                </a:solidFill>
                <a:latin typeface="Arial" charset="0"/>
                <a:ea typeface="Arial" charset="0"/>
                <a:cs typeface="Arial" charset="0"/>
              </a:rPr>
              <a:t>Hello, you should be able to hear music playing, if not please adjust your speakers or call our office for assistance at 1-866-754-8839. You must be outside of Citrix to hear the music and the presentation. We will be starting promptly at 1pm EST. </a:t>
            </a:r>
            <a:endParaRPr lang="en-CA" sz="1200" dirty="0">
              <a:solidFill>
                <a:srgbClr val="0070C0"/>
              </a:solidFill>
              <a:latin typeface="Arial" charset="0"/>
              <a:ea typeface="Arial" charset="0"/>
              <a:cs typeface="Arial" charset="0"/>
            </a:endParaRPr>
          </a:p>
        </p:txBody>
      </p:sp>
    </p:spTree>
    <p:extLst>
      <p:ext uri="{BB962C8B-B14F-4D97-AF65-F5344CB8AC3E}">
        <p14:creationId xmlns:p14="http://schemas.microsoft.com/office/powerpoint/2010/main" val="2358560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2634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346755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ADFE15F-152F-CD41-9246-CDA03AB5DD7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512" y="188640"/>
            <a:ext cx="7200800" cy="1008112"/>
          </a:xfrm>
        </p:spPr>
        <p:txBody>
          <a:bodyPr anchor="t">
            <a:normAutofit/>
          </a:bodyPr>
          <a:lstStyle>
            <a:lvl1pPr algn="l">
              <a:defRPr sz="4400" b="1" i="0">
                <a:solidFill>
                  <a:srgbClr val="942789"/>
                </a:solidFill>
                <a:latin typeface="Arial Narrow" panose="020B0604020202020204" pitchFamily="34" charset="0"/>
                <a:cs typeface="Arial Narrow"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a:xfrm>
            <a:off x="179512" y="1711349"/>
            <a:ext cx="6408712" cy="4525963"/>
          </a:xfrm>
        </p:spPr>
        <p:txBody>
          <a:bodyPr>
            <a:normAutofit/>
          </a:bodyPr>
          <a:lstStyle>
            <a:lvl1pPr marL="257175" indent="-257175">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321063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FD490D0-0A8B-9B4D-BDC2-748E2D4058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5220072" y="2348880"/>
            <a:ext cx="3744416" cy="1539075"/>
          </a:xfrm>
        </p:spPr>
        <p:txBody>
          <a:bodyPr anchor="t">
            <a:normAutofit/>
          </a:bodyPr>
          <a:lstStyle>
            <a:lvl1pPr algn="l">
              <a:defRPr sz="2000" b="0" cap="none">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CA" dirty="0"/>
          </a:p>
        </p:txBody>
      </p:sp>
      <p:sp>
        <p:nvSpPr>
          <p:cNvPr id="4" name="Title 1">
            <a:extLst>
              <a:ext uri="{FF2B5EF4-FFF2-40B4-BE49-F238E27FC236}">
                <a16:creationId xmlns:a16="http://schemas.microsoft.com/office/drawing/2014/main" id="{5670062D-D0AC-8844-84D3-7317A16EAC0E}"/>
              </a:ext>
            </a:extLst>
          </p:cNvPr>
          <p:cNvSpPr txBox="1">
            <a:spLocks/>
          </p:cNvSpPr>
          <p:nvPr userDrawn="1"/>
        </p:nvSpPr>
        <p:spPr>
          <a:xfrm>
            <a:off x="179512" y="188640"/>
            <a:ext cx="7200800" cy="1008112"/>
          </a:xfrm>
          <a:prstGeom prst="rect">
            <a:avLst/>
          </a:prstGeom>
        </p:spPr>
        <p:txBody>
          <a:bodyPr vert="horz" lIns="91440" tIns="45720" rIns="91440" bIns="45720" rtlCol="0" anchor="t">
            <a:normAutofit/>
          </a:bodyPr>
          <a:lstStyle>
            <a:lvl1pPr algn="l" defTabSz="685800" rtl="0" eaLnBrk="1" latinLnBrk="0" hangingPunct="1">
              <a:spcBef>
                <a:spcPct val="0"/>
              </a:spcBef>
              <a:buNone/>
              <a:defRPr sz="4400" b="1" i="0" kern="1200">
                <a:solidFill>
                  <a:srgbClr val="942789"/>
                </a:solidFill>
                <a:latin typeface="Arial Narrow" panose="020B0604020202020204" pitchFamily="34" charset="0"/>
                <a:ea typeface="+mj-ea"/>
                <a:cs typeface="Arial Narrow" panose="020B0604020202020204" pitchFamily="34" charset="0"/>
              </a:defRPr>
            </a:lvl1pPr>
          </a:lstStyle>
          <a:p>
            <a:r>
              <a:rPr lang="en-CA" dirty="0"/>
              <a:t>Get Connected!</a:t>
            </a:r>
          </a:p>
        </p:txBody>
      </p:sp>
    </p:spTree>
    <p:extLst>
      <p:ext uri="{BB962C8B-B14F-4D97-AF65-F5344CB8AC3E}">
        <p14:creationId xmlns:p14="http://schemas.microsoft.com/office/powerpoint/2010/main" val="38479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74546232-9150-394B-8F22-80D5C21F5DA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4" name="Content Placeholder 2">
            <a:extLst>
              <a:ext uri="{FF2B5EF4-FFF2-40B4-BE49-F238E27FC236}">
                <a16:creationId xmlns:a16="http://schemas.microsoft.com/office/drawing/2014/main" id="{A93AE109-D39D-2D45-9DDA-CFD9FE843A73}"/>
              </a:ext>
            </a:extLst>
          </p:cNvPr>
          <p:cNvSpPr>
            <a:spLocks noGrp="1"/>
          </p:cNvSpPr>
          <p:nvPr>
            <p:ph idx="1"/>
          </p:nvPr>
        </p:nvSpPr>
        <p:spPr>
          <a:xfrm>
            <a:off x="5220072" y="2332037"/>
            <a:ext cx="3735392" cy="2753147"/>
          </a:xfrm>
        </p:spPr>
        <p:txBody>
          <a:bodyPr>
            <a:normAutofit/>
          </a:bodyPr>
          <a:lstStyle>
            <a:lvl1pPr marL="257175" indent="-257175">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1pPr>
            <a:lvl2pPr marL="557213" indent="-214313">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2pPr>
            <a:lvl3pPr marL="8572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3pPr>
            <a:lvl4pPr marL="12001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1543050" indent="-171450">
              <a:spcBef>
                <a:spcPts val="600"/>
              </a:spcBef>
              <a:buFont typeface="Arial" panose="020B0604020202020204" pitchFamily="34" charset="0"/>
              <a:buChar char="•"/>
              <a:defRPr sz="20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15" name="Title 1">
            <a:extLst>
              <a:ext uri="{FF2B5EF4-FFF2-40B4-BE49-F238E27FC236}">
                <a16:creationId xmlns:a16="http://schemas.microsoft.com/office/drawing/2014/main" id="{E494F661-BC38-834F-A572-B94C1838844A}"/>
              </a:ext>
            </a:extLst>
          </p:cNvPr>
          <p:cNvSpPr>
            <a:spLocks noGrp="1"/>
          </p:cNvSpPr>
          <p:nvPr>
            <p:ph type="title"/>
          </p:nvPr>
        </p:nvSpPr>
        <p:spPr>
          <a:xfrm>
            <a:off x="179512" y="188640"/>
            <a:ext cx="8507288" cy="1143000"/>
          </a:xfrm>
        </p:spPr>
        <p:txBody>
          <a:bodyPr anchor="t">
            <a:normAutofit/>
          </a:bodyPr>
          <a:lstStyle>
            <a:lvl1pPr algn="l">
              <a:defRPr sz="4400" b="1" i="0">
                <a:solidFill>
                  <a:srgbClr val="942789"/>
                </a:solidFill>
                <a:latin typeface="Arial Narrow" panose="020B0604020202020204" pitchFamily="34" charset="0"/>
                <a:cs typeface="Arial Narrow" panose="020B0604020202020204" pitchFamily="34" charset="0"/>
              </a:defRPr>
            </a:lvl1pPr>
          </a:lstStyle>
          <a:p>
            <a:r>
              <a:rPr lang="en-US" dirty="0"/>
              <a:t>Click to edit Master title style</a:t>
            </a:r>
            <a:endParaRPr lang="en-CA" dirty="0"/>
          </a:p>
        </p:txBody>
      </p:sp>
    </p:spTree>
    <p:extLst>
      <p:ext uri="{BB962C8B-B14F-4D97-AF65-F5344CB8AC3E}">
        <p14:creationId xmlns:p14="http://schemas.microsoft.com/office/powerpoint/2010/main" val="203605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849846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CFC0D6F-1BF5-3841-9A87-5CD9A3E7247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347864" y="3717032"/>
            <a:ext cx="5821194" cy="1143000"/>
          </a:xfrm>
        </p:spPr>
        <p:txBody>
          <a:bodyPr>
            <a:noAutofit/>
          </a:bodyPr>
          <a:lstStyle>
            <a:lvl1pPr algn="l">
              <a:defRPr sz="4400" b="1" i="0">
                <a:solidFill>
                  <a:schemeClr val="bg1"/>
                </a:solidFill>
                <a:latin typeface="Arial Narrow" panose="020B0604020202020204" pitchFamily="34" charset="0"/>
                <a:cs typeface="Arial Narrow" panose="020B0604020202020204" pitchFamily="34" charset="0"/>
              </a:defRPr>
            </a:lvl1pPr>
          </a:lstStyle>
          <a:p>
            <a:r>
              <a:rPr lang="en-US"/>
              <a:t>Click to edit Master title style</a:t>
            </a:r>
            <a:endParaRPr lang="en-CA" dirty="0"/>
          </a:p>
        </p:txBody>
      </p:sp>
    </p:spTree>
    <p:extLst>
      <p:ext uri="{BB962C8B-B14F-4D97-AF65-F5344CB8AC3E}">
        <p14:creationId xmlns:p14="http://schemas.microsoft.com/office/powerpoint/2010/main" val="19780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36491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C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210344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991A2F25-15F9-4E07-9AFA-C30E4A35932C}" type="datetimeFigureOut">
              <a:rPr lang="en-CA" smtClean="0"/>
              <a:pPr/>
              <a:t>2019-07-16</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367652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1A2F25-15F9-4E07-9AFA-C30E4A35932C}" type="datetimeFigureOut">
              <a:rPr lang="en-CA" smtClean="0"/>
              <a:pPr/>
              <a:t>2019-07-16</a:t>
            </a:fld>
            <a:endParaRPr lang="en-CA"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AB659-C17E-4F5A-8075-C06F20D61FE1}" type="slidenum">
              <a:rPr lang="en-CA" smtClean="0"/>
              <a:pPr/>
              <a:t>‹#›</a:t>
            </a:fld>
            <a:endParaRPr lang="en-CA" dirty="0"/>
          </a:p>
        </p:txBody>
      </p:sp>
    </p:spTree>
    <p:extLst>
      <p:ext uri="{BB962C8B-B14F-4D97-AF65-F5344CB8AC3E}">
        <p14:creationId xmlns:p14="http://schemas.microsoft.com/office/powerpoint/2010/main" val="198606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B54E-0E63-5648-9BD8-98EC8853336E}"/>
              </a:ext>
            </a:extLst>
          </p:cNvPr>
          <p:cNvSpPr>
            <a:spLocks noGrp="1"/>
          </p:cNvSpPr>
          <p:nvPr>
            <p:ph type="ctrTitle"/>
          </p:nvPr>
        </p:nvSpPr>
        <p:spPr>
          <a:xfrm>
            <a:off x="5796136" y="4725144"/>
            <a:ext cx="3240360" cy="2160240"/>
          </a:xfrm>
        </p:spPr>
        <p:txBody>
          <a:bodyPr>
            <a:normAutofit/>
          </a:bodyPr>
          <a:lstStyle/>
          <a:p>
            <a:pPr algn="r"/>
            <a:r>
              <a:rPr lang="en-US" sz="4200" dirty="0"/>
              <a:t>Dealing with Marijuana in the Workplace</a:t>
            </a:r>
          </a:p>
        </p:txBody>
      </p:sp>
      <p:sp>
        <p:nvSpPr>
          <p:cNvPr id="3" name="TextBox 2">
            <a:extLst>
              <a:ext uri="{FF2B5EF4-FFF2-40B4-BE49-F238E27FC236}">
                <a16:creationId xmlns:a16="http://schemas.microsoft.com/office/drawing/2014/main" id="{BDC8EB50-3AEC-9E4B-872F-F091EF07DF79}"/>
              </a:ext>
            </a:extLst>
          </p:cNvPr>
          <p:cNvSpPr txBox="1"/>
          <p:nvPr>
            <p:custDataLst>
              <p:tags r:id="rId1"/>
            </p:custDataLst>
          </p:nvPr>
        </p:nvSpPr>
        <p:spPr>
          <a:xfrm>
            <a:off x="8243392" y="404664"/>
            <a:ext cx="900608"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2019</a:t>
            </a:r>
          </a:p>
        </p:txBody>
      </p:sp>
    </p:spTree>
    <p:extLst>
      <p:ext uri="{BB962C8B-B14F-4D97-AF65-F5344CB8AC3E}">
        <p14:creationId xmlns:p14="http://schemas.microsoft.com/office/powerpoint/2010/main" val="180364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28267-A6C4-2A4A-863A-2B482AC165B2}"/>
              </a:ext>
            </a:extLst>
          </p:cNvPr>
          <p:cNvSpPr>
            <a:spLocks noGrp="1"/>
          </p:cNvSpPr>
          <p:nvPr>
            <p:ph type="title"/>
          </p:nvPr>
        </p:nvSpPr>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1B487DC-4268-374F-B291-8FBD1810C035}"/>
              </a:ext>
            </a:extLst>
          </p:cNvPr>
          <p:cNvSpPr>
            <a:spLocks noGrp="1"/>
          </p:cNvSpPr>
          <p:nvPr>
            <p:ph idx="1"/>
          </p:nvPr>
        </p:nvSpPr>
        <p:spPr>
          <a:xfrm>
            <a:off x="179512" y="1711349"/>
            <a:ext cx="6480720" cy="4525963"/>
          </a:xfrm>
        </p:spPr>
        <p:txBody>
          <a:bodyPr/>
          <a:lstStyle/>
          <a:p>
            <a:pPr marL="0" indent="0">
              <a:spcBef>
                <a:spcPts val="1200"/>
              </a:spcBef>
              <a:buNone/>
            </a:pPr>
            <a:r>
              <a:rPr lang="en-US" b="1" dirty="0">
                <a:solidFill>
                  <a:srgbClr val="0C75BA"/>
                </a:solidFill>
              </a:rPr>
              <a:t>Employers</a:t>
            </a:r>
            <a:endParaRPr lang="en-US" dirty="0"/>
          </a:p>
          <a:p>
            <a:pPr marL="342900" indent="-342900">
              <a:spcBef>
                <a:spcPts val="1200"/>
              </a:spcBef>
            </a:pPr>
            <a:r>
              <a:rPr lang="en-US" dirty="0"/>
              <a:t>Create and implement company policies. </a:t>
            </a:r>
          </a:p>
          <a:p>
            <a:pPr marL="342900" indent="-342900"/>
            <a:r>
              <a:rPr lang="en-US" dirty="0"/>
              <a:t>Educate employees on company policies. </a:t>
            </a:r>
          </a:p>
          <a:p>
            <a:pPr marL="342900" indent="-342900"/>
            <a:r>
              <a:rPr lang="en-US" dirty="0"/>
              <a:t>Train supervisors/managers to recognize signs of impairment. </a:t>
            </a:r>
          </a:p>
          <a:p>
            <a:pPr marL="342900" indent="-342900"/>
            <a:r>
              <a:rPr lang="en-US" dirty="0"/>
              <a:t>Discipline as needed for infractions – Make sure this is documented. </a:t>
            </a:r>
          </a:p>
          <a:p>
            <a:pPr marL="342900" indent="-342900"/>
            <a:r>
              <a:rPr lang="en-US" dirty="0"/>
              <a:t>Deal with issues as soon as they become aware of them. </a:t>
            </a:r>
            <a:endParaRPr lang="en-CA" dirty="0"/>
          </a:p>
        </p:txBody>
      </p:sp>
    </p:spTree>
    <p:extLst>
      <p:ext uri="{BB962C8B-B14F-4D97-AF65-F5344CB8AC3E}">
        <p14:creationId xmlns:p14="http://schemas.microsoft.com/office/powerpoint/2010/main" val="372886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3398E-63E1-EB40-89FB-AEFEB3A300F2}"/>
              </a:ext>
            </a:extLst>
          </p:cNvPr>
          <p:cNvSpPr>
            <a:spLocks noGrp="1"/>
          </p:cNvSpPr>
          <p:nvPr>
            <p:ph type="title"/>
          </p:nvPr>
        </p:nvSpPr>
        <p:spPr/>
        <p:txBody>
          <a:bodyPr/>
          <a:lstStyle/>
          <a:p>
            <a:r>
              <a:rPr lang="en-US" dirty="0"/>
              <a:t>Fit for Duty</a:t>
            </a:r>
          </a:p>
        </p:txBody>
      </p:sp>
    </p:spTree>
    <p:extLst>
      <p:ext uri="{BB962C8B-B14F-4D97-AF65-F5344CB8AC3E}">
        <p14:creationId xmlns:p14="http://schemas.microsoft.com/office/powerpoint/2010/main" val="589048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512F-43BF-2641-ACE2-3A7ABCD3655C}"/>
              </a:ext>
            </a:extLst>
          </p:cNvPr>
          <p:cNvSpPr>
            <a:spLocks noGrp="1"/>
          </p:cNvSpPr>
          <p:nvPr>
            <p:ph type="title"/>
          </p:nvPr>
        </p:nvSpPr>
        <p:spPr/>
        <p:txBody>
          <a:bodyPr>
            <a:normAutofit/>
          </a:bodyPr>
          <a:lstStyle/>
          <a:p>
            <a:r>
              <a:rPr lang="en-US" dirty="0"/>
              <a:t>Fit for Duty</a:t>
            </a:r>
          </a:p>
        </p:txBody>
      </p:sp>
      <p:sp>
        <p:nvSpPr>
          <p:cNvPr id="3" name="Content Placeholder 2">
            <a:extLst>
              <a:ext uri="{FF2B5EF4-FFF2-40B4-BE49-F238E27FC236}">
                <a16:creationId xmlns:a16="http://schemas.microsoft.com/office/drawing/2014/main" id="{7892770A-0094-CE42-A9B6-28C41F9B618E}"/>
              </a:ext>
            </a:extLst>
          </p:cNvPr>
          <p:cNvSpPr>
            <a:spLocks noGrp="1"/>
          </p:cNvSpPr>
          <p:nvPr>
            <p:ph idx="1"/>
          </p:nvPr>
        </p:nvSpPr>
        <p:spPr>
          <a:xfrm>
            <a:off x="179512" y="1711349"/>
            <a:ext cx="6624736" cy="4525963"/>
          </a:xfrm>
        </p:spPr>
        <p:txBody>
          <a:bodyPr/>
          <a:lstStyle/>
          <a:p>
            <a:pPr marL="0" indent="0">
              <a:spcBef>
                <a:spcPts val="1200"/>
              </a:spcBef>
              <a:buNone/>
            </a:pPr>
            <a:r>
              <a:rPr lang="en-US" b="1" dirty="0">
                <a:solidFill>
                  <a:srgbClr val="0C75BA"/>
                </a:solidFill>
              </a:rPr>
              <a:t>What does Fit for Duty Mean?</a:t>
            </a:r>
            <a:endParaRPr lang="en-US" dirty="0"/>
          </a:p>
          <a:p>
            <a:pPr marL="0" indent="0">
              <a:spcBef>
                <a:spcPts val="1200"/>
              </a:spcBef>
              <a:buNone/>
            </a:pPr>
            <a:r>
              <a:rPr lang="en-CA" dirty="0"/>
              <a:t>It means not under the influence of any drug, alcohol, legal or illegal impairing substance, medication or in a state that will hinder job performance or compromise the safety of the employee or others.</a:t>
            </a:r>
          </a:p>
        </p:txBody>
      </p:sp>
    </p:spTree>
    <p:extLst>
      <p:ext uri="{BB962C8B-B14F-4D97-AF65-F5344CB8AC3E}">
        <p14:creationId xmlns:p14="http://schemas.microsoft.com/office/powerpoint/2010/main" val="4117520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2038-50E0-954E-A7BE-8B98604F260C}"/>
              </a:ext>
            </a:extLst>
          </p:cNvPr>
          <p:cNvSpPr>
            <a:spLocks noGrp="1"/>
          </p:cNvSpPr>
          <p:nvPr>
            <p:ph type="title"/>
          </p:nvPr>
        </p:nvSpPr>
        <p:spPr/>
        <p:txBody>
          <a:bodyPr>
            <a:normAutofit/>
          </a:bodyPr>
          <a:lstStyle/>
          <a:p>
            <a:r>
              <a:rPr lang="en-US" dirty="0"/>
              <a:t>Fit for Duty</a:t>
            </a:r>
          </a:p>
        </p:txBody>
      </p:sp>
      <p:sp>
        <p:nvSpPr>
          <p:cNvPr id="3" name="Content Placeholder 2">
            <a:extLst>
              <a:ext uri="{FF2B5EF4-FFF2-40B4-BE49-F238E27FC236}">
                <a16:creationId xmlns:a16="http://schemas.microsoft.com/office/drawing/2014/main" id="{C2F77961-0B3E-9C4D-9A5E-7E9890EBCAFE}"/>
              </a:ext>
            </a:extLst>
          </p:cNvPr>
          <p:cNvSpPr>
            <a:spLocks noGrp="1"/>
          </p:cNvSpPr>
          <p:nvPr>
            <p:ph idx="1"/>
          </p:nvPr>
        </p:nvSpPr>
        <p:spPr>
          <a:xfrm>
            <a:off x="179512" y="1700808"/>
            <a:ext cx="6624736" cy="4210547"/>
          </a:xfrm>
        </p:spPr>
        <p:txBody>
          <a:bodyPr/>
          <a:lstStyle/>
          <a:p>
            <a:pPr marL="0" indent="0">
              <a:spcBef>
                <a:spcPts val="1200"/>
              </a:spcBef>
              <a:buNone/>
            </a:pPr>
            <a:r>
              <a:rPr lang="en-US" b="1" dirty="0">
                <a:solidFill>
                  <a:srgbClr val="0C75BA"/>
                </a:solidFill>
              </a:rPr>
              <a:t>This includes:</a:t>
            </a:r>
            <a:endParaRPr lang="en-US" dirty="0"/>
          </a:p>
          <a:p>
            <a:pPr marL="342900" indent="-342900">
              <a:spcBef>
                <a:spcPts val="1200"/>
              </a:spcBef>
            </a:pPr>
            <a:r>
              <a:rPr lang="en-CA" dirty="0"/>
              <a:t>Being physically and mentally able to safely and effectively perform job duties. </a:t>
            </a:r>
          </a:p>
          <a:p>
            <a:pPr marL="342900" indent="-342900"/>
            <a:r>
              <a:rPr lang="en-CA" dirty="0"/>
              <a:t>Practicing proper hygiene (bathed, teeth brushed, clean clothes, etc.).</a:t>
            </a:r>
          </a:p>
          <a:p>
            <a:pPr marL="342900" indent="-342900"/>
            <a:r>
              <a:rPr lang="en-CA" dirty="0"/>
              <a:t>Well rested.</a:t>
            </a:r>
          </a:p>
          <a:p>
            <a:pPr marL="342900" indent="-342900"/>
            <a:r>
              <a:rPr lang="en-CA" dirty="0"/>
              <a:t>Not distracted. </a:t>
            </a:r>
          </a:p>
          <a:p>
            <a:pPr marL="342900" indent="-342900"/>
            <a:r>
              <a:rPr lang="en-CA" dirty="0"/>
              <a:t>Not being under the influence of impairing substances (i.e. marijuana, alcohol, prescription medication, etc.).</a:t>
            </a:r>
          </a:p>
        </p:txBody>
      </p:sp>
    </p:spTree>
    <p:extLst>
      <p:ext uri="{BB962C8B-B14F-4D97-AF65-F5344CB8AC3E}">
        <p14:creationId xmlns:p14="http://schemas.microsoft.com/office/powerpoint/2010/main" val="181777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7FC1-279A-CB4B-B211-21FEE06399FF}"/>
              </a:ext>
            </a:extLst>
          </p:cNvPr>
          <p:cNvSpPr>
            <a:spLocks noGrp="1"/>
          </p:cNvSpPr>
          <p:nvPr>
            <p:ph type="title"/>
          </p:nvPr>
        </p:nvSpPr>
        <p:spPr/>
        <p:txBody>
          <a:bodyPr>
            <a:normAutofit/>
          </a:bodyPr>
          <a:lstStyle/>
          <a:p>
            <a:r>
              <a:rPr lang="en-US" dirty="0"/>
              <a:t>Fit for Duty</a:t>
            </a:r>
          </a:p>
        </p:txBody>
      </p:sp>
      <p:sp>
        <p:nvSpPr>
          <p:cNvPr id="3" name="Content Placeholder 2">
            <a:extLst>
              <a:ext uri="{FF2B5EF4-FFF2-40B4-BE49-F238E27FC236}">
                <a16:creationId xmlns:a16="http://schemas.microsoft.com/office/drawing/2014/main" id="{E6F3B717-789C-1D4A-9607-0EAE477EEBCA}"/>
              </a:ext>
            </a:extLst>
          </p:cNvPr>
          <p:cNvSpPr>
            <a:spLocks noGrp="1"/>
          </p:cNvSpPr>
          <p:nvPr>
            <p:ph idx="1"/>
          </p:nvPr>
        </p:nvSpPr>
        <p:spPr>
          <a:xfrm>
            <a:off x="179512" y="1700808"/>
            <a:ext cx="6264696" cy="4218022"/>
          </a:xfrm>
        </p:spPr>
        <p:txBody>
          <a:bodyPr/>
          <a:lstStyle/>
          <a:p>
            <a:pPr marL="0" indent="0">
              <a:spcBef>
                <a:spcPts val="1200"/>
              </a:spcBef>
              <a:buNone/>
            </a:pPr>
            <a:r>
              <a:rPr lang="en-US" b="1" dirty="0">
                <a:solidFill>
                  <a:srgbClr val="0C75BA"/>
                </a:solidFill>
              </a:rPr>
              <a:t>How do you know if someone is not fit for duty?</a:t>
            </a:r>
            <a:endParaRPr lang="en-CA" dirty="0"/>
          </a:p>
          <a:p>
            <a:pPr>
              <a:spcBef>
                <a:spcPts val="1200"/>
              </a:spcBef>
            </a:pPr>
            <a:r>
              <a:rPr lang="en-CA" dirty="0"/>
              <a:t>It can be hard to know “for sure” if someone is impaired. It is left up to the manager or supervisor’s best judgement. </a:t>
            </a:r>
          </a:p>
          <a:p>
            <a:r>
              <a:rPr lang="en-CA" dirty="0"/>
              <a:t>Each company may have different procedures for how to handle this but the bottom line is that you cannot allow them to continue to work if they are impaired as they could be a danger to themselves or others. </a:t>
            </a:r>
          </a:p>
        </p:txBody>
      </p:sp>
    </p:spTree>
    <p:extLst>
      <p:ext uri="{BB962C8B-B14F-4D97-AF65-F5344CB8AC3E}">
        <p14:creationId xmlns:p14="http://schemas.microsoft.com/office/powerpoint/2010/main" val="2491433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67FC1-279A-CB4B-B211-21FEE06399FF}"/>
              </a:ext>
            </a:extLst>
          </p:cNvPr>
          <p:cNvSpPr>
            <a:spLocks noGrp="1"/>
          </p:cNvSpPr>
          <p:nvPr>
            <p:ph type="title"/>
          </p:nvPr>
        </p:nvSpPr>
        <p:spPr/>
        <p:txBody>
          <a:bodyPr>
            <a:normAutofit/>
          </a:bodyPr>
          <a:lstStyle/>
          <a:p>
            <a:r>
              <a:rPr lang="en-US" dirty="0"/>
              <a:t>Fit for Duty</a:t>
            </a:r>
          </a:p>
        </p:txBody>
      </p:sp>
      <p:sp>
        <p:nvSpPr>
          <p:cNvPr id="3" name="Content Placeholder 2">
            <a:extLst>
              <a:ext uri="{FF2B5EF4-FFF2-40B4-BE49-F238E27FC236}">
                <a16:creationId xmlns:a16="http://schemas.microsoft.com/office/drawing/2014/main" id="{E6F3B717-789C-1D4A-9607-0EAE477EEBCA}"/>
              </a:ext>
            </a:extLst>
          </p:cNvPr>
          <p:cNvSpPr>
            <a:spLocks noGrp="1"/>
          </p:cNvSpPr>
          <p:nvPr>
            <p:ph idx="1"/>
          </p:nvPr>
        </p:nvSpPr>
        <p:spPr>
          <a:xfrm>
            <a:off x="179512" y="1711349"/>
            <a:ext cx="6264696" cy="4525963"/>
          </a:xfrm>
        </p:spPr>
        <p:txBody>
          <a:bodyPr/>
          <a:lstStyle/>
          <a:p>
            <a:pPr marL="0" indent="0">
              <a:spcBef>
                <a:spcPts val="1200"/>
              </a:spcBef>
              <a:buNone/>
            </a:pPr>
            <a:r>
              <a:rPr lang="en-US" b="1" dirty="0">
                <a:solidFill>
                  <a:srgbClr val="0C75BA"/>
                </a:solidFill>
              </a:rPr>
              <a:t>How do you know if someone is not fit for duty?</a:t>
            </a:r>
            <a:endParaRPr lang="en-CA" dirty="0"/>
          </a:p>
          <a:p>
            <a:pPr>
              <a:spcBef>
                <a:spcPts val="1200"/>
              </a:spcBef>
            </a:pPr>
            <a:r>
              <a:rPr lang="en-CA" dirty="0"/>
              <a:t>While there can be some common signs or symptoms of impairment, such as slurring words, certain odours, inattentiveness, etc., not all of these signs necessarily indicate impairment. </a:t>
            </a:r>
          </a:p>
          <a:p>
            <a:r>
              <a:rPr lang="en-CA" dirty="0"/>
              <a:t>What you need to look out for is changes or behaviours that are out of the ordinary for your employees. </a:t>
            </a:r>
          </a:p>
        </p:txBody>
      </p:sp>
    </p:spTree>
    <p:extLst>
      <p:ext uri="{BB962C8B-B14F-4D97-AF65-F5344CB8AC3E}">
        <p14:creationId xmlns:p14="http://schemas.microsoft.com/office/powerpoint/2010/main" val="93885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DB99-77C1-DA40-8A8D-F46AFC53E7D2}"/>
              </a:ext>
            </a:extLst>
          </p:cNvPr>
          <p:cNvSpPr>
            <a:spLocks noGrp="1"/>
          </p:cNvSpPr>
          <p:nvPr>
            <p:ph type="title"/>
          </p:nvPr>
        </p:nvSpPr>
        <p:spPr/>
        <p:txBody>
          <a:bodyPr/>
          <a:lstStyle/>
          <a:p>
            <a:r>
              <a:rPr lang="en-US" dirty="0"/>
              <a:t>Accommodations</a:t>
            </a:r>
          </a:p>
        </p:txBody>
      </p:sp>
    </p:spTree>
    <p:extLst>
      <p:ext uri="{BB962C8B-B14F-4D97-AF65-F5344CB8AC3E}">
        <p14:creationId xmlns:p14="http://schemas.microsoft.com/office/powerpoint/2010/main" val="2838469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44DFC-C753-A64A-95A4-8747188D8785}"/>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BB855874-C757-8043-BD37-9E6275321C38}"/>
              </a:ext>
            </a:extLst>
          </p:cNvPr>
          <p:cNvSpPr>
            <a:spLocks noGrp="1"/>
          </p:cNvSpPr>
          <p:nvPr>
            <p:ph idx="1"/>
          </p:nvPr>
        </p:nvSpPr>
        <p:spPr>
          <a:xfrm>
            <a:off x="179512" y="1711349"/>
            <a:ext cx="6336704" cy="4525963"/>
          </a:xfrm>
        </p:spPr>
        <p:txBody>
          <a:bodyPr/>
          <a:lstStyle/>
          <a:p>
            <a:pPr marL="0" indent="0">
              <a:spcBef>
                <a:spcPts val="1200"/>
              </a:spcBef>
              <a:buNone/>
            </a:pPr>
            <a:r>
              <a:rPr lang="en-US" b="1" dirty="0">
                <a:solidFill>
                  <a:srgbClr val="0C75BA"/>
                </a:solidFill>
              </a:rPr>
              <a:t>When do you need to accommodate?</a:t>
            </a:r>
            <a:endParaRPr lang="en-US" dirty="0"/>
          </a:p>
          <a:p>
            <a:pPr>
              <a:spcBef>
                <a:spcPts val="1200"/>
              </a:spcBef>
            </a:pPr>
            <a:r>
              <a:rPr lang="en-US" dirty="0"/>
              <a:t>The employer may be required to accommodate an employee who has a medical note for marijuana. The same goes for other prescription medications that may have impairing qualities. </a:t>
            </a:r>
          </a:p>
          <a:p>
            <a:r>
              <a:rPr lang="en-US" dirty="0"/>
              <a:t>However, this requirement comes with limitations. </a:t>
            </a:r>
          </a:p>
        </p:txBody>
      </p:sp>
    </p:spTree>
    <p:extLst>
      <p:ext uri="{BB962C8B-B14F-4D97-AF65-F5344CB8AC3E}">
        <p14:creationId xmlns:p14="http://schemas.microsoft.com/office/powerpoint/2010/main" val="1109780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BAF9E-32A2-474C-A0CF-A64E5490BEC8}"/>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E31E6DED-2C7A-DA41-A61A-37478B09A163}"/>
              </a:ext>
            </a:extLst>
          </p:cNvPr>
          <p:cNvSpPr>
            <a:spLocks noGrp="1"/>
          </p:cNvSpPr>
          <p:nvPr>
            <p:ph idx="1"/>
          </p:nvPr>
        </p:nvSpPr>
        <p:spPr>
          <a:xfrm>
            <a:off x="179512" y="1711349"/>
            <a:ext cx="6336704" cy="4525963"/>
          </a:xfrm>
        </p:spPr>
        <p:txBody>
          <a:bodyPr/>
          <a:lstStyle/>
          <a:p>
            <a:pPr marL="0" indent="0">
              <a:spcBef>
                <a:spcPts val="1200"/>
              </a:spcBef>
              <a:buNone/>
            </a:pPr>
            <a:r>
              <a:rPr lang="en-US" b="1" dirty="0">
                <a:solidFill>
                  <a:srgbClr val="0C75BA"/>
                </a:solidFill>
              </a:rPr>
              <a:t>When do you need to accommodate?</a:t>
            </a:r>
            <a:endParaRPr lang="en-US" dirty="0"/>
          </a:p>
          <a:p>
            <a:pPr>
              <a:spcBef>
                <a:spcPts val="1200"/>
              </a:spcBef>
            </a:pPr>
            <a:r>
              <a:rPr lang="en-US" dirty="0"/>
              <a:t>First of all, when an employee is asking for an accommodation it must be for one of the protected grounds under Human Rights Legislation. </a:t>
            </a:r>
          </a:p>
          <a:p>
            <a:r>
              <a:rPr lang="en-US" dirty="0"/>
              <a:t>Typically, if they employee is prescribed marijuana or other prescription drugs, then they would likely be considered to have some degree of physical or mental disability, which would be protected under Human Rights. </a:t>
            </a:r>
          </a:p>
        </p:txBody>
      </p:sp>
    </p:spTree>
    <p:extLst>
      <p:ext uri="{BB962C8B-B14F-4D97-AF65-F5344CB8AC3E}">
        <p14:creationId xmlns:p14="http://schemas.microsoft.com/office/powerpoint/2010/main" val="4292016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B0E7C-20D4-2C43-9516-38282AA63683}"/>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2CCB6A18-6DD1-AD45-9F09-C07CA4EAD029}"/>
              </a:ext>
            </a:extLst>
          </p:cNvPr>
          <p:cNvSpPr>
            <a:spLocks noGrp="1"/>
          </p:cNvSpPr>
          <p:nvPr>
            <p:ph idx="1"/>
          </p:nvPr>
        </p:nvSpPr>
        <p:spPr>
          <a:xfrm>
            <a:off x="179512" y="1711349"/>
            <a:ext cx="7200800" cy="4525963"/>
          </a:xfrm>
        </p:spPr>
        <p:txBody>
          <a:bodyPr/>
          <a:lstStyle/>
          <a:p>
            <a:pPr marL="0" indent="0">
              <a:spcBef>
                <a:spcPts val="1200"/>
              </a:spcBef>
              <a:buNone/>
            </a:pPr>
            <a:r>
              <a:rPr lang="en-US" b="1" dirty="0">
                <a:solidFill>
                  <a:srgbClr val="0C75BA"/>
                </a:solidFill>
              </a:rPr>
              <a:t>Recreational Marijuana</a:t>
            </a:r>
            <a:endParaRPr lang="en-US" dirty="0"/>
          </a:p>
          <a:p>
            <a:pPr marL="0" indent="0">
              <a:spcBef>
                <a:spcPts val="1200"/>
              </a:spcBef>
              <a:buNone/>
            </a:pPr>
            <a:r>
              <a:rPr lang="en-US" dirty="0"/>
              <a:t>This means that recreational marijuana users would not qualify for any sort of accommodation in the workplace. </a:t>
            </a:r>
          </a:p>
        </p:txBody>
      </p:sp>
    </p:spTree>
    <p:extLst>
      <p:ext uri="{BB962C8B-B14F-4D97-AF65-F5344CB8AC3E}">
        <p14:creationId xmlns:p14="http://schemas.microsoft.com/office/powerpoint/2010/main" val="365629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36093-CBC2-3047-8E00-68E0C668DAE2}"/>
              </a:ext>
            </a:extLst>
          </p:cNvPr>
          <p:cNvSpPr>
            <a:spLocks noGrp="1"/>
          </p:cNvSpPr>
          <p:nvPr>
            <p:ph type="title"/>
          </p:nvPr>
        </p:nvSpPr>
        <p:spPr>
          <a:xfrm>
            <a:off x="179512" y="188639"/>
            <a:ext cx="6480720" cy="1512169"/>
          </a:xfrm>
        </p:spPr>
        <p:txBody>
          <a:bodyPr>
            <a:normAutofit/>
          </a:bodyPr>
          <a:lstStyle/>
          <a:p>
            <a:r>
              <a:rPr lang="en-US" dirty="0"/>
              <a:t>Dealing with Marijuana</a:t>
            </a:r>
          </a:p>
        </p:txBody>
      </p:sp>
      <p:sp>
        <p:nvSpPr>
          <p:cNvPr id="3" name="Content Placeholder 2">
            <a:extLst>
              <a:ext uri="{FF2B5EF4-FFF2-40B4-BE49-F238E27FC236}">
                <a16:creationId xmlns:a16="http://schemas.microsoft.com/office/drawing/2014/main" id="{E9F0B649-F366-A943-8C75-204DF0858C3C}"/>
              </a:ext>
            </a:extLst>
          </p:cNvPr>
          <p:cNvSpPr>
            <a:spLocks noGrp="1"/>
          </p:cNvSpPr>
          <p:nvPr>
            <p:ph idx="1"/>
          </p:nvPr>
        </p:nvSpPr>
        <p:spPr>
          <a:xfrm>
            <a:off x="179512" y="1700809"/>
            <a:ext cx="6480720" cy="4536504"/>
          </a:xfrm>
        </p:spPr>
        <p:txBody>
          <a:bodyPr/>
          <a:lstStyle/>
          <a:p>
            <a:pPr marL="0" indent="0">
              <a:buNone/>
            </a:pPr>
            <a:r>
              <a:rPr lang="en-CA" b="1" dirty="0">
                <a:solidFill>
                  <a:srgbClr val="0070C0"/>
                </a:solidFill>
              </a:rPr>
              <a:t>Are you sick of talking about this yet? </a:t>
            </a:r>
          </a:p>
          <a:p>
            <a:pPr marL="0" indent="0">
              <a:buNone/>
            </a:pPr>
            <a:endParaRPr lang="en-CA" b="1" dirty="0">
              <a:solidFill>
                <a:srgbClr val="B872B0"/>
              </a:solidFill>
            </a:endParaRPr>
          </a:p>
          <a:p>
            <a:pPr marL="0" indent="0">
              <a:buNone/>
            </a:pPr>
            <a:r>
              <a:rPr lang="en-CA" dirty="0"/>
              <a:t>It has not even been a year yet since Marijuana became legal and some employers and employees are still struggling to wrap their heads around how to handle it in the workplace. This session will discuss the responsibilities of all workplace parties, dealing with “fit for duty”, and when accommodations are needed. </a:t>
            </a:r>
          </a:p>
        </p:txBody>
      </p:sp>
    </p:spTree>
    <p:extLst>
      <p:ext uri="{BB962C8B-B14F-4D97-AF65-F5344CB8AC3E}">
        <p14:creationId xmlns:p14="http://schemas.microsoft.com/office/powerpoint/2010/main" val="2295845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D13BD-93A9-5749-9E46-671B17F6D5C6}"/>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6D240EEA-7E33-E343-8B23-D2CDDF95DF33}"/>
              </a:ext>
            </a:extLst>
          </p:cNvPr>
          <p:cNvSpPr>
            <a:spLocks noGrp="1"/>
          </p:cNvSpPr>
          <p:nvPr>
            <p:ph idx="1"/>
          </p:nvPr>
        </p:nvSpPr>
        <p:spPr>
          <a:xfrm>
            <a:off x="179512" y="1711349"/>
            <a:ext cx="6192688" cy="4525963"/>
          </a:xfrm>
        </p:spPr>
        <p:txBody>
          <a:bodyPr/>
          <a:lstStyle/>
          <a:p>
            <a:pPr marL="0" indent="0">
              <a:spcBef>
                <a:spcPts val="1200"/>
              </a:spcBef>
              <a:buNone/>
            </a:pPr>
            <a:r>
              <a:rPr lang="en-US" b="1" dirty="0">
                <a:solidFill>
                  <a:srgbClr val="0C75BA"/>
                </a:solidFill>
              </a:rPr>
              <a:t>When do you need to accommodate?</a:t>
            </a:r>
            <a:endParaRPr lang="en-US" dirty="0"/>
          </a:p>
          <a:p>
            <a:pPr>
              <a:spcBef>
                <a:spcPts val="1200"/>
              </a:spcBef>
            </a:pPr>
            <a:r>
              <a:rPr lang="en-US" dirty="0"/>
              <a:t>Second, when an employee requests an accommodation they need to provide reasonable evidence to their employer that they are entitled to the accommodation. </a:t>
            </a:r>
          </a:p>
          <a:p>
            <a:r>
              <a:rPr lang="en-US" dirty="0"/>
              <a:t>This can include medical notes from a treating physician.</a:t>
            </a:r>
          </a:p>
        </p:txBody>
      </p:sp>
    </p:spTree>
    <p:extLst>
      <p:ext uri="{BB962C8B-B14F-4D97-AF65-F5344CB8AC3E}">
        <p14:creationId xmlns:p14="http://schemas.microsoft.com/office/powerpoint/2010/main" val="2112897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EB28-2C1E-BB4F-9D5A-0E3F422C7099}"/>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CF61D8CC-C1F4-AD4D-B921-39419BEDD930}"/>
              </a:ext>
            </a:extLst>
          </p:cNvPr>
          <p:cNvSpPr>
            <a:spLocks noGrp="1"/>
          </p:cNvSpPr>
          <p:nvPr>
            <p:ph idx="1"/>
          </p:nvPr>
        </p:nvSpPr>
        <p:spPr>
          <a:xfrm>
            <a:off x="179512" y="1711349"/>
            <a:ext cx="6192688" cy="4525963"/>
          </a:xfrm>
        </p:spPr>
        <p:txBody>
          <a:bodyPr/>
          <a:lstStyle/>
          <a:p>
            <a:pPr marL="0" indent="0">
              <a:spcBef>
                <a:spcPts val="1200"/>
              </a:spcBef>
              <a:buNone/>
            </a:pPr>
            <a:r>
              <a:rPr lang="en-US" b="1" dirty="0">
                <a:solidFill>
                  <a:srgbClr val="0070C0"/>
                </a:solidFill>
              </a:rPr>
              <a:t>When do you need to accommodate?</a:t>
            </a:r>
            <a:endParaRPr lang="en-US" dirty="0">
              <a:solidFill>
                <a:srgbClr val="0070C0"/>
              </a:solidFill>
            </a:endParaRPr>
          </a:p>
          <a:p>
            <a:pPr marL="0" indent="0">
              <a:spcBef>
                <a:spcPts val="1200"/>
              </a:spcBef>
              <a:buNone/>
            </a:pPr>
            <a:r>
              <a:rPr lang="en-US" dirty="0"/>
              <a:t>Depending on the circumstances, you may want to request a note from the treating physician outlining any restrictions that you can use to create an accommodation plan. </a:t>
            </a:r>
          </a:p>
        </p:txBody>
      </p:sp>
    </p:spTree>
    <p:extLst>
      <p:ext uri="{BB962C8B-B14F-4D97-AF65-F5344CB8AC3E}">
        <p14:creationId xmlns:p14="http://schemas.microsoft.com/office/powerpoint/2010/main" val="4251014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0D435-A380-F049-9B54-200A7F577F70}"/>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BEDE651A-6629-9D4C-BB1A-1C588D449E2E}"/>
              </a:ext>
            </a:extLst>
          </p:cNvPr>
          <p:cNvSpPr>
            <a:spLocks noGrp="1"/>
          </p:cNvSpPr>
          <p:nvPr>
            <p:ph idx="1"/>
          </p:nvPr>
        </p:nvSpPr>
        <p:spPr>
          <a:xfrm>
            <a:off x="179512" y="1711349"/>
            <a:ext cx="6264696" cy="4525963"/>
          </a:xfrm>
        </p:spPr>
        <p:txBody>
          <a:bodyPr/>
          <a:lstStyle/>
          <a:p>
            <a:pPr marL="0" indent="0">
              <a:spcBef>
                <a:spcPts val="1200"/>
              </a:spcBef>
              <a:buNone/>
            </a:pPr>
            <a:r>
              <a:rPr lang="en-US" b="1" dirty="0">
                <a:solidFill>
                  <a:srgbClr val="0C75BA"/>
                </a:solidFill>
              </a:rPr>
              <a:t>Medical Notes</a:t>
            </a:r>
            <a:endParaRPr lang="en-US" dirty="0"/>
          </a:p>
          <a:p>
            <a:pPr marL="0" indent="0">
              <a:spcBef>
                <a:spcPts val="1200"/>
              </a:spcBef>
              <a:buNone/>
            </a:pPr>
            <a:r>
              <a:rPr lang="en-US" dirty="0"/>
              <a:t>If you are going to ask for this note, you should be providing a job description or a checklist of the types of tasks the employee does as part of their job so the doctor can provide you useful information as to what the employee will or will not be able to safely do. </a:t>
            </a:r>
          </a:p>
        </p:txBody>
      </p:sp>
    </p:spTree>
    <p:extLst>
      <p:ext uri="{BB962C8B-B14F-4D97-AF65-F5344CB8AC3E}">
        <p14:creationId xmlns:p14="http://schemas.microsoft.com/office/powerpoint/2010/main" val="567851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D2FFF-9F65-0A40-B526-8CF9043B29A3}"/>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B836D8B2-2482-D044-B246-FDE0DD87C8E1}"/>
              </a:ext>
            </a:extLst>
          </p:cNvPr>
          <p:cNvSpPr>
            <a:spLocks noGrp="1"/>
          </p:cNvSpPr>
          <p:nvPr>
            <p:ph idx="1"/>
          </p:nvPr>
        </p:nvSpPr>
        <p:spPr>
          <a:xfrm>
            <a:off x="179512" y="1711349"/>
            <a:ext cx="6192688" cy="4525963"/>
          </a:xfrm>
        </p:spPr>
        <p:txBody>
          <a:bodyPr/>
          <a:lstStyle/>
          <a:p>
            <a:pPr marL="0" indent="0">
              <a:spcBef>
                <a:spcPts val="1200"/>
              </a:spcBef>
              <a:buNone/>
            </a:pPr>
            <a:r>
              <a:rPr lang="en-US" b="1" dirty="0">
                <a:solidFill>
                  <a:srgbClr val="0C75BA"/>
                </a:solidFill>
              </a:rPr>
              <a:t>When do you need to accommodate?</a:t>
            </a:r>
            <a:endParaRPr lang="en-US" dirty="0"/>
          </a:p>
          <a:p>
            <a:pPr>
              <a:spcBef>
                <a:spcPts val="1200"/>
              </a:spcBef>
            </a:pPr>
            <a:r>
              <a:rPr lang="en-US" dirty="0"/>
              <a:t>Third, the accommodation needs to be reasonable within the circumstances. </a:t>
            </a:r>
          </a:p>
          <a:p>
            <a:r>
              <a:rPr lang="en-US" dirty="0"/>
              <a:t>All accommodations made under Human Rights legislation are to the point of “undue hardship”. </a:t>
            </a:r>
          </a:p>
        </p:txBody>
      </p:sp>
    </p:spTree>
    <p:extLst>
      <p:ext uri="{BB962C8B-B14F-4D97-AF65-F5344CB8AC3E}">
        <p14:creationId xmlns:p14="http://schemas.microsoft.com/office/powerpoint/2010/main" val="38127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26C4-B85A-BB46-A75C-4A9D4DA3D768}"/>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7FC2C2CE-B473-7349-87E2-7D3652234016}"/>
              </a:ext>
            </a:extLst>
          </p:cNvPr>
          <p:cNvSpPr>
            <a:spLocks noGrp="1"/>
          </p:cNvSpPr>
          <p:nvPr>
            <p:ph idx="1"/>
          </p:nvPr>
        </p:nvSpPr>
        <p:spPr>
          <a:xfrm>
            <a:off x="179512" y="1711349"/>
            <a:ext cx="6624736" cy="4525963"/>
          </a:xfrm>
        </p:spPr>
        <p:txBody>
          <a:bodyPr/>
          <a:lstStyle/>
          <a:p>
            <a:pPr marL="0" indent="0">
              <a:spcBef>
                <a:spcPts val="1200"/>
              </a:spcBef>
              <a:buNone/>
            </a:pPr>
            <a:r>
              <a:rPr lang="en-US" b="1" dirty="0">
                <a:solidFill>
                  <a:srgbClr val="0C75BA"/>
                </a:solidFill>
              </a:rPr>
              <a:t>Undue Hardship</a:t>
            </a:r>
            <a:endParaRPr lang="en-US" dirty="0"/>
          </a:p>
          <a:p>
            <a:pPr>
              <a:spcBef>
                <a:spcPts val="1200"/>
              </a:spcBef>
            </a:pPr>
            <a:r>
              <a:rPr lang="en-US" dirty="0"/>
              <a:t>Undue hardship can often be a difficult threshold to achieve. The onus to prove something as undue hardship is on the employer. </a:t>
            </a:r>
          </a:p>
          <a:p>
            <a:r>
              <a:rPr lang="en-US" dirty="0"/>
              <a:t>That being said, when it comes to impairment in the workplace, employers have a bit more ammunition. </a:t>
            </a:r>
          </a:p>
        </p:txBody>
      </p:sp>
    </p:spTree>
    <p:extLst>
      <p:ext uri="{BB962C8B-B14F-4D97-AF65-F5344CB8AC3E}">
        <p14:creationId xmlns:p14="http://schemas.microsoft.com/office/powerpoint/2010/main" val="259465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A5536-41CF-4948-BB81-0D132535DF98}"/>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2F418401-399F-A941-B174-994765D0D9A3}"/>
              </a:ext>
            </a:extLst>
          </p:cNvPr>
          <p:cNvSpPr>
            <a:spLocks noGrp="1"/>
          </p:cNvSpPr>
          <p:nvPr>
            <p:ph idx="1"/>
          </p:nvPr>
        </p:nvSpPr>
        <p:spPr>
          <a:xfrm>
            <a:off x="179512" y="1711349"/>
            <a:ext cx="6120680" cy="4525963"/>
          </a:xfrm>
        </p:spPr>
        <p:txBody>
          <a:bodyPr/>
          <a:lstStyle/>
          <a:p>
            <a:pPr marL="0" indent="0">
              <a:spcBef>
                <a:spcPts val="1200"/>
              </a:spcBef>
              <a:buNone/>
            </a:pPr>
            <a:r>
              <a:rPr lang="en-US" b="1" dirty="0">
                <a:solidFill>
                  <a:srgbClr val="0070C0"/>
                </a:solidFill>
              </a:rPr>
              <a:t>Undue Hardship</a:t>
            </a:r>
            <a:endParaRPr lang="en-US" dirty="0">
              <a:solidFill>
                <a:srgbClr val="0070C0"/>
              </a:solidFill>
            </a:endParaRPr>
          </a:p>
          <a:p>
            <a:pPr marL="0" indent="0">
              <a:spcBef>
                <a:spcPts val="1200"/>
              </a:spcBef>
              <a:buNone/>
            </a:pPr>
            <a:r>
              <a:rPr lang="en-US" dirty="0"/>
              <a:t>An employee’s impairment cannot put people’s safety at risk. Therefore, if an employee is likely to be impaired by the amount of marijuana they are prescribed, then you may not be able to accommodate them. </a:t>
            </a:r>
          </a:p>
        </p:txBody>
      </p:sp>
    </p:spTree>
    <p:extLst>
      <p:ext uri="{BB962C8B-B14F-4D97-AF65-F5344CB8AC3E}">
        <p14:creationId xmlns:p14="http://schemas.microsoft.com/office/powerpoint/2010/main" val="87395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FBCC-BBC9-9C4B-BA28-E55AFDC8CF10}"/>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8CD64F91-F5B5-2C43-A713-2D41B291C5A4}"/>
              </a:ext>
            </a:extLst>
          </p:cNvPr>
          <p:cNvSpPr>
            <a:spLocks noGrp="1"/>
          </p:cNvSpPr>
          <p:nvPr>
            <p:ph idx="1"/>
          </p:nvPr>
        </p:nvSpPr>
        <p:spPr>
          <a:xfrm>
            <a:off x="179512" y="1711349"/>
            <a:ext cx="7200800" cy="4525963"/>
          </a:xfrm>
        </p:spPr>
        <p:txBody>
          <a:bodyPr/>
          <a:lstStyle/>
          <a:p>
            <a:pPr marL="0" indent="0">
              <a:spcBef>
                <a:spcPts val="1200"/>
              </a:spcBef>
              <a:buNone/>
            </a:pPr>
            <a:r>
              <a:rPr lang="en-US" b="1" dirty="0">
                <a:solidFill>
                  <a:srgbClr val="0C75BA"/>
                </a:solidFill>
              </a:rPr>
              <a:t>Undue Hardship</a:t>
            </a:r>
            <a:endParaRPr lang="en-US" dirty="0"/>
          </a:p>
          <a:p>
            <a:pPr marL="0" indent="0">
              <a:spcBef>
                <a:spcPts val="1200"/>
              </a:spcBef>
              <a:buNone/>
            </a:pPr>
            <a:r>
              <a:rPr lang="en-US" dirty="0"/>
              <a:t>Just like any other medication, marijuana affects everyone differently. There may be some employees who are not impaired by the dose or form of marijuana that they are prescribed. – Not all forms of marijuana have impairing qualities.  </a:t>
            </a:r>
          </a:p>
        </p:txBody>
      </p:sp>
    </p:spTree>
    <p:extLst>
      <p:ext uri="{BB962C8B-B14F-4D97-AF65-F5344CB8AC3E}">
        <p14:creationId xmlns:p14="http://schemas.microsoft.com/office/powerpoint/2010/main" val="2938240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08D63-B143-0841-8CEA-21C34117F78D}"/>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5625209B-29F7-4D41-9B2E-1CE276FD471A}"/>
              </a:ext>
            </a:extLst>
          </p:cNvPr>
          <p:cNvSpPr>
            <a:spLocks noGrp="1"/>
          </p:cNvSpPr>
          <p:nvPr>
            <p:ph idx="1"/>
          </p:nvPr>
        </p:nvSpPr>
        <p:spPr>
          <a:xfrm>
            <a:off x="179512" y="1711349"/>
            <a:ext cx="5976664" cy="4525963"/>
          </a:xfrm>
        </p:spPr>
        <p:txBody>
          <a:bodyPr/>
          <a:lstStyle/>
          <a:p>
            <a:pPr marL="0" indent="0">
              <a:spcBef>
                <a:spcPts val="1200"/>
              </a:spcBef>
              <a:buNone/>
            </a:pPr>
            <a:r>
              <a:rPr lang="en-US" b="1" dirty="0">
                <a:solidFill>
                  <a:srgbClr val="0C75BA"/>
                </a:solidFill>
              </a:rPr>
              <a:t>Types of Accommodation</a:t>
            </a:r>
            <a:endParaRPr lang="en-US" dirty="0"/>
          </a:p>
          <a:p>
            <a:pPr marL="342900" indent="-342900">
              <a:spcBef>
                <a:spcPts val="1200"/>
              </a:spcBef>
            </a:pPr>
            <a:r>
              <a:rPr lang="en-US" dirty="0"/>
              <a:t>Working with some restrictions – Some duties but not others. </a:t>
            </a:r>
          </a:p>
          <a:p>
            <a:pPr marL="342900" indent="-342900"/>
            <a:r>
              <a:rPr lang="en-US" dirty="0"/>
              <a:t>More frequent breaks. </a:t>
            </a:r>
          </a:p>
          <a:p>
            <a:pPr marL="342900" indent="-342900"/>
            <a:r>
              <a:rPr lang="en-US" dirty="0"/>
              <a:t>Allowing employees to possess, store and use cannabis products at the workplace. </a:t>
            </a:r>
          </a:p>
        </p:txBody>
      </p:sp>
    </p:spTree>
    <p:extLst>
      <p:ext uri="{BB962C8B-B14F-4D97-AF65-F5344CB8AC3E}">
        <p14:creationId xmlns:p14="http://schemas.microsoft.com/office/powerpoint/2010/main" val="3476765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DFD2A-0EFD-C946-BB64-FD3FF2EFBE29}"/>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1E07BC20-3C9D-B341-AF2B-DB283C4EDE1A}"/>
              </a:ext>
            </a:extLst>
          </p:cNvPr>
          <p:cNvSpPr>
            <a:spLocks noGrp="1"/>
          </p:cNvSpPr>
          <p:nvPr>
            <p:ph idx="1"/>
          </p:nvPr>
        </p:nvSpPr>
        <p:spPr>
          <a:xfrm>
            <a:off x="179512" y="1711349"/>
            <a:ext cx="6552728" cy="4525963"/>
          </a:xfrm>
        </p:spPr>
        <p:txBody>
          <a:bodyPr/>
          <a:lstStyle/>
          <a:p>
            <a:pPr marL="0" indent="0">
              <a:spcBef>
                <a:spcPts val="1200"/>
              </a:spcBef>
              <a:buNone/>
            </a:pPr>
            <a:r>
              <a:rPr lang="en-US" dirty="0"/>
              <a:t>Each accommodation needs to be tailored to the needs of the employee within reason to the company. </a:t>
            </a:r>
          </a:p>
          <a:p>
            <a:pPr marL="0" indent="0">
              <a:spcBef>
                <a:spcPts val="1200"/>
              </a:spcBef>
              <a:buNone/>
            </a:pPr>
            <a:r>
              <a:rPr lang="en-US" dirty="0"/>
              <a:t>Accommodation plans must be documented, signed-off and reviewed regularly to ensure they are effective, and that there have been no changes in restrictions. </a:t>
            </a:r>
          </a:p>
        </p:txBody>
      </p:sp>
    </p:spTree>
    <p:extLst>
      <p:ext uri="{BB962C8B-B14F-4D97-AF65-F5344CB8AC3E}">
        <p14:creationId xmlns:p14="http://schemas.microsoft.com/office/powerpoint/2010/main" val="7545471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2534-7579-974C-BF20-469DFC82EEC8}"/>
              </a:ext>
            </a:extLst>
          </p:cNvPr>
          <p:cNvSpPr>
            <a:spLocks noGrp="1"/>
          </p:cNvSpPr>
          <p:nvPr>
            <p:ph type="title"/>
          </p:nvPr>
        </p:nvSpPr>
        <p:spPr/>
        <p:txBody>
          <a:bodyPr>
            <a:normAutofit/>
          </a:bodyPr>
          <a:lstStyle/>
          <a:p>
            <a:r>
              <a:rPr lang="en-US" dirty="0"/>
              <a:t>Accommodations</a:t>
            </a:r>
          </a:p>
        </p:txBody>
      </p:sp>
      <p:sp>
        <p:nvSpPr>
          <p:cNvPr id="3" name="Content Placeholder 2">
            <a:extLst>
              <a:ext uri="{FF2B5EF4-FFF2-40B4-BE49-F238E27FC236}">
                <a16:creationId xmlns:a16="http://schemas.microsoft.com/office/drawing/2014/main" id="{1BFDA192-0736-E84F-92F7-C0BC6A91106A}"/>
              </a:ext>
            </a:extLst>
          </p:cNvPr>
          <p:cNvSpPr>
            <a:spLocks noGrp="1"/>
          </p:cNvSpPr>
          <p:nvPr>
            <p:ph idx="1"/>
          </p:nvPr>
        </p:nvSpPr>
        <p:spPr>
          <a:xfrm>
            <a:off x="179512" y="1711349"/>
            <a:ext cx="6480720" cy="4525963"/>
          </a:xfrm>
        </p:spPr>
        <p:txBody>
          <a:bodyPr/>
          <a:lstStyle/>
          <a:p>
            <a:pPr marL="0" indent="0">
              <a:buNone/>
            </a:pPr>
            <a:r>
              <a:rPr lang="en-CA" dirty="0"/>
              <a:t>Having documented accommodation plans also help consistently enforce workplace policies and procedures and helps avoid certain behaviours becoming common practice. </a:t>
            </a:r>
          </a:p>
          <a:p>
            <a:pPr marL="0" indent="0">
              <a:buNone/>
            </a:pPr>
            <a:endParaRPr lang="en-US" dirty="0"/>
          </a:p>
        </p:txBody>
      </p:sp>
    </p:spTree>
    <p:extLst>
      <p:ext uri="{BB962C8B-B14F-4D97-AF65-F5344CB8AC3E}">
        <p14:creationId xmlns:p14="http://schemas.microsoft.com/office/powerpoint/2010/main" val="228733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8FA4B-0DE8-3740-93B1-377DC95CD29C}"/>
              </a:ext>
            </a:extLst>
          </p:cNvPr>
          <p:cNvSpPr>
            <a:spLocks noGrp="1"/>
          </p:cNvSpPr>
          <p:nvPr>
            <p:ph type="title"/>
          </p:nvPr>
        </p:nvSpPr>
        <p:spPr>
          <a:xfrm>
            <a:off x="179512" y="188639"/>
            <a:ext cx="6048672" cy="1512169"/>
          </a:xfrm>
        </p:spPr>
        <p:txBody>
          <a:bodyPr>
            <a:normAutofit/>
          </a:bodyPr>
          <a:lstStyle/>
          <a:p>
            <a:r>
              <a:rPr lang="en-US" dirty="0"/>
              <a:t>Dealing with Marijuana</a:t>
            </a:r>
          </a:p>
        </p:txBody>
      </p:sp>
      <p:sp>
        <p:nvSpPr>
          <p:cNvPr id="3" name="Content Placeholder 2">
            <a:extLst>
              <a:ext uri="{FF2B5EF4-FFF2-40B4-BE49-F238E27FC236}">
                <a16:creationId xmlns:a16="http://schemas.microsoft.com/office/drawing/2014/main" id="{31C914F1-4078-4048-BABB-F7435F94111D}"/>
              </a:ext>
            </a:extLst>
          </p:cNvPr>
          <p:cNvSpPr>
            <a:spLocks noGrp="1"/>
          </p:cNvSpPr>
          <p:nvPr>
            <p:ph idx="1"/>
          </p:nvPr>
        </p:nvSpPr>
        <p:spPr>
          <a:xfrm>
            <a:off x="179512" y="1700809"/>
            <a:ext cx="6264696" cy="4536504"/>
          </a:xfrm>
        </p:spPr>
        <p:txBody>
          <a:bodyPr/>
          <a:lstStyle/>
          <a:p>
            <a:pPr marL="0" indent="0">
              <a:spcBef>
                <a:spcPts val="1200"/>
              </a:spcBef>
              <a:buClr>
                <a:schemeClr val="tx1"/>
              </a:buClr>
              <a:buNone/>
            </a:pPr>
            <a:r>
              <a:rPr lang="en-US" b="1" dirty="0">
                <a:solidFill>
                  <a:srgbClr val="0070C0"/>
                </a:solidFill>
              </a:rPr>
              <a:t>October 17</a:t>
            </a:r>
            <a:r>
              <a:rPr lang="en-US" b="1" baseline="30000" dirty="0">
                <a:solidFill>
                  <a:srgbClr val="0070C0"/>
                </a:solidFill>
              </a:rPr>
              <a:t>th</a:t>
            </a:r>
            <a:r>
              <a:rPr lang="en-US" b="1" dirty="0">
                <a:solidFill>
                  <a:srgbClr val="0070C0"/>
                </a:solidFill>
              </a:rPr>
              <a:t>, 2018 - </a:t>
            </a:r>
            <a:r>
              <a:rPr lang="en-US" dirty="0"/>
              <a:t>The day that our government caused all employers to roll their eyes and panic just a little…</a:t>
            </a:r>
          </a:p>
          <a:p>
            <a:pPr marL="0" indent="0">
              <a:spcBef>
                <a:spcPts val="1200"/>
              </a:spcBef>
              <a:buNone/>
            </a:pPr>
            <a:r>
              <a:rPr lang="en-US" dirty="0"/>
              <a:t>The legalization of recreational marijuana has brought the following concept to the attention of employers… </a:t>
            </a:r>
            <a:r>
              <a:rPr lang="en-US" b="1" dirty="0">
                <a:solidFill>
                  <a:srgbClr val="B872B0"/>
                </a:solidFill>
              </a:rPr>
              <a:t>“What if my workers come into work impaired?”</a:t>
            </a:r>
          </a:p>
        </p:txBody>
      </p:sp>
    </p:spTree>
    <p:extLst>
      <p:ext uri="{BB962C8B-B14F-4D97-AF65-F5344CB8AC3E}">
        <p14:creationId xmlns:p14="http://schemas.microsoft.com/office/powerpoint/2010/main" val="3408700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29F69-1684-1F45-908C-96244DEC8144}"/>
              </a:ext>
            </a:extLst>
          </p:cNvPr>
          <p:cNvSpPr>
            <a:spLocks noGrp="1"/>
          </p:cNvSpPr>
          <p:nvPr>
            <p:ph type="title"/>
          </p:nvPr>
        </p:nvSpPr>
        <p:spPr/>
        <p:txBody>
          <a:bodyPr/>
          <a:lstStyle/>
          <a:p>
            <a:r>
              <a:rPr lang="en-US" dirty="0"/>
              <a:t>Conclusion</a:t>
            </a:r>
          </a:p>
        </p:txBody>
      </p:sp>
    </p:spTree>
    <p:extLst>
      <p:ext uri="{BB962C8B-B14F-4D97-AF65-F5344CB8AC3E}">
        <p14:creationId xmlns:p14="http://schemas.microsoft.com/office/powerpoint/2010/main" val="9776199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F27A-62E9-A449-96C1-0D821616E87E}"/>
              </a:ext>
            </a:extLst>
          </p:cNvPr>
          <p:cNvSpPr>
            <a:spLocks noGrp="1"/>
          </p:cNvSpPr>
          <p:nvPr>
            <p:ph type="title"/>
          </p:nvPr>
        </p:nvSpPr>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3772BC2A-B0D7-0C4A-835F-7D664EA3A903}"/>
              </a:ext>
            </a:extLst>
          </p:cNvPr>
          <p:cNvSpPr>
            <a:spLocks noGrp="1"/>
          </p:cNvSpPr>
          <p:nvPr>
            <p:ph idx="1"/>
          </p:nvPr>
        </p:nvSpPr>
        <p:spPr>
          <a:xfrm>
            <a:off x="179512" y="1711349"/>
            <a:ext cx="5976664" cy="4525963"/>
          </a:xfrm>
        </p:spPr>
        <p:txBody>
          <a:bodyPr>
            <a:normAutofit/>
          </a:bodyPr>
          <a:lstStyle/>
          <a:p>
            <a:r>
              <a:rPr lang="en-CA" dirty="0">
                <a:ea typeface="Helvetica Neue" charset="0"/>
              </a:rPr>
              <a:t>Recreational marijuana is not new and how we deal with it in the workplace also isn’t new. </a:t>
            </a:r>
          </a:p>
          <a:p>
            <a:r>
              <a:rPr lang="en-CA" dirty="0">
                <a:ea typeface="Helvetica Neue" charset="0"/>
              </a:rPr>
              <a:t>Just because it is legal, doesn’t mean employees have free reign at work to do what they want. </a:t>
            </a:r>
          </a:p>
          <a:p>
            <a:r>
              <a:rPr lang="en-CA" dirty="0">
                <a:ea typeface="Helvetica Neue" charset="0"/>
              </a:rPr>
              <a:t>Address it the same way you would with alcohol or other prescription drugs. </a:t>
            </a:r>
          </a:p>
          <a:p>
            <a:r>
              <a:rPr lang="en-CA" dirty="0">
                <a:ea typeface="Helvetica Neue" charset="0"/>
              </a:rPr>
              <a:t>Remember, it is all about being fit for duty while at work. </a:t>
            </a:r>
          </a:p>
        </p:txBody>
      </p:sp>
    </p:spTree>
    <p:extLst>
      <p:ext uri="{BB962C8B-B14F-4D97-AF65-F5344CB8AC3E}">
        <p14:creationId xmlns:p14="http://schemas.microsoft.com/office/powerpoint/2010/main" val="3804271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C5C55-3650-CA4E-AD93-07C6B757C037}"/>
              </a:ext>
            </a:extLst>
          </p:cNvPr>
          <p:cNvSpPr>
            <a:spLocks noGrp="1"/>
          </p:cNvSpPr>
          <p:nvPr>
            <p:ph type="title"/>
          </p:nvPr>
        </p:nvSpPr>
        <p:spPr/>
        <p:txBody>
          <a:bodyPr/>
          <a:lstStyle/>
          <a:p>
            <a:r>
              <a:rPr lang="en-US" dirty="0"/>
              <a:t>Get Connected!</a:t>
            </a:r>
          </a:p>
        </p:txBody>
      </p:sp>
      <p:sp>
        <p:nvSpPr>
          <p:cNvPr id="3" name="Content Placeholder 2">
            <a:extLst>
              <a:ext uri="{FF2B5EF4-FFF2-40B4-BE49-F238E27FC236}">
                <a16:creationId xmlns:a16="http://schemas.microsoft.com/office/drawing/2014/main" id="{3B6C0C09-8F2A-F346-B022-5460879B751D}"/>
              </a:ext>
            </a:extLst>
          </p:cNvPr>
          <p:cNvSpPr>
            <a:spLocks noGrp="1"/>
          </p:cNvSpPr>
          <p:nvPr>
            <p:ph idx="1"/>
          </p:nvPr>
        </p:nvSpPr>
        <p:spPr>
          <a:xfrm>
            <a:off x="179512" y="1711349"/>
            <a:ext cx="7200800" cy="4525963"/>
          </a:xfrm>
        </p:spPr>
        <p:txBody>
          <a:bodyPr/>
          <a:lstStyle/>
          <a:p>
            <a:pPr marL="0" indent="0">
              <a:spcBef>
                <a:spcPts val="1200"/>
              </a:spcBef>
              <a:buNone/>
            </a:pPr>
            <a:r>
              <a:rPr lang="en-US" dirty="0"/>
              <a:t>Get connected by following us on social media! We share tips and important information about your programs and services. </a:t>
            </a:r>
          </a:p>
          <a:p>
            <a:pPr marL="0" indent="0">
              <a:spcBef>
                <a:spcPts val="1200"/>
              </a:spcBef>
              <a:buNone/>
            </a:pPr>
            <a:r>
              <a:rPr lang="en-US" b="1" i="1" dirty="0">
                <a:solidFill>
                  <a:srgbClr val="0070C0"/>
                </a:solidFill>
              </a:rPr>
              <a:t>Let’s talk!</a:t>
            </a:r>
            <a:endParaRPr lang="en-US" dirty="0">
              <a:solidFill>
                <a:srgbClr val="0070C0"/>
              </a:solidFill>
            </a:endParaRPr>
          </a:p>
        </p:txBody>
      </p:sp>
      <p:pic>
        <p:nvPicPr>
          <p:cNvPr id="5" name="Picture 4">
            <a:extLst>
              <a:ext uri="{FF2B5EF4-FFF2-40B4-BE49-F238E27FC236}">
                <a16:creationId xmlns:a16="http://schemas.microsoft.com/office/drawing/2014/main" id="{58C39316-DC0A-384F-8A88-DD62D57F1B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924944"/>
            <a:ext cx="5774592" cy="2808312"/>
          </a:xfrm>
          <a:prstGeom prst="rect">
            <a:avLst/>
          </a:prstGeom>
        </p:spPr>
      </p:pic>
    </p:spTree>
    <p:extLst>
      <p:ext uri="{BB962C8B-B14F-4D97-AF65-F5344CB8AC3E}">
        <p14:creationId xmlns:p14="http://schemas.microsoft.com/office/powerpoint/2010/main" val="1358511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9D89-6B82-EF45-A4C7-FE5F07B80CA8}"/>
              </a:ext>
            </a:extLst>
          </p:cNvPr>
          <p:cNvSpPr>
            <a:spLocks noGrp="1"/>
          </p:cNvSpPr>
          <p:nvPr>
            <p:ph type="title"/>
          </p:nvPr>
        </p:nvSpPr>
        <p:spPr>
          <a:xfrm>
            <a:off x="179512" y="188639"/>
            <a:ext cx="5976664" cy="1512169"/>
          </a:xfrm>
        </p:spPr>
        <p:txBody>
          <a:bodyPr>
            <a:normAutofit/>
          </a:bodyPr>
          <a:lstStyle/>
          <a:p>
            <a:r>
              <a:rPr lang="en-US" dirty="0"/>
              <a:t>Dealing with Marijuana</a:t>
            </a:r>
          </a:p>
        </p:txBody>
      </p:sp>
      <p:sp>
        <p:nvSpPr>
          <p:cNvPr id="3" name="Content Placeholder 2">
            <a:extLst>
              <a:ext uri="{FF2B5EF4-FFF2-40B4-BE49-F238E27FC236}">
                <a16:creationId xmlns:a16="http://schemas.microsoft.com/office/drawing/2014/main" id="{E5C20F42-0462-DA42-AE56-7DA2F928A8FB}"/>
              </a:ext>
            </a:extLst>
          </p:cNvPr>
          <p:cNvSpPr>
            <a:spLocks noGrp="1"/>
          </p:cNvSpPr>
          <p:nvPr>
            <p:ph idx="1"/>
          </p:nvPr>
        </p:nvSpPr>
        <p:spPr>
          <a:xfrm>
            <a:off x="179512" y="1700809"/>
            <a:ext cx="6336704" cy="4536504"/>
          </a:xfrm>
        </p:spPr>
        <p:txBody>
          <a:bodyPr/>
          <a:lstStyle/>
          <a:p>
            <a:pPr marL="0" indent="0">
              <a:spcBef>
                <a:spcPts val="1200"/>
              </a:spcBef>
              <a:buNone/>
            </a:pPr>
            <a:r>
              <a:rPr lang="en-US" b="1" dirty="0">
                <a:solidFill>
                  <a:srgbClr val="0070C0"/>
                </a:solidFill>
              </a:rPr>
              <a:t>This is not new!</a:t>
            </a:r>
          </a:p>
          <a:p>
            <a:pPr marL="0" indent="0">
              <a:spcBef>
                <a:spcPts val="1200"/>
              </a:spcBef>
              <a:buNone/>
            </a:pPr>
            <a:r>
              <a:rPr lang="en-US" dirty="0"/>
              <a:t>Never has an employee been allowed to be impaired at work or to bring impairing substances into the workplace.  </a:t>
            </a:r>
          </a:p>
          <a:p>
            <a:pPr marL="0" indent="0">
              <a:spcBef>
                <a:spcPts val="1200"/>
              </a:spcBef>
              <a:buNone/>
            </a:pPr>
            <a:r>
              <a:rPr lang="en-US" dirty="0"/>
              <a:t>Do you let your employees drink alcohol on the job? No! So why would they think they could smoke pot on the job? Just because it’s legal?</a:t>
            </a:r>
          </a:p>
        </p:txBody>
      </p:sp>
    </p:spTree>
    <p:extLst>
      <p:ext uri="{BB962C8B-B14F-4D97-AF65-F5344CB8AC3E}">
        <p14:creationId xmlns:p14="http://schemas.microsoft.com/office/powerpoint/2010/main" val="135990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1A05-0208-2A47-9878-F006E997C39F}"/>
              </a:ext>
            </a:extLst>
          </p:cNvPr>
          <p:cNvSpPr>
            <a:spLocks noGrp="1"/>
          </p:cNvSpPr>
          <p:nvPr>
            <p:ph type="title"/>
          </p:nvPr>
        </p:nvSpPr>
        <p:spPr/>
        <p:txBody>
          <a:bodyPr/>
          <a:lstStyle/>
          <a:p>
            <a:r>
              <a:rPr lang="en-US" dirty="0"/>
              <a:t>Dealing with Marijuana</a:t>
            </a:r>
          </a:p>
        </p:txBody>
      </p:sp>
      <p:sp>
        <p:nvSpPr>
          <p:cNvPr id="3" name="Content Placeholder 2">
            <a:extLst>
              <a:ext uri="{FF2B5EF4-FFF2-40B4-BE49-F238E27FC236}">
                <a16:creationId xmlns:a16="http://schemas.microsoft.com/office/drawing/2014/main" id="{4CBC2021-AD14-EE4F-87A6-F1A93E2F9EBA}"/>
              </a:ext>
            </a:extLst>
          </p:cNvPr>
          <p:cNvSpPr>
            <a:spLocks noGrp="1"/>
          </p:cNvSpPr>
          <p:nvPr>
            <p:ph idx="1"/>
          </p:nvPr>
        </p:nvSpPr>
        <p:spPr/>
        <p:txBody>
          <a:bodyPr/>
          <a:lstStyle/>
          <a:p>
            <a:pPr marL="0" indent="0">
              <a:buNone/>
            </a:pPr>
            <a:r>
              <a:rPr lang="en-US" dirty="0"/>
              <a:t>The legalization of recreational marijuana brought attention to the need for a program or policy to control impairment in the workplace.</a:t>
            </a:r>
          </a:p>
        </p:txBody>
      </p:sp>
    </p:spTree>
    <p:extLst>
      <p:ext uri="{BB962C8B-B14F-4D97-AF65-F5344CB8AC3E}">
        <p14:creationId xmlns:p14="http://schemas.microsoft.com/office/powerpoint/2010/main" val="114254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0E13F-96D3-D04A-A7C3-04B3BEEE6F8B}"/>
              </a:ext>
            </a:extLst>
          </p:cNvPr>
          <p:cNvSpPr>
            <a:spLocks noGrp="1"/>
          </p:cNvSpPr>
          <p:nvPr>
            <p:ph type="title"/>
          </p:nvPr>
        </p:nvSpPr>
        <p:spPr>
          <a:xfrm>
            <a:off x="179512" y="188639"/>
            <a:ext cx="6120680" cy="1512169"/>
          </a:xfrm>
        </p:spPr>
        <p:txBody>
          <a:bodyPr>
            <a:normAutofit/>
          </a:bodyPr>
          <a:lstStyle/>
          <a:p>
            <a:r>
              <a:rPr lang="en-US" dirty="0"/>
              <a:t>Dealing with Marijuana</a:t>
            </a:r>
          </a:p>
        </p:txBody>
      </p:sp>
      <p:sp>
        <p:nvSpPr>
          <p:cNvPr id="3" name="Content Placeholder 2">
            <a:extLst>
              <a:ext uri="{FF2B5EF4-FFF2-40B4-BE49-F238E27FC236}">
                <a16:creationId xmlns:a16="http://schemas.microsoft.com/office/drawing/2014/main" id="{D391795B-E5D6-214B-ACDB-C96E84BF8BD7}"/>
              </a:ext>
            </a:extLst>
          </p:cNvPr>
          <p:cNvSpPr>
            <a:spLocks noGrp="1"/>
          </p:cNvSpPr>
          <p:nvPr>
            <p:ph idx="1"/>
          </p:nvPr>
        </p:nvSpPr>
        <p:spPr>
          <a:xfrm>
            <a:off x="179512" y="1700809"/>
            <a:ext cx="6480720" cy="4536504"/>
          </a:xfrm>
        </p:spPr>
        <p:txBody>
          <a:bodyPr/>
          <a:lstStyle/>
          <a:p>
            <a:pPr marL="0" indent="0">
              <a:spcBef>
                <a:spcPts val="1200"/>
              </a:spcBef>
              <a:buNone/>
            </a:pPr>
            <a:r>
              <a:rPr lang="en-US" dirty="0"/>
              <a:t>Unfortunately, it has also caused employees to think that smoking or consuming cannabis products in the workplace is now allowed, which it is not. </a:t>
            </a:r>
          </a:p>
          <a:p>
            <a:pPr marL="0" indent="0">
              <a:spcBef>
                <a:spcPts val="1200"/>
              </a:spcBef>
              <a:buNone/>
            </a:pPr>
            <a:r>
              <a:rPr lang="en-US" dirty="0"/>
              <a:t>It’s up to the employer to ensure employees are aware of this and to understand that they are not to be impaired at work. </a:t>
            </a:r>
          </a:p>
        </p:txBody>
      </p:sp>
    </p:spTree>
    <p:extLst>
      <p:ext uri="{BB962C8B-B14F-4D97-AF65-F5344CB8AC3E}">
        <p14:creationId xmlns:p14="http://schemas.microsoft.com/office/powerpoint/2010/main" val="2920068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D480-3198-8448-A3FC-22C30B792E57}"/>
              </a:ext>
            </a:extLst>
          </p:cNvPr>
          <p:cNvSpPr>
            <a:spLocks noGrp="1"/>
          </p:cNvSpPr>
          <p:nvPr>
            <p:ph type="title"/>
          </p:nvPr>
        </p:nvSpPr>
        <p:spPr/>
        <p:txBody>
          <a:bodyPr/>
          <a:lstStyle/>
          <a:p>
            <a:r>
              <a:rPr lang="en-US" dirty="0"/>
              <a:t>Responsibilities</a:t>
            </a:r>
          </a:p>
        </p:txBody>
      </p:sp>
    </p:spTree>
    <p:extLst>
      <p:ext uri="{BB962C8B-B14F-4D97-AF65-F5344CB8AC3E}">
        <p14:creationId xmlns:p14="http://schemas.microsoft.com/office/powerpoint/2010/main" val="2187110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F3F51-C472-024E-9B87-A1E1214F1448}"/>
              </a:ext>
            </a:extLst>
          </p:cNvPr>
          <p:cNvSpPr>
            <a:spLocks noGrp="1"/>
          </p:cNvSpPr>
          <p:nvPr>
            <p:ph type="title"/>
          </p:nvPr>
        </p:nvSpPr>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03F0E6AA-5B29-CF40-9334-840B5482AA47}"/>
              </a:ext>
            </a:extLst>
          </p:cNvPr>
          <p:cNvSpPr>
            <a:spLocks noGrp="1"/>
          </p:cNvSpPr>
          <p:nvPr>
            <p:ph idx="1"/>
          </p:nvPr>
        </p:nvSpPr>
        <p:spPr>
          <a:xfrm>
            <a:off x="179512" y="1711349"/>
            <a:ext cx="6552728" cy="4525963"/>
          </a:xfrm>
        </p:spPr>
        <p:txBody>
          <a:bodyPr/>
          <a:lstStyle/>
          <a:p>
            <a:pPr marL="0" indent="0">
              <a:spcBef>
                <a:spcPts val="1200"/>
              </a:spcBef>
              <a:buNone/>
            </a:pPr>
            <a:r>
              <a:rPr lang="en-US" b="1" dirty="0">
                <a:solidFill>
                  <a:srgbClr val="0070C0"/>
                </a:solidFill>
              </a:rPr>
              <a:t>Employees</a:t>
            </a:r>
            <a:endParaRPr lang="en-US" dirty="0">
              <a:solidFill>
                <a:srgbClr val="0070C0"/>
              </a:solidFill>
            </a:endParaRPr>
          </a:p>
          <a:p>
            <a:pPr>
              <a:spcBef>
                <a:spcPts val="1200"/>
              </a:spcBef>
            </a:pPr>
            <a:r>
              <a:rPr lang="en-US" dirty="0"/>
              <a:t>Come to work and remain at work fit for duty.</a:t>
            </a:r>
          </a:p>
          <a:p>
            <a:r>
              <a:rPr lang="en-US" dirty="0"/>
              <a:t>Follow all company policies.</a:t>
            </a:r>
          </a:p>
          <a:p>
            <a:r>
              <a:rPr lang="en-US" dirty="0"/>
              <a:t>Not be in possession of any impairing substances.</a:t>
            </a:r>
          </a:p>
          <a:p>
            <a:r>
              <a:rPr lang="en-US" dirty="0"/>
              <a:t>Work in a safe and professional manner. </a:t>
            </a:r>
            <a:endParaRPr lang="en-CA" dirty="0"/>
          </a:p>
        </p:txBody>
      </p:sp>
    </p:spTree>
    <p:extLst>
      <p:ext uri="{BB962C8B-B14F-4D97-AF65-F5344CB8AC3E}">
        <p14:creationId xmlns:p14="http://schemas.microsoft.com/office/powerpoint/2010/main" val="359678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03C8B-736F-B943-9904-359428A40D9D}"/>
              </a:ext>
            </a:extLst>
          </p:cNvPr>
          <p:cNvSpPr>
            <a:spLocks noGrp="1"/>
          </p:cNvSpPr>
          <p:nvPr>
            <p:ph type="title"/>
          </p:nvPr>
        </p:nvSpPr>
        <p:spPr/>
        <p:txBody>
          <a:bodyPr>
            <a:normAutofit/>
          </a:bodyPr>
          <a:lstStyle/>
          <a:p>
            <a:r>
              <a:rPr lang="en-US" dirty="0"/>
              <a:t>Responsibilities</a:t>
            </a:r>
          </a:p>
        </p:txBody>
      </p:sp>
      <p:sp>
        <p:nvSpPr>
          <p:cNvPr id="3" name="Content Placeholder 2">
            <a:extLst>
              <a:ext uri="{FF2B5EF4-FFF2-40B4-BE49-F238E27FC236}">
                <a16:creationId xmlns:a16="http://schemas.microsoft.com/office/drawing/2014/main" id="{1F621F1F-7345-F045-87C9-CBBCB71A76A4}"/>
              </a:ext>
            </a:extLst>
          </p:cNvPr>
          <p:cNvSpPr>
            <a:spLocks noGrp="1"/>
          </p:cNvSpPr>
          <p:nvPr>
            <p:ph idx="1"/>
          </p:nvPr>
        </p:nvSpPr>
        <p:spPr/>
        <p:txBody>
          <a:bodyPr/>
          <a:lstStyle/>
          <a:p>
            <a:pPr marL="0" indent="0">
              <a:spcBef>
                <a:spcPts val="1200"/>
              </a:spcBef>
              <a:buNone/>
            </a:pPr>
            <a:r>
              <a:rPr lang="en-US" b="1" dirty="0">
                <a:solidFill>
                  <a:srgbClr val="0070C0"/>
                </a:solidFill>
              </a:rPr>
              <a:t>Supervisor/Managers</a:t>
            </a:r>
            <a:endParaRPr lang="en-US" dirty="0">
              <a:solidFill>
                <a:srgbClr val="0070C0"/>
              </a:solidFill>
            </a:endParaRPr>
          </a:p>
          <a:p>
            <a:pPr>
              <a:spcBef>
                <a:spcPts val="1200"/>
              </a:spcBef>
            </a:pPr>
            <a:r>
              <a:rPr lang="en-US" dirty="0"/>
              <a:t>Follow and enforce company policies. </a:t>
            </a:r>
          </a:p>
          <a:p>
            <a:r>
              <a:rPr lang="en-US" dirty="0"/>
              <a:t>Look out for signs of impairment. </a:t>
            </a:r>
          </a:p>
          <a:p>
            <a:r>
              <a:rPr lang="en-US" dirty="0"/>
              <a:t>Discipline as needed for infractions – Make sure this is documented. </a:t>
            </a:r>
          </a:p>
          <a:p>
            <a:r>
              <a:rPr lang="en-US" dirty="0"/>
              <a:t>Send employees home if they are not fit for duty. </a:t>
            </a:r>
            <a:endParaRPr lang="en-CA" dirty="0"/>
          </a:p>
        </p:txBody>
      </p:sp>
    </p:spTree>
    <p:extLst>
      <p:ext uri="{BB962C8B-B14F-4D97-AF65-F5344CB8AC3E}">
        <p14:creationId xmlns:p14="http://schemas.microsoft.com/office/powerpoint/2010/main" val="40703552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4E2852A8-DFA2-F44E-97A8-1F100C1729C4}" vid="{7F9E9ABA-3D23-8F43-A556-3526C4A0FD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859</TotalTime>
  <Words>1571</Words>
  <Application>Microsoft Macintosh PowerPoint</Application>
  <PresentationFormat>On-screen Show (4:3)</PresentationFormat>
  <Paragraphs>134</Paragraphs>
  <Slides>32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Arial Narrow</vt:lpstr>
      <vt:lpstr>Calibri</vt:lpstr>
      <vt:lpstr>Office Theme</vt:lpstr>
      <vt:lpstr>Dealing with Marijuana in the Workplace</vt:lpstr>
      <vt:lpstr>Dealing with Marijuana</vt:lpstr>
      <vt:lpstr>Dealing with Marijuana</vt:lpstr>
      <vt:lpstr>Dealing with Marijuana</vt:lpstr>
      <vt:lpstr>Dealing with Marijuana</vt:lpstr>
      <vt:lpstr>Dealing with Marijuana</vt:lpstr>
      <vt:lpstr>Responsibilities</vt:lpstr>
      <vt:lpstr>Responsibilities</vt:lpstr>
      <vt:lpstr>Responsibilities</vt:lpstr>
      <vt:lpstr>Responsibilities</vt:lpstr>
      <vt:lpstr>Fit for Duty</vt:lpstr>
      <vt:lpstr>Fit for Duty</vt:lpstr>
      <vt:lpstr>Fit for Duty</vt:lpstr>
      <vt:lpstr>Fit for Duty</vt:lpstr>
      <vt:lpstr>Fit for Duty</vt:lpstr>
      <vt:lpstr>Accommodations</vt:lpstr>
      <vt:lpstr>Accommodations</vt:lpstr>
      <vt:lpstr>Accommodations</vt:lpstr>
      <vt:lpstr>Accommodations</vt:lpstr>
      <vt:lpstr>Accommodations</vt:lpstr>
      <vt:lpstr>Accommodations</vt:lpstr>
      <vt:lpstr>Accommodations</vt:lpstr>
      <vt:lpstr>Accommodations</vt:lpstr>
      <vt:lpstr>Accommodations</vt:lpstr>
      <vt:lpstr>Accommodations</vt:lpstr>
      <vt:lpstr>Accommodations</vt:lpstr>
      <vt:lpstr>Accommodations</vt:lpstr>
      <vt:lpstr>Accommodations</vt:lpstr>
      <vt:lpstr>Accommodations</vt:lpstr>
      <vt:lpstr>Conclusion</vt:lpstr>
      <vt:lpstr>Conclusion</vt:lpstr>
      <vt:lpstr>Get Connected!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Narrow Bold</dc:title>
  <dc:creator>Microsoft Office User</dc:creator>
  <cp:lastModifiedBy>sarah didomenico</cp:lastModifiedBy>
  <cp:revision>81</cp:revision>
  <dcterms:created xsi:type="dcterms:W3CDTF">2019-06-04T18:06:23Z</dcterms:created>
  <dcterms:modified xsi:type="dcterms:W3CDTF">2019-07-16T18:25:30Z</dcterms:modified>
</cp:coreProperties>
</file>