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1" r:id="rId2"/>
    <p:sldId id="259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579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321"/>
    <a:srgbClr val="03A79C"/>
    <a:srgbClr val="0C75BA"/>
    <a:srgbClr val="66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74"/>
  </p:normalViewPr>
  <p:slideViewPr>
    <p:cSldViewPr snapToGrid="0" snapToObjects="1" showGuides="1">
      <p:cViewPr varScale="1">
        <p:scale>
          <a:sx n="128" d="100"/>
          <a:sy n="128" d="100"/>
        </p:scale>
        <p:origin x="1744" y="176"/>
      </p:cViewPr>
      <p:guideLst>
        <p:guide orient="horz" pos="527"/>
        <p:guide pos="181"/>
        <p:guide pos="5579"/>
        <p:guide orient="horz" pos="1071"/>
        <p:guide orient="horz" pos="30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7AD8B5-F3F9-C64F-9D96-439DD9175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05" y="2319689"/>
            <a:ext cx="3185963" cy="1867302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A5869-351E-344F-A415-B1B874923E51}"/>
              </a:ext>
            </a:extLst>
          </p:cNvPr>
          <p:cNvSpPr/>
          <p:nvPr userDrawn="1"/>
        </p:nvSpPr>
        <p:spPr>
          <a:xfrm>
            <a:off x="231006" y="5777442"/>
            <a:ext cx="8912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C00000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Hello, you should be able to hear music playing, if not please adjust your speakers or call our office for assistance at 1-866-754-8839. You must be outside of Citrix to hear the music and the presentation. We will be starting promptly at 1pm EST. </a:t>
            </a:r>
            <a:endParaRPr lang="en-CA" sz="1800" b="1" i="0" dirty="0">
              <a:solidFill>
                <a:srgbClr val="C00000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BD9706-DBC8-6341-8C3D-5137E2CCF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7" y="297746"/>
            <a:ext cx="7247821" cy="1126794"/>
          </a:xfrm>
        </p:spPr>
        <p:txBody>
          <a:bodyPr anchor="t"/>
          <a:lstStyle>
            <a:lvl1pPr>
              <a:defRPr b="1" i="0">
                <a:solidFill>
                  <a:srgbClr val="0C75BA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19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37509-DCDC-0B44-BE1F-3B1659A4F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8114" y="1526858"/>
            <a:ext cx="4352474" cy="2852737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676" y="4397743"/>
            <a:ext cx="6652911" cy="1500187"/>
          </a:xfrm>
        </p:spPr>
        <p:txBody>
          <a:bodyPr>
            <a:normAutofit/>
          </a:bodyPr>
          <a:lstStyle>
            <a:lvl1pPr marL="0" indent="0" algn="r">
              <a:buNone/>
              <a:defRPr sz="3600" b="0" i="0">
                <a:solidFill>
                  <a:srgbClr val="F6932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7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0126-8B69-C347-86C5-99C597F4A7D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4924-4728-1C4B-BAED-F7506FD8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0CD8-559B-7944-A830-4B790273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381" y="2192781"/>
            <a:ext cx="4698549" cy="2852737"/>
          </a:xfrm>
        </p:spPr>
        <p:txBody>
          <a:bodyPr/>
          <a:lstStyle/>
          <a:p>
            <a:r>
              <a:rPr lang="en-US" dirty="0"/>
              <a:t>Role of Investigations in Claims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AD259-BE94-D346-8EED-1079E0FB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460" y="5615609"/>
            <a:ext cx="8688592" cy="968121"/>
          </a:xfrm>
        </p:spPr>
        <p:txBody>
          <a:bodyPr>
            <a:normAutofit/>
          </a:bodyPr>
          <a:lstStyle/>
          <a:p>
            <a:r>
              <a:rPr lang="en-US" sz="2000" b="1" dirty="0">
                <a:ea typeface="Arial" charset="0"/>
              </a:rPr>
              <a:t>Hello, you should be able to hear music playing, if not please adjust your speakers or call our office for assistance at 1-866-754-8839. You must be outside of Citrix to hear the music and the presentation. We will be starting promptly at 1pm EST. </a:t>
            </a:r>
            <a:endParaRPr lang="en-CA" sz="2000" b="1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7433978" cy="1325562"/>
          </a:xfrm>
        </p:spPr>
        <p:txBody>
          <a:bodyPr>
            <a:normAutofit/>
          </a:bodyPr>
          <a:lstStyle/>
          <a:p>
            <a:r>
              <a:rPr lang="en-US" dirty="0"/>
              <a:t>Connect on Social Media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40B44-88E1-C14E-9EFC-CF7C0FF0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Get connected by following us on social media! We share tips and important information about your programs and services.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i="1" dirty="0">
                <a:solidFill>
                  <a:srgbClr val="F69321"/>
                </a:solidFill>
              </a:rPr>
              <a:t>Let’s talk!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614D3-F711-8C4F-AB26-BACC58AF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78" y="2775692"/>
            <a:ext cx="7013644" cy="33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Investigations in Claims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36F0-A0FA-9242-91F2-920DFC39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762963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dirty="0"/>
              <a:t>Claims can have a significant financial impact to an organization. The best program to manage claims is prevention; </a:t>
            </a:r>
            <a:r>
              <a:rPr lang="en-CA" b="1" dirty="0">
                <a:solidFill>
                  <a:srgbClr val="F69321"/>
                </a:solidFill>
              </a:rPr>
              <a:t>no claim = no cost</a:t>
            </a:r>
            <a:r>
              <a:rPr lang="en-CA" dirty="0"/>
              <a:t>. Investigations are used to determine the causes of a injury thus providing information to control the hazards and prevent a re-occurrence.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In claims management we also use investigations to better manage a claim. Today we explore that relationship; investigations and claims. </a:t>
            </a:r>
          </a:p>
        </p:txBody>
      </p:sp>
    </p:spTree>
    <p:extLst>
      <p:ext uri="{BB962C8B-B14F-4D97-AF65-F5344CB8AC3E}">
        <p14:creationId xmlns:p14="http://schemas.microsoft.com/office/powerpoint/2010/main" val="411641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7F5B-BAA3-4165-BECF-4527E83B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Injury, Illness Reporting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F551-E407-48C7-92AB-8F200754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9115616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Policy to include:</a:t>
            </a:r>
          </a:p>
          <a:p>
            <a:pPr>
              <a:spcBef>
                <a:spcPts val="1200"/>
              </a:spcBef>
            </a:pPr>
            <a:r>
              <a:rPr lang="en-US" dirty="0"/>
              <a:t>What constitutes an accident/incident</a:t>
            </a:r>
          </a:p>
          <a:p>
            <a:r>
              <a:rPr lang="en-US" dirty="0"/>
              <a:t>When is an investigation required </a:t>
            </a:r>
          </a:p>
          <a:p>
            <a:r>
              <a:rPr lang="en-US" dirty="0"/>
              <a:t>Who is responsible</a:t>
            </a:r>
          </a:p>
          <a:p>
            <a:r>
              <a:rPr lang="en-US" dirty="0"/>
              <a:t>What documentation to be completed</a:t>
            </a:r>
          </a:p>
          <a:p>
            <a:r>
              <a:rPr lang="en-US" dirty="0"/>
              <a:t>Unbiased reporting and evidence</a:t>
            </a:r>
          </a:p>
        </p:txBody>
      </p:sp>
    </p:spTree>
    <p:extLst>
      <p:ext uri="{BB962C8B-B14F-4D97-AF65-F5344CB8AC3E}">
        <p14:creationId xmlns:p14="http://schemas.microsoft.com/office/powerpoint/2010/main" val="324578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705B-3449-4051-9885-2597E2C2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Involvement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1B38-176C-44B9-B40D-D819243E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654530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Ensure your needs for claims management are understood.</a:t>
            </a:r>
          </a:p>
          <a:p>
            <a:pPr>
              <a:spcBef>
                <a:spcPts val="1200"/>
              </a:spcBef>
            </a:pPr>
            <a:r>
              <a:rPr lang="en-US" dirty="0"/>
              <a:t>You need answers as to the who, where, when, why, what and how.</a:t>
            </a:r>
          </a:p>
          <a:p>
            <a:r>
              <a:rPr lang="en-US" dirty="0"/>
              <a:t>With these answers you can make informed decision regarding the claim submission and possible objections.</a:t>
            </a:r>
            <a:endParaRPr lang="en-US" i="1" dirty="0">
              <a:solidFill>
                <a:srgbClr val="03A79C"/>
              </a:solidFill>
            </a:endParaRPr>
          </a:p>
          <a:p>
            <a:pPr marL="0" indent="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i="1" dirty="0">
                <a:solidFill>
                  <a:srgbClr val="03A79C"/>
                </a:solidFill>
              </a:rPr>
              <a:t>Example:</a:t>
            </a:r>
          </a:p>
          <a:p>
            <a:r>
              <a:rPr lang="en-US" dirty="0"/>
              <a:t>Bob reported that he hurt his back when he slipped and fell on the lunchroom floor.</a:t>
            </a:r>
          </a:p>
          <a:p>
            <a:pPr lvl="1"/>
            <a:r>
              <a:rPr lang="en-US" dirty="0"/>
              <a:t>Did the investigation provide the 5-Ws and the How?</a:t>
            </a:r>
          </a:p>
          <a:p>
            <a:pPr lvl="2"/>
            <a:r>
              <a:rPr lang="en-US" dirty="0"/>
              <a:t>Who, What, Why, Where, When, </a:t>
            </a:r>
          </a:p>
          <a:p>
            <a:pPr lvl="1"/>
            <a:r>
              <a:rPr lang="en-US" dirty="0"/>
              <a:t>A good investigation should give you a clear picture of what happened. </a:t>
            </a:r>
          </a:p>
        </p:txBody>
      </p:sp>
    </p:spTree>
    <p:extLst>
      <p:ext uri="{BB962C8B-B14F-4D97-AF65-F5344CB8AC3E}">
        <p14:creationId xmlns:p14="http://schemas.microsoft.com/office/powerpoint/2010/main" val="368190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2C6E-5ADB-4C55-9AEC-C9D2FC42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Not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E066-AA9E-4F16-8619-D93E5103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654530" cy="4553655"/>
          </a:xfrm>
        </p:spPr>
        <p:txBody>
          <a:bodyPr/>
          <a:lstStyle/>
          <a:p>
            <a:r>
              <a:rPr lang="en-US" dirty="0"/>
              <a:t>Equally important for claims management is what was or was </a:t>
            </a:r>
            <a:r>
              <a:rPr lang="en-US" i="1" dirty="0">
                <a:solidFill>
                  <a:srgbClr val="F69321"/>
                </a:solidFill>
              </a:rPr>
              <a:t>not</a:t>
            </a:r>
            <a:r>
              <a:rPr lang="en-US" dirty="0"/>
              <a:t> found during the investigation.</a:t>
            </a:r>
          </a:p>
          <a:p>
            <a:pPr lvl="1"/>
            <a:r>
              <a:rPr lang="en-US" dirty="0"/>
              <a:t>Did the investigation validate the claim?</a:t>
            </a:r>
          </a:p>
          <a:p>
            <a:pPr lvl="2"/>
            <a:r>
              <a:rPr lang="en-US" dirty="0"/>
              <a:t>Harassment</a:t>
            </a:r>
          </a:p>
          <a:p>
            <a:pPr lvl="2"/>
            <a:r>
              <a:rPr lang="en-US" dirty="0"/>
              <a:t>Injury</a:t>
            </a:r>
          </a:p>
          <a:p>
            <a:pPr lvl="2"/>
            <a:r>
              <a:rPr lang="en-US" dirty="0"/>
              <a:t>Illness</a:t>
            </a:r>
          </a:p>
          <a:p>
            <a:pPr lvl="3"/>
            <a:r>
              <a:rPr lang="en-US" dirty="0"/>
              <a:t>Time, place</a:t>
            </a:r>
          </a:p>
          <a:p>
            <a:pPr lvl="3"/>
            <a:r>
              <a:rPr lang="en-US" dirty="0"/>
              <a:t>How and Why</a:t>
            </a:r>
          </a:p>
        </p:txBody>
      </p:sp>
    </p:spTree>
    <p:extLst>
      <p:ext uri="{BB962C8B-B14F-4D97-AF65-F5344CB8AC3E}">
        <p14:creationId xmlns:p14="http://schemas.microsoft.com/office/powerpoint/2010/main" val="153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4210-C24A-4767-B495-7675AF87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Deep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29FE-DB25-431A-8219-199B63CA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8571902" cy="4553655"/>
          </a:xfrm>
        </p:spPr>
        <p:txBody>
          <a:bodyPr/>
          <a:lstStyle/>
          <a:p>
            <a:r>
              <a:rPr lang="en-US" dirty="0"/>
              <a:t>Often investigations do not run deep enough for claims management.</a:t>
            </a:r>
          </a:p>
          <a:p>
            <a:pPr lvl="1"/>
            <a:r>
              <a:rPr lang="en-US" dirty="0"/>
              <a:t>Worker was not paying attention</a:t>
            </a:r>
          </a:p>
          <a:p>
            <a:pPr lvl="2"/>
            <a:r>
              <a:rPr lang="en-US" dirty="0"/>
              <a:t>Why not?</a:t>
            </a:r>
          </a:p>
          <a:p>
            <a:pPr lvl="1"/>
            <a:r>
              <a:rPr lang="en-US" dirty="0"/>
              <a:t>Overexertion </a:t>
            </a:r>
          </a:p>
          <a:p>
            <a:pPr lvl="2"/>
            <a:r>
              <a:rPr lang="en-US" dirty="0"/>
              <a:t>What is the history that lead to this injury?</a:t>
            </a:r>
          </a:p>
          <a:p>
            <a:pPr lvl="3"/>
            <a:r>
              <a:rPr lang="en-US" dirty="0"/>
              <a:t>Previous complaints</a:t>
            </a:r>
          </a:p>
          <a:p>
            <a:pPr lvl="3"/>
            <a:r>
              <a:rPr lang="en-US" dirty="0"/>
              <a:t>Absenteeism</a:t>
            </a:r>
          </a:p>
          <a:p>
            <a:pPr lvl="3"/>
            <a:r>
              <a:rPr lang="en-US" dirty="0"/>
              <a:t>Fit for duty</a:t>
            </a:r>
          </a:p>
          <a:p>
            <a:pPr lvl="3"/>
            <a:r>
              <a:rPr lang="en-US" dirty="0"/>
              <a:t>Hours worked</a:t>
            </a:r>
          </a:p>
          <a:p>
            <a:pPr lvl="3"/>
            <a:r>
              <a:rPr lang="en-US" dirty="0"/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40940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9CCD-2EB3-49FB-A567-182B31FA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151B-9F3E-4FC3-B50F-2C900618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rush on the Board submission till you have the investigation completed</a:t>
            </a:r>
          </a:p>
          <a:p>
            <a:r>
              <a:rPr lang="en-US" dirty="0"/>
              <a:t>Submit reporting form but tell Board – incomplete investigation</a:t>
            </a:r>
          </a:p>
          <a:p>
            <a:pPr lvl="1"/>
            <a:r>
              <a:rPr lang="en-US" dirty="0"/>
              <a:t>Provide information when available</a:t>
            </a:r>
          </a:p>
          <a:p>
            <a:pPr lvl="1"/>
            <a:r>
              <a:rPr lang="en-US" dirty="0"/>
              <a:t>Submit conclusion of investigation and who performed</a:t>
            </a:r>
          </a:p>
          <a:p>
            <a:pPr lvl="2"/>
            <a:r>
              <a:rPr lang="en-US" dirty="0"/>
              <a:t>Committee adds the “unbiased” information being provided</a:t>
            </a:r>
          </a:p>
          <a:p>
            <a:pPr lvl="2"/>
            <a:r>
              <a:rPr lang="en-US" dirty="0"/>
              <a:t>Union adds their acceptance of the report </a:t>
            </a:r>
          </a:p>
          <a:p>
            <a:pPr lvl="3"/>
            <a:r>
              <a:rPr lang="en-US" dirty="0"/>
              <a:t>This all offsets future challenges</a:t>
            </a:r>
          </a:p>
          <a:p>
            <a:r>
              <a:rPr lang="en-US" dirty="0"/>
              <a:t>Let injured worker know</a:t>
            </a:r>
          </a:p>
          <a:p>
            <a:pPr lvl="1"/>
            <a:r>
              <a:rPr lang="en-US" dirty="0"/>
              <a:t>Serious</a:t>
            </a:r>
          </a:p>
          <a:p>
            <a:pPr lvl="1"/>
            <a:r>
              <a:rPr lang="en-US" dirty="0"/>
              <a:t>Full investigation</a:t>
            </a:r>
          </a:p>
          <a:p>
            <a:pPr lvl="1"/>
            <a:r>
              <a:rPr lang="en-US" dirty="0"/>
              <a:t>Need to get the facts</a:t>
            </a:r>
          </a:p>
        </p:txBody>
      </p:sp>
    </p:spTree>
    <p:extLst>
      <p:ext uri="{BB962C8B-B14F-4D97-AF65-F5344CB8AC3E}">
        <p14:creationId xmlns:p14="http://schemas.microsoft.com/office/powerpoint/2010/main" val="318462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0C39-CF0D-4F39-980A-AB70D7C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C96C-D7D8-4402-A1B5-643D8314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654530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Use the facts of the investigation</a:t>
            </a:r>
          </a:p>
          <a:p>
            <a:pPr>
              <a:spcBef>
                <a:spcPts val="1200"/>
              </a:spcBef>
            </a:pPr>
            <a:r>
              <a:rPr lang="en-US" dirty="0"/>
              <a:t>Claim Objections</a:t>
            </a:r>
          </a:p>
          <a:p>
            <a:r>
              <a:rPr lang="en-US" dirty="0"/>
              <a:t>Validate the claim for the worker</a:t>
            </a:r>
          </a:p>
          <a:p>
            <a:r>
              <a:rPr lang="en-US" dirty="0"/>
              <a:t>If facts demonstrate non-occ use to assist with disability claim process</a:t>
            </a:r>
          </a:p>
          <a:p>
            <a:r>
              <a:rPr lang="en-US" dirty="0"/>
              <a:t>Can be beneficial in gauging length of recovery</a:t>
            </a:r>
          </a:p>
          <a:p>
            <a:r>
              <a:rPr lang="en-US" dirty="0"/>
              <a:t>Used for modified duties and suitable work assignments</a:t>
            </a:r>
          </a:p>
        </p:txBody>
      </p:sp>
    </p:spTree>
    <p:extLst>
      <p:ext uri="{BB962C8B-B14F-4D97-AF65-F5344CB8AC3E}">
        <p14:creationId xmlns:p14="http://schemas.microsoft.com/office/powerpoint/2010/main" val="152695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14CF-90FF-413C-B65A-A593D450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DE052-1496-4F12-88EC-F15C1FC6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8664156" cy="4553655"/>
          </a:xfrm>
        </p:spPr>
        <p:txBody>
          <a:bodyPr/>
          <a:lstStyle/>
          <a:p>
            <a:r>
              <a:rPr lang="en-US" dirty="0"/>
              <a:t>Compensation Board</a:t>
            </a:r>
          </a:p>
          <a:p>
            <a:r>
              <a:rPr lang="en-US" dirty="0"/>
              <a:t>Health &amp; Safety Associations</a:t>
            </a:r>
          </a:p>
          <a:p>
            <a:r>
              <a:rPr lang="en-US" dirty="0"/>
              <a:t>Consultants</a:t>
            </a:r>
          </a:p>
          <a:p>
            <a:r>
              <a:rPr lang="en-US" dirty="0"/>
              <a:t>In-house committees and training</a:t>
            </a:r>
          </a:p>
          <a:p>
            <a:r>
              <a:rPr lang="en-US" dirty="0"/>
              <a:t>Legal </a:t>
            </a:r>
          </a:p>
          <a:p>
            <a:r>
              <a:rPr lang="en-US" dirty="0"/>
              <a:t>Ministry Assistance – WorkSafe</a:t>
            </a:r>
          </a:p>
          <a:p>
            <a:r>
              <a:rPr lang="en-US" dirty="0"/>
              <a:t>Dunk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8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ims Webinar Template" id="{EBAEE4C2-973E-E54E-AA06-CA98F2C811DF}" vid="{5E3BDF10-36B9-054A-8B30-8DC8A154E8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Claims Nov 2019</Template>
  <TotalTime>157</TotalTime>
  <Words>500</Words>
  <Application>Microsoft Macintosh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Role of Investigations in Claims</vt:lpstr>
      <vt:lpstr>Role of Investigations in Claims </vt:lpstr>
      <vt:lpstr>Injury, Illness Reporting Policy</vt:lpstr>
      <vt:lpstr>Involvement in Process</vt:lpstr>
      <vt:lpstr>What Was Not Found?</vt:lpstr>
      <vt:lpstr>Not Deep Enough</vt:lpstr>
      <vt:lpstr>Take the Time</vt:lpstr>
      <vt:lpstr>Just the Facts</vt:lpstr>
      <vt:lpstr>Need Help</vt:lpstr>
      <vt:lpstr>Connect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Investigations in Claims</dc:title>
  <dc:creator>Nancy Dunk</dc:creator>
  <cp:lastModifiedBy>Graphic Designer</cp:lastModifiedBy>
  <cp:revision>17</cp:revision>
  <dcterms:created xsi:type="dcterms:W3CDTF">2019-07-17T19:11:46Z</dcterms:created>
  <dcterms:modified xsi:type="dcterms:W3CDTF">2019-11-12T19:22:56Z</dcterms:modified>
</cp:coreProperties>
</file>