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1" r:id="rId2"/>
    <p:sldId id="292"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291" r:id="rId28"/>
    <p:sldId id="29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A2D3FA5D-2D6F-9548-BAE2-136734E89B89}">
          <p14:sldIdLst>
            <p14:sldId id="281"/>
            <p14:sldId id="292"/>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291"/>
            <p14:sldId id="295"/>
          </p14:sldIdLst>
        </p14:section>
      </p14:sectionLst>
    </p:ext>
    <p:ext uri="{EFAFB233-063F-42B5-8137-9DF3F51BA10A}">
      <p15:sldGuideLst xmlns:p15="http://schemas.microsoft.com/office/powerpoint/2012/main">
        <p15:guide id="1" orient="horz" pos="799" userDrawn="1">
          <p15:clr>
            <a:srgbClr val="A4A3A4"/>
          </p15:clr>
        </p15:guide>
        <p15:guide id="2" pos="249" userDrawn="1">
          <p15:clr>
            <a:srgbClr val="A4A3A4"/>
          </p15:clr>
        </p15:guide>
        <p15:guide id="3" orient="horz" pos="482" userDrawn="1">
          <p15:clr>
            <a:srgbClr val="A4A3A4"/>
          </p15:clr>
        </p15:guide>
        <p15:guide id="4" pos="5511" userDrawn="1">
          <p15:clr>
            <a:srgbClr val="A4A3A4"/>
          </p15:clr>
        </p15:guide>
        <p15:guide id="5" pos="3198" userDrawn="1">
          <p15:clr>
            <a:srgbClr val="A4A3A4"/>
          </p15:clr>
        </p15:guide>
        <p15:guide id="6" orient="horz" pos="2523" userDrawn="1">
          <p15:clr>
            <a:srgbClr val="A4A3A4"/>
          </p15:clr>
        </p15:guide>
        <p15:guide id="7" orient="horz" pos="11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421"/>
    <a:srgbClr val="0C75BA"/>
    <a:srgbClr val="39B54A"/>
    <a:srgbClr val="F69321"/>
    <a:srgbClr val="F7941D"/>
    <a:srgbClr val="F7941E"/>
    <a:srgbClr val="2E3192"/>
    <a:srgbClr val="F79432"/>
    <a:srgbClr val="FF7711"/>
    <a:srgbClr val="333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93" autoAdjust="0"/>
    <p:restoredTop sz="84288" autoAdjust="0"/>
  </p:normalViewPr>
  <p:slideViewPr>
    <p:cSldViewPr>
      <p:cViewPr varScale="1">
        <p:scale>
          <a:sx n="128" d="100"/>
          <a:sy n="128" d="100"/>
        </p:scale>
        <p:origin x="1536" y="176"/>
      </p:cViewPr>
      <p:guideLst>
        <p:guide orient="horz" pos="799"/>
        <p:guide pos="249"/>
        <p:guide orient="horz" pos="482"/>
        <p:guide pos="5511"/>
        <p:guide pos="3198"/>
        <p:guide orient="horz" pos="2523"/>
        <p:guide orient="horz" pos="1162"/>
      </p:guideLst>
    </p:cSldViewPr>
  </p:slideViewPr>
  <p:notesTextViewPr>
    <p:cViewPr>
      <p:scale>
        <a:sx n="1" d="1"/>
        <a:sy n="1" d="1"/>
      </p:scale>
      <p:origin x="0" y="0"/>
    </p:cViewPr>
  </p:notesTextViewPr>
  <p:sorterViewPr>
    <p:cViewPr>
      <p:scale>
        <a:sx n="100" d="100"/>
        <a:sy n="100" d="100"/>
      </p:scale>
      <p:origin x="0" y="-38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68D6D0-35DD-0640-8AA6-18006F3620B1}" type="datetimeFigureOut">
              <a:rPr lang="en-US" smtClean="0"/>
              <a:pPr/>
              <a:t>3/19/20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8171E-BCA4-7E42-B0E9-9F1C3943856A}" type="slidenum">
              <a:rPr lang="en-US" smtClean="0"/>
              <a:pPr/>
              <a:t>‹#›</a:t>
            </a:fld>
            <a:endParaRPr lang="en-US" dirty="0"/>
          </a:p>
        </p:txBody>
      </p:sp>
    </p:spTree>
    <p:extLst>
      <p:ext uri="{BB962C8B-B14F-4D97-AF65-F5344CB8AC3E}">
        <p14:creationId xmlns:p14="http://schemas.microsoft.com/office/powerpoint/2010/main" val="16119197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268D60C-695A-A34B-8138-1890505085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hasCustomPrompt="1"/>
          </p:nvPr>
        </p:nvSpPr>
        <p:spPr>
          <a:xfrm>
            <a:off x="323528" y="3356992"/>
            <a:ext cx="3888432" cy="1470025"/>
          </a:xfrm>
        </p:spPr>
        <p:txBody>
          <a:bodyPr>
            <a:normAutofit/>
          </a:bodyPr>
          <a:lstStyle>
            <a:lvl1pPr algn="l">
              <a:lnSpc>
                <a:spcPts val="4280"/>
              </a:lnSpc>
              <a:defRPr sz="3600" b="1" i="0">
                <a:solidFill>
                  <a:srgbClr val="0C75BA"/>
                </a:solidFill>
                <a:latin typeface="Arial Narrow" panose="020B0604020202020204" pitchFamily="34" charset="0"/>
                <a:cs typeface="Arial Narrow" panose="020B0604020202020204" pitchFamily="34" charset="0"/>
              </a:defRPr>
            </a:lvl1pPr>
          </a:lstStyle>
          <a:p>
            <a:r>
              <a:rPr lang="en-CA" dirty="0"/>
              <a:t>Title</a:t>
            </a:r>
          </a:p>
        </p:txBody>
      </p:sp>
      <p:sp>
        <p:nvSpPr>
          <p:cNvPr id="3" name="Subtitle 2"/>
          <p:cNvSpPr>
            <a:spLocks noGrp="1"/>
          </p:cNvSpPr>
          <p:nvPr>
            <p:ph type="subTitle" idx="1" hasCustomPrompt="1"/>
          </p:nvPr>
        </p:nvSpPr>
        <p:spPr>
          <a:xfrm>
            <a:off x="323528" y="4871589"/>
            <a:ext cx="3888432" cy="720080"/>
          </a:xfrm>
        </p:spPr>
        <p:txBody>
          <a:bodyPr/>
          <a:lstStyle>
            <a:lvl1pPr marL="0" indent="0" algn="l">
              <a:buNone/>
              <a:defRPr b="0" i="0">
                <a:solidFill>
                  <a:srgbClr val="F79421"/>
                </a:solidFill>
                <a:latin typeface="Arial Narrow" panose="020B0604020202020204" pitchFamily="34" charset="0"/>
                <a:cs typeface="Arial Narrow"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CA" dirty="0"/>
              <a:t>Subtitle</a:t>
            </a:r>
          </a:p>
        </p:txBody>
      </p:sp>
    </p:spTree>
    <p:extLst>
      <p:ext uri="{BB962C8B-B14F-4D97-AF65-F5344CB8AC3E}">
        <p14:creationId xmlns:p14="http://schemas.microsoft.com/office/powerpoint/2010/main" val="235856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0BFEC47-0321-9A40-81C8-FF81AFBC8C4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7" name="Title 1">
            <a:extLst>
              <a:ext uri="{FF2B5EF4-FFF2-40B4-BE49-F238E27FC236}">
                <a16:creationId xmlns:a16="http://schemas.microsoft.com/office/drawing/2014/main" id="{6D34135A-3F64-4443-AAF4-F3DA9DB64819}"/>
              </a:ext>
            </a:extLst>
          </p:cNvPr>
          <p:cNvSpPr>
            <a:spLocks noGrp="1"/>
          </p:cNvSpPr>
          <p:nvPr>
            <p:ph type="ctrTitle" hasCustomPrompt="1"/>
          </p:nvPr>
        </p:nvSpPr>
        <p:spPr>
          <a:xfrm>
            <a:off x="575556" y="3573016"/>
            <a:ext cx="7992888" cy="864096"/>
          </a:xfrm>
        </p:spPr>
        <p:txBody>
          <a:bodyPr>
            <a:normAutofit/>
          </a:bodyPr>
          <a:lstStyle>
            <a:lvl1pPr algn="l">
              <a:lnSpc>
                <a:spcPts val="4280"/>
              </a:lnSpc>
              <a:defRPr sz="3600" b="1" i="0">
                <a:solidFill>
                  <a:srgbClr val="0C75BA"/>
                </a:solidFill>
                <a:latin typeface="Arial Narrow" panose="020B0604020202020204" pitchFamily="34" charset="0"/>
                <a:cs typeface="Arial Narrow" panose="020B0604020202020204" pitchFamily="34" charset="0"/>
              </a:defRPr>
            </a:lvl1pPr>
          </a:lstStyle>
          <a:p>
            <a:r>
              <a:rPr lang="en-CA" dirty="0"/>
              <a:t>Title</a:t>
            </a:r>
          </a:p>
        </p:txBody>
      </p:sp>
      <p:sp>
        <p:nvSpPr>
          <p:cNvPr id="8" name="Subtitle 2">
            <a:extLst>
              <a:ext uri="{FF2B5EF4-FFF2-40B4-BE49-F238E27FC236}">
                <a16:creationId xmlns:a16="http://schemas.microsoft.com/office/drawing/2014/main" id="{CD465D18-BA3C-BE48-BCC3-A48EE02D42A3}"/>
              </a:ext>
            </a:extLst>
          </p:cNvPr>
          <p:cNvSpPr>
            <a:spLocks noGrp="1"/>
          </p:cNvSpPr>
          <p:nvPr>
            <p:ph type="subTitle" idx="1" hasCustomPrompt="1"/>
          </p:nvPr>
        </p:nvSpPr>
        <p:spPr>
          <a:xfrm>
            <a:off x="575556" y="4293096"/>
            <a:ext cx="7992888" cy="720080"/>
          </a:xfrm>
        </p:spPr>
        <p:txBody>
          <a:bodyPr/>
          <a:lstStyle>
            <a:lvl1pPr marL="0" indent="0" algn="l">
              <a:buNone/>
              <a:defRPr b="0" i="0">
                <a:solidFill>
                  <a:srgbClr val="F79421"/>
                </a:solidFill>
                <a:latin typeface="Arial Narrow" panose="020B0604020202020204" pitchFamily="34" charset="0"/>
                <a:cs typeface="Arial Narrow"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CA" dirty="0"/>
              <a:t>Section 1</a:t>
            </a:r>
          </a:p>
        </p:txBody>
      </p:sp>
    </p:spTree>
    <p:extLst>
      <p:ext uri="{BB962C8B-B14F-4D97-AF65-F5344CB8AC3E}">
        <p14:creationId xmlns:p14="http://schemas.microsoft.com/office/powerpoint/2010/main" val="3626817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467D11-81AD-E64B-8C72-564A9CF9E56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title" hasCustomPrompt="1"/>
          </p:nvPr>
        </p:nvSpPr>
        <p:spPr>
          <a:xfrm>
            <a:off x="323528" y="-27384"/>
            <a:ext cx="8640960" cy="936104"/>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Title 36pt Blue Arial Narrow Bold</a:t>
            </a:r>
          </a:p>
        </p:txBody>
      </p:sp>
      <p:sp>
        <p:nvSpPr>
          <p:cNvPr id="3" name="Content Placeholder 2"/>
          <p:cNvSpPr>
            <a:spLocks noGrp="1"/>
          </p:cNvSpPr>
          <p:nvPr>
            <p:ph idx="1" hasCustomPrompt="1"/>
          </p:nvPr>
        </p:nvSpPr>
        <p:spPr>
          <a:xfrm>
            <a:off x="323528" y="989233"/>
            <a:ext cx="8640960" cy="4888039"/>
          </a:xfrm>
        </p:spPr>
        <p:txBody>
          <a:bodyPr>
            <a:normAutofit/>
          </a:bodyPr>
          <a:lstStyle>
            <a:lvl1pPr marL="257175" indent="-257175">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dirty="0"/>
              <a:t>Bullet 20pt Arial Regular</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3210630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Line Titl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467D11-81AD-E64B-8C72-564A9CF9E56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7" name="Title 1">
            <a:extLst>
              <a:ext uri="{FF2B5EF4-FFF2-40B4-BE49-F238E27FC236}">
                <a16:creationId xmlns:a16="http://schemas.microsoft.com/office/drawing/2014/main" id="{00728807-AA16-5E46-9D32-EDC4A5CA22DA}"/>
              </a:ext>
            </a:extLst>
          </p:cNvPr>
          <p:cNvSpPr>
            <a:spLocks noGrp="1"/>
          </p:cNvSpPr>
          <p:nvPr>
            <p:ph type="title" hasCustomPrompt="1"/>
          </p:nvPr>
        </p:nvSpPr>
        <p:spPr>
          <a:xfrm>
            <a:off x="323528" y="-99392"/>
            <a:ext cx="8640960" cy="1584176"/>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Two Line Title 44pt Blue Arial Narrow Bold (For long titles only!)</a:t>
            </a:r>
          </a:p>
        </p:txBody>
      </p:sp>
      <p:sp>
        <p:nvSpPr>
          <p:cNvPr id="3" name="Content Placeholder 2"/>
          <p:cNvSpPr>
            <a:spLocks noGrp="1"/>
          </p:cNvSpPr>
          <p:nvPr>
            <p:ph idx="1" hasCustomPrompt="1"/>
          </p:nvPr>
        </p:nvSpPr>
        <p:spPr>
          <a:xfrm>
            <a:off x="323528" y="1537913"/>
            <a:ext cx="8640960" cy="4483375"/>
          </a:xfrm>
        </p:spPr>
        <p:txBody>
          <a:bodyPr>
            <a:normAutofit/>
          </a:bodyPr>
          <a:lstStyle>
            <a:lvl1pPr marL="0" indent="0">
              <a:lnSpc>
                <a:spcPct val="100000"/>
              </a:lnSpc>
              <a:spcBef>
                <a:spcPts val="600"/>
              </a:spcBef>
              <a:buFont typeface="Arial" panose="020B0604020202020204" pitchFamily="34" charset="0"/>
              <a:buNone/>
              <a:defRPr sz="2000" b="0">
                <a:solidFill>
                  <a:schemeClr val="tx1"/>
                </a:solidFill>
                <a:latin typeface="Arial" panose="020B0604020202020204" pitchFamily="34" charset="0"/>
                <a:cs typeface="Arial" panose="020B0604020202020204" pitchFamily="34" charset="0"/>
              </a:defRPr>
            </a:lvl1pPr>
            <a:lvl2pPr marL="3429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2pPr>
            <a:lvl3pPr marL="6858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3pPr>
            <a:lvl4pPr marL="10287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4pPr>
            <a:lvl5pPr marL="13716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5pPr>
          </a:lstStyle>
          <a:p>
            <a:pPr lvl="0"/>
            <a:r>
              <a:rPr lang="en-US" dirty="0"/>
              <a:t>Body Title 20pt Arial Orange Bold</a:t>
            </a:r>
          </a:p>
          <a:p>
            <a:pPr lvl="0"/>
            <a:r>
              <a:rPr lang="en-US" dirty="0"/>
              <a:t>Paragraph One 20pt Arial black Regular</a:t>
            </a:r>
          </a:p>
          <a:p>
            <a:pPr lvl="0"/>
            <a:r>
              <a:rPr lang="en-US" dirty="0"/>
              <a:t>Paragraph Two 20pt Arial black Regular</a:t>
            </a:r>
          </a:p>
        </p:txBody>
      </p:sp>
    </p:spTree>
    <p:extLst>
      <p:ext uri="{BB962C8B-B14F-4D97-AF65-F5344CB8AC3E}">
        <p14:creationId xmlns:p14="http://schemas.microsoft.com/office/powerpoint/2010/main" val="338319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ictur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5F573D7-D6B0-274D-BCCB-609393222D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4" name="Content Placeholder 3"/>
          <p:cNvSpPr>
            <a:spLocks noGrp="1"/>
          </p:cNvSpPr>
          <p:nvPr>
            <p:ph sz="half" idx="2" hasCustomPrompt="1"/>
          </p:nvPr>
        </p:nvSpPr>
        <p:spPr>
          <a:xfrm>
            <a:off x="5652120" y="0"/>
            <a:ext cx="3491880" cy="6858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CA" dirty="0"/>
              <a:t>Picture</a:t>
            </a:r>
          </a:p>
        </p:txBody>
      </p:sp>
      <p:sp>
        <p:nvSpPr>
          <p:cNvPr id="11" name="Content Placeholder 2">
            <a:extLst>
              <a:ext uri="{FF2B5EF4-FFF2-40B4-BE49-F238E27FC236}">
                <a16:creationId xmlns:a16="http://schemas.microsoft.com/office/drawing/2014/main" id="{80DEB2A3-0F16-7F47-855F-E88CFCF6EC5E}"/>
              </a:ext>
            </a:extLst>
          </p:cNvPr>
          <p:cNvSpPr>
            <a:spLocks noGrp="1"/>
          </p:cNvSpPr>
          <p:nvPr>
            <p:ph idx="1"/>
          </p:nvPr>
        </p:nvSpPr>
        <p:spPr>
          <a:xfrm>
            <a:off x="323528" y="1556792"/>
            <a:ext cx="5184576" cy="4195343"/>
          </a:xfrm>
        </p:spPr>
        <p:txBody>
          <a:bodyPr>
            <a:normAutofit/>
          </a:bodyPr>
          <a:lstStyle>
            <a:lvl1pPr marL="257175" indent="-257175">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Title 1">
            <a:extLst>
              <a:ext uri="{FF2B5EF4-FFF2-40B4-BE49-F238E27FC236}">
                <a16:creationId xmlns:a16="http://schemas.microsoft.com/office/drawing/2014/main" id="{EC903B94-CAEA-024B-B732-F665CC08D5EB}"/>
              </a:ext>
            </a:extLst>
          </p:cNvPr>
          <p:cNvSpPr>
            <a:spLocks noGrp="1"/>
          </p:cNvSpPr>
          <p:nvPr>
            <p:ph type="title" hasCustomPrompt="1"/>
          </p:nvPr>
        </p:nvSpPr>
        <p:spPr>
          <a:xfrm>
            <a:off x="323528" y="-243408"/>
            <a:ext cx="5184576" cy="1728192"/>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Two Line Title 44pt Blue Arial Narrow Bold</a:t>
            </a:r>
          </a:p>
        </p:txBody>
      </p:sp>
    </p:spTree>
    <p:extLst>
      <p:ext uri="{BB962C8B-B14F-4D97-AF65-F5344CB8AC3E}">
        <p14:creationId xmlns:p14="http://schemas.microsoft.com/office/powerpoint/2010/main" val="203605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et connecte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DD488D84-00F9-5540-BF44-C9FAC71D6B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a:extLst>
              <a:ext uri="{FF2B5EF4-FFF2-40B4-BE49-F238E27FC236}">
                <a16:creationId xmlns:a16="http://schemas.microsoft.com/office/drawing/2014/main" id="{B2FA32C1-60B2-BF43-B539-700014158422}"/>
              </a:ext>
            </a:extLst>
          </p:cNvPr>
          <p:cNvSpPr>
            <a:spLocks noGrp="1"/>
          </p:cNvSpPr>
          <p:nvPr>
            <p:ph type="title" hasCustomPrompt="1"/>
          </p:nvPr>
        </p:nvSpPr>
        <p:spPr>
          <a:xfrm>
            <a:off x="323528" y="-27384"/>
            <a:ext cx="8640960" cy="936104"/>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Get Connected!</a:t>
            </a:r>
          </a:p>
        </p:txBody>
      </p:sp>
      <p:sp>
        <p:nvSpPr>
          <p:cNvPr id="5" name="Content Placeholder 2">
            <a:extLst>
              <a:ext uri="{FF2B5EF4-FFF2-40B4-BE49-F238E27FC236}">
                <a16:creationId xmlns:a16="http://schemas.microsoft.com/office/drawing/2014/main" id="{18982E6C-B2D5-C544-A62D-E36BE3E1F090}"/>
              </a:ext>
            </a:extLst>
          </p:cNvPr>
          <p:cNvSpPr>
            <a:spLocks noGrp="1"/>
          </p:cNvSpPr>
          <p:nvPr>
            <p:ph idx="1" hasCustomPrompt="1"/>
          </p:nvPr>
        </p:nvSpPr>
        <p:spPr>
          <a:xfrm>
            <a:off x="323528" y="989233"/>
            <a:ext cx="8640960" cy="4888039"/>
          </a:xfrm>
        </p:spPr>
        <p:txBody>
          <a:bodyPr>
            <a:normAutofit/>
          </a:bodyPr>
          <a:lstStyle>
            <a:lvl1pPr marL="257175" indent="-257175">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dirty="0"/>
              <a:t>Bullet 20pt Arial Regular</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197808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652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91A2F25-15F9-4E07-9AFA-C30E4A35932C}" type="datetimeFigureOut">
              <a:rPr lang="en-CA" smtClean="0"/>
              <a:pPr/>
              <a:t>2020-03-19</a:t>
            </a:fld>
            <a:endParaRPr lang="en-CA"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1986069066"/>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0" r:id="rId4"/>
    <p:sldLayoutId id="2147483652" r:id="rId5"/>
    <p:sldLayoutId id="2147483654" r:id="rId6"/>
    <p:sldLayoutId id="2147483657" r:id="rId7"/>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facebook.com/Systems247/" TargetMode="External"/><Relationship Id="rId1" Type="http://schemas.openxmlformats.org/officeDocument/2006/relationships/slideLayout" Target="../slideLayouts/slideLayout6.xml"/><Relationship Id="rId5" Type="http://schemas.openxmlformats.org/officeDocument/2006/relationships/hyperlink" Target="http://www.linkedin.com/company/systems-24-7" TargetMode="External"/><Relationship Id="rId4" Type="http://schemas.openxmlformats.org/officeDocument/2006/relationships/hyperlink" Target="https://www.instagram.com/dunk247/"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AC398-1EC7-AE4E-8582-F699A9B0C7E5}"/>
              </a:ext>
            </a:extLst>
          </p:cNvPr>
          <p:cNvSpPr>
            <a:spLocks noGrp="1"/>
          </p:cNvSpPr>
          <p:nvPr>
            <p:ph type="ctrTitle"/>
          </p:nvPr>
        </p:nvSpPr>
        <p:spPr>
          <a:xfrm>
            <a:off x="323528" y="3903191"/>
            <a:ext cx="3888432" cy="1470025"/>
          </a:xfrm>
        </p:spPr>
        <p:txBody>
          <a:bodyPr/>
          <a:lstStyle/>
          <a:p>
            <a:r>
              <a:rPr lang="en-US" dirty="0"/>
              <a:t>Dealing with Contractors</a:t>
            </a:r>
          </a:p>
        </p:txBody>
      </p:sp>
      <p:sp>
        <p:nvSpPr>
          <p:cNvPr id="8" name="TextBox 7">
            <a:extLst>
              <a:ext uri="{FF2B5EF4-FFF2-40B4-BE49-F238E27FC236}">
                <a16:creationId xmlns:a16="http://schemas.microsoft.com/office/drawing/2014/main" id="{78B8ECFB-A81B-354D-85FC-8E8A81E30991}"/>
              </a:ext>
            </a:extLst>
          </p:cNvPr>
          <p:cNvSpPr txBox="1"/>
          <p:nvPr/>
        </p:nvSpPr>
        <p:spPr>
          <a:xfrm>
            <a:off x="323528" y="218871"/>
            <a:ext cx="5976664" cy="954107"/>
          </a:xfrm>
          <a:prstGeom prst="rect">
            <a:avLst/>
          </a:prstGeom>
          <a:noFill/>
        </p:spPr>
        <p:txBody>
          <a:bodyPr wrap="square" rtlCol="0">
            <a:spAutoFit/>
          </a:bodyPr>
          <a:lstStyle/>
          <a:p>
            <a:r>
              <a:rPr lang="en-US" sz="1400" b="1" dirty="0">
                <a:solidFill>
                  <a:schemeClr val="bg1"/>
                </a:solidFill>
                <a:latin typeface="Arial" charset="0"/>
                <a:ea typeface="Arial" charset="0"/>
                <a:cs typeface="Arial" charset="0"/>
              </a:rPr>
              <a:t>Hello, you should be able to hear music playing, if not please adjust your speakers or call our office for assistance at 1-866-754-8839. You must be outside of Citrix to hear the music and the presentation. We will be starting promptly at 1pm EST. </a:t>
            </a:r>
            <a:endParaRPr lang="en-CA" sz="1400" b="1"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3294839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CF020-E633-844D-ADDD-34073B549A51}"/>
              </a:ext>
            </a:extLst>
          </p:cNvPr>
          <p:cNvSpPr>
            <a:spLocks noGrp="1"/>
          </p:cNvSpPr>
          <p:nvPr>
            <p:ph type="title"/>
          </p:nvPr>
        </p:nvSpPr>
        <p:spPr/>
        <p:txBody>
          <a:bodyPr/>
          <a:lstStyle/>
          <a:p>
            <a:r>
              <a:rPr lang="en-CA" dirty="0"/>
              <a:t>What does the law say?</a:t>
            </a:r>
            <a:endParaRPr lang="en-US" dirty="0"/>
          </a:p>
        </p:txBody>
      </p:sp>
      <p:sp>
        <p:nvSpPr>
          <p:cNvPr id="3" name="Content Placeholder 2">
            <a:extLst>
              <a:ext uri="{FF2B5EF4-FFF2-40B4-BE49-F238E27FC236}">
                <a16:creationId xmlns:a16="http://schemas.microsoft.com/office/drawing/2014/main" id="{AC35AA73-F92A-5D4B-9275-82C1D0DC2566}"/>
              </a:ext>
            </a:extLst>
          </p:cNvPr>
          <p:cNvSpPr>
            <a:spLocks noGrp="1"/>
          </p:cNvSpPr>
          <p:nvPr>
            <p:ph idx="1"/>
          </p:nvPr>
        </p:nvSpPr>
        <p:spPr/>
        <p:txBody>
          <a:bodyPr/>
          <a:lstStyle/>
          <a:p>
            <a:pPr marL="0" indent="0">
              <a:buNone/>
            </a:pPr>
            <a:r>
              <a:rPr lang="en-CA" b="1" dirty="0">
                <a:solidFill>
                  <a:srgbClr val="F79421"/>
                </a:solidFill>
              </a:rPr>
              <a:t>Constructors have the following key responsibilities, on the projects that they undertake: </a:t>
            </a:r>
          </a:p>
          <a:p>
            <a:pPr marL="342900" lvl="0" indent="-342900">
              <a:spcBef>
                <a:spcPts val="1200"/>
              </a:spcBef>
            </a:pPr>
            <a:r>
              <a:rPr lang="en-CA" dirty="0"/>
              <a:t>ensure that the measures and procedures prescribed by the legislation are carried out on the project, </a:t>
            </a:r>
          </a:p>
          <a:p>
            <a:pPr marL="342900" lvl="0" indent="-342900"/>
            <a:r>
              <a:rPr lang="en-CA" dirty="0"/>
              <a:t>ensure that every employer and every worker performing work on the project complies with the legislation,</a:t>
            </a:r>
          </a:p>
          <a:p>
            <a:pPr marL="342900" lvl="0" indent="-342900"/>
            <a:r>
              <a:rPr lang="en-CA" dirty="0"/>
              <a:t>ensure that the health and safety of workers on the project is protected,</a:t>
            </a:r>
          </a:p>
          <a:p>
            <a:pPr marL="342900" lvl="0" indent="-342900"/>
            <a:r>
              <a:rPr lang="en-CA" dirty="0"/>
              <a:t>ensure that a health and safety representative or a joint health and safety committee is selected or established, when and as required,</a:t>
            </a:r>
          </a:p>
          <a:p>
            <a:pPr marL="342900" lvl="0" indent="-342900"/>
            <a:r>
              <a:rPr lang="en-CA" dirty="0"/>
              <a:t>ensure that the Government is notified of a project, when and as required,</a:t>
            </a:r>
          </a:p>
          <a:p>
            <a:endParaRPr lang="en-US" dirty="0"/>
          </a:p>
        </p:txBody>
      </p:sp>
    </p:spTree>
    <p:extLst>
      <p:ext uri="{BB962C8B-B14F-4D97-AF65-F5344CB8AC3E}">
        <p14:creationId xmlns:p14="http://schemas.microsoft.com/office/powerpoint/2010/main" val="3799129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18F3E-C6A6-6A44-8C98-8A93AF0FA86B}"/>
              </a:ext>
            </a:extLst>
          </p:cNvPr>
          <p:cNvSpPr>
            <a:spLocks noGrp="1"/>
          </p:cNvSpPr>
          <p:nvPr>
            <p:ph type="title"/>
          </p:nvPr>
        </p:nvSpPr>
        <p:spPr/>
        <p:txBody>
          <a:bodyPr/>
          <a:lstStyle/>
          <a:p>
            <a:r>
              <a:rPr lang="en-CA" dirty="0"/>
              <a:t>What does the law say? </a:t>
            </a:r>
            <a:endParaRPr lang="en-US" dirty="0"/>
          </a:p>
        </p:txBody>
      </p:sp>
      <p:sp>
        <p:nvSpPr>
          <p:cNvPr id="3" name="Content Placeholder 2">
            <a:extLst>
              <a:ext uri="{FF2B5EF4-FFF2-40B4-BE49-F238E27FC236}">
                <a16:creationId xmlns:a16="http://schemas.microsoft.com/office/drawing/2014/main" id="{E94DABB3-A381-6C48-AB83-16DE5900B042}"/>
              </a:ext>
            </a:extLst>
          </p:cNvPr>
          <p:cNvSpPr>
            <a:spLocks noGrp="1"/>
          </p:cNvSpPr>
          <p:nvPr>
            <p:ph idx="1"/>
          </p:nvPr>
        </p:nvSpPr>
        <p:spPr/>
        <p:txBody>
          <a:bodyPr/>
          <a:lstStyle/>
          <a:p>
            <a:r>
              <a:rPr lang="en-CA" dirty="0"/>
              <a:t>Ensure that the compensation board is notified of an accident or occurrence, when and as required, ensure that every contractor or subcontractor receives a list of all designated substances present at the project before the prospective contractor or subcontractor enters into a binding contract for the supply of work on the project, </a:t>
            </a:r>
          </a:p>
          <a:p>
            <a:r>
              <a:rPr lang="en-CA" dirty="0"/>
              <a:t>Ensure that written emergency procedures are established for the project and posted, and</a:t>
            </a:r>
          </a:p>
          <a:p>
            <a:r>
              <a:rPr lang="en-CA" dirty="0"/>
              <a:t>Appoint a supervisor.</a:t>
            </a:r>
          </a:p>
          <a:p>
            <a:endParaRPr lang="en-US" dirty="0"/>
          </a:p>
        </p:txBody>
      </p:sp>
    </p:spTree>
    <p:extLst>
      <p:ext uri="{BB962C8B-B14F-4D97-AF65-F5344CB8AC3E}">
        <p14:creationId xmlns:p14="http://schemas.microsoft.com/office/powerpoint/2010/main" val="3403402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B149-3362-734A-BDDE-CEFC446EE5BA}"/>
              </a:ext>
            </a:extLst>
          </p:cNvPr>
          <p:cNvSpPr>
            <a:spLocks noGrp="1"/>
          </p:cNvSpPr>
          <p:nvPr>
            <p:ph type="title"/>
          </p:nvPr>
        </p:nvSpPr>
        <p:spPr/>
        <p:txBody>
          <a:bodyPr/>
          <a:lstStyle/>
          <a:p>
            <a:r>
              <a:rPr lang="en-CA" dirty="0"/>
              <a:t>Prime Contractor/Constructor</a:t>
            </a:r>
            <a:endParaRPr lang="en-US" dirty="0"/>
          </a:p>
        </p:txBody>
      </p:sp>
      <p:sp>
        <p:nvSpPr>
          <p:cNvPr id="3" name="Content Placeholder 2">
            <a:extLst>
              <a:ext uri="{FF2B5EF4-FFF2-40B4-BE49-F238E27FC236}">
                <a16:creationId xmlns:a16="http://schemas.microsoft.com/office/drawing/2014/main" id="{84C48E79-470A-FA4F-8796-16C12A298A22}"/>
              </a:ext>
            </a:extLst>
          </p:cNvPr>
          <p:cNvSpPr>
            <a:spLocks noGrp="1"/>
          </p:cNvSpPr>
          <p:nvPr>
            <p:ph idx="1"/>
          </p:nvPr>
        </p:nvSpPr>
        <p:spPr/>
        <p:txBody>
          <a:bodyPr/>
          <a:lstStyle/>
          <a:p>
            <a:pPr marL="0" indent="0">
              <a:buNone/>
            </a:pPr>
            <a:r>
              <a:rPr lang="en-CA" dirty="0"/>
              <a:t>At most multiple employer worksites, the </a:t>
            </a:r>
            <a:r>
              <a:rPr lang="en-CA" b="1" dirty="0">
                <a:solidFill>
                  <a:srgbClr val="F79421"/>
                </a:solidFill>
              </a:rPr>
              <a:t>prime contractor </a:t>
            </a:r>
            <a:r>
              <a:rPr lang="en-CA" dirty="0"/>
              <a:t>is responsible for health and safety. Generally possessing knowledge of a project’s work activities, hazards, and the means to control these hazards. The prime contractor is usually the most qualified to oversee and coordinate an effective health and safety program for all workers onsite.</a:t>
            </a:r>
          </a:p>
          <a:p>
            <a:pPr marL="0" indent="0">
              <a:buNone/>
            </a:pPr>
            <a:endParaRPr lang="en-US" dirty="0"/>
          </a:p>
        </p:txBody>
      </p:sp>
    </p:spTree>
    <p:extLst>
      <p:ext uri="{BB962C8B-B14F-4D97-AF65-F5344CB8AC3E}">
        <p14:creationId xmlns:p14="http://schemas.microsoft.com/office/powerpoint/2010/main" val="2348490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DB0E-ADAE-8E4F-B205-41F227E22C44}"/>
              </a:ext>
            </a:extLst>
          </p:cNvPr>
          <p:cNvSpPr>
            <a:spLocks noGrp="1"/>
          </p:cNvSpPr>
          <p:nvPr>
            <p:ph type="title"/>
          </p:nvPr>
        </p:nvSpPr>
        <p:spPr/>
        <p:txBody>
          <a:bodyPr/>
          <a:lstStyle/>
          <a:p>
            <a:r>
              <a:rPr lang="en-CA" dirty="0"/>
              <a:t>What does the law say?</a:t>
            </a:r>
            <a:endParaRPr lang="en-US" dirty="0"/>
          </a:p>
        </p:txBody>
      </p:sp>
      <p:sp>
        <p:nvSpPr>
          <p:cNvPr id="3" name="Content Placeholder 2">
            <a:extLst>
              <a:ext uri="{FF2B5EF4-FFF2-40B4-BE49-F238E27FC236}">
                <a16:creationId xmlns:a16="http://schemas.microsoft.com/office/drawing/2014/main" id="{AA0A075D-3E9B-1A45-A458-B5D69D544310}"/>
              </a:ext>
            </a:extLst>
          </p:cNvPr>
          <p:cNvSpPr>
            <a:spLocks noGrp="1"/>
          </p:cNvSpPr>
          <p:nvPr>
            <p:ph idx="1"/>
          </p:nvPr>
        </p:nvSpPr>
        <p:spPr/>
        <p:txBody>
          <a:bodyPr/>
          <a:lstStyle/>
          <a:p>
            <a:pPr marL="0" indent="0">
              <a:spcBef>
                <a:spcPts val="1200"/>
              </a:spcBef>
              <a:buNone/>
            </a:pPr>
            <a:r>
              <a:rPr lang="en-CA" dirty="0"/>
              <a:t>Contractors are hired to complete a project as it is laid out in a contract. They are not employees or a part of the company that hired them. Contractors perform the work in the contract, then move on to the next project and/or contract. There are typically no lasting ties to the employer and no obligations, to maintain employment after the contract terms.  </a:t>
            </a:r>
          </a:p>
          <a:p>
            <a:pPr marL="0" indent="0">
              <a:spcBef>
                <a:spcPts val="1200"/>
              </a:spcBef>
              <a:buNone/>
            </a:pPr>
            <a:r>
              <a:rPr lang="en-CA" dirty="0"/>
              <a:t>However some workplaces may have lasting contracts, or use the same contractor for multiple projects as they are a ‘preferred’ or ‘pre-qualified’ contractor for the Company. </a:t>
            </a:r>
          </a:p>
        </p:txBody>
      </p:sp>
    </p:spTree>
    <p:extLst>
      <p:ext uri="{BB962C8B-B14F-4D97-AF65-F5344CB8AC3E}">
        <p14:creationId xmlns:p14="http://schemas.microsoft.com/office/powerpoint/2010/main" val="4054994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081CF-0B59-C446-9678-34BB0B6629AE}"/>
              </a:ext>
            </a:extLst>
          </p:cNvPr>
          <p:cNvSpPr>
            <a:spLocks noGrp="1"/>
          </p:cNvSpPr>
          <p:nvPr>
            <p:ph type="title"/>
          </p:nvPr>
        </p:nvSpPr>
        <p:spPr/>
        <p:txBody>
          <a:bodyPr/>
          <a:lstStyle/>
          <a:p>
            <a:r>
              <a:rPr lang="en-CA" dirty="0"/>
              <a:t>Pre-Qualifying Contractors</a:t>
            </a:r>
            <a:endParaRPr lang="en-US" dirty="0"/>
          </a:p>
        </p:txBody>
      </p:sp>
      <p:sp>
        <p:nvSpPr>
          <p:cNvPr id="3" name="Content Placeholder 2">
            <a:extLst>
              <a:ext uri="{FF2B5EF4-FFF2-40B4-BE49-F238E27FC236}">
                <a16:creationId xmlns:a16="http://schemas.microsoft.com/office/drawing/2014/main" id="{607CC0CC-8C8F-4740-AE47-ED4D513D19D3}"/>
              </a:ext>
            </a:extLst>
          </p:cNvPr>
          <p:cNvSpPr>
            <a:spLocks noGrp="1"/>
          </p:cNvSpPr>
          <p:nvPr>
            <p:ph idx="1"/>
          </p:nvPr>
        </p:nvSpPr>
        <p:spPr/>
        <p:txBody>
          <a:bodyPr/>
          <a:lstStyle/>
          <a:p>
            <a:pPr marL="342900" indent="-342900"/>
            <a:r>
              <a:rPr lang="en-CA" dirty="0"/>
              <a:t>Its not just about the </a:t>
            </a:r>
            <a:r>
              <a:rPr lang="en-CA" b="1" u="sng" dirty="0">
                <a:solidFill>
                  <a:srgbClr val="F79421"/>
                </a:solidFill>
              </a:rPr>
              <a:t>lowest cost</a:t>
            </a:r>
            <a:r>
              <a:rPr lang="en-CA" b="1" dirty="0">
                <a:solidFill>
                  <a:srgbClr val="F79421"/>
                </a:solidFill>
              </a:rPr>
              <a:t> </a:t>
            </a:r>
            <a:r>
              <a:rPr lang="en-CA" dirty="0"/>
              <a:t>that gets the contract!</a:t>
            </a:r>
          </a:p>
          <a:p>
            <a:pPr marL="342900" indent="-342900"/>
            <a:r>
              <a:rPr lang="en-CA" dirty="0"/>
              <a:t>Safety needs to be an important consideration prior to choosing a contractor to work on your premise.</a:t>
            </a:r>
          </a:p>
          <a:p>
            <a:pPr marL="342900" indent="-342900"/>
            <a:r>
              <a:rPr lang="en-CA" dirty="0"/>
              <a:t>Are they licensed/authorised to complete the job safely</a:t>
            </a:r>
          </a:p>
          <a:p>
            <a:pPr marL="342900" indent="-342900"/>
            <a:r>
              <a:rPr lang="en-CA" dirty="0"/>
              <a:t>Do they have the required documentation to complete the task</a:t>
            </a:r>
          </a:p>
          <a:p>
            <a:pPr marL="685800" lvl="1" indent="-342900"/>
            <a:r>
              <a:rPr lang="en-CA" dirty="0"/>
              <a:t>WSIB/WCB/WorkSafe Clearance Certificates</a:t>
            </a:r>
          </a:p>
          <a:p>
            <a:pPr marL="685800" lvl="1" indent="-342900"/>
            <a:r>
              <a:rPr lang="en-CA" dirty="0"/>
              <a:t>Liability Insurance</a:t>
            </a:r>
          </a:p>
          <a:p>
            <a:pPr marL="685800" lvl="1" indent="-342900"/>
            <a:r>
              <a:rPr lang="en-CA" dirty="0"/>
              <a:t>Trained knowledgeable staff</a:t>
            </a:r>
          </a:p>
          <a:p>
            <a:pPr marL="685800" lvl="1" indent="-342900"/>
            <a:r>
              <a:rPr lang="en-CA" dirty="0"/>
              <a:t>Appropriate equipment </a:t>
            </a:r>
          </a:p>
          <a:p>
            <a:pPr marL="685800" lvl="1" indent="-342900"/>
            <a:r>
              <a:rPr lang="en-CA" dirty="0"/>
              <a:t>Their own Health &amp; Safety policies/procedures</a:t>
            </a:r>
          </a:p>
          <a:p>
            <a:pPr marL="685800" lvl="1" indent="-342900"/>
            <a:r>
              <a:rPr lang="en-CA" dirty="0"/>
              <a:t>Etc.</a:t>
            </a:r>
          </a:p>
        </p:txBody>
      </p:sp>
    </p:spTree>
    <p:extLst>
      <p:ext uri="{BB962C8B-B14F-4D97-AF65-F5344CB8AC3E}">
        <p14:creationId xmlns:p14="http://schemas.microsoft.com/office/powerpoint/2010/main" val="2197379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82FBD-9BBB-6D40-A875-1FDB8A4F875E}"/>
              </a:ext>
            </a:extLst>
          </p:cNvPr>
          <p:cNvSpPr>
            <a:spLocks noGrp="1"/>
          </p:cNvSpPr>
          <p:nvPr>
            <p:ph type="title"/>
          </p:nvPr>
        </p:nvSpPr>
        <p:spPr/>
        <p:txBody>
          <a:bodyPr/>
          <a:lstStyle/>
          <a:p>
            <a:r>
              <a:rPr lang="en-CA" dirty="0"/>
              <a:t>Pre-Qualifying</a:t>
            </a:r>
            <a:endParaRPr lang="en-US" dirty="0"/>
          </a:p>
        </p:txBody>
      </p:sp>
      <p:sp>
        <p:nvSpPr>
          <p:cNvPr id="3" name="Content Placeholder 2">
            <a:extLst>
              <a:ext uri="{FF2B5EF4-FFF2-40B4-BE49-F238E27FC236}">
                <a16:creationId xmlns:a16="http://schemas.microsoft.com/office/drawing/2014/main" id="{24B38A41-2696-5C43-94C8-63B6AAFA5AFE}"/>
              </a:ext>
            </a:extLst>
          </p:cNvPr>
          <p:cNvSpPr>
            <a:spLocks noGrp="1"/>
          </p:cNvSpPr>
          <p:nvPr>
            <p:ph idx="1"/>
          </p:nvPr>
        </p:nvSpPr>
        <p:spPr/>
        <p:txBody>
          <a:bodyPr/>
          <a:lstStyle/>
          <a:p>
            <a:pPr marL="0" indent="0">
              <a:spcBef>
                <a:spcPts val="1200"/>
              </a:spcBef>
              <a:buNone/>
            </a:pPr>
            <a:r>
              <a:rPr lang="en-CA" dirty="0"/>
              <a:t>Pre qualifying contractors will help you establish the best companies to conduct the work on your behalf in the safest manner.</a:t>
            </a:r>
          </a:p>
          <a:p>
            <a:pPr marL="0" indent="0">
              <a:spcBef>
                <a:spcPts val="1200"/>
              </a:spcBef>
              <a:buNone/>
            </a:pPr>
            <a:r>
              <a:rPr lang="en-CA" dirty="0"/>
              <a:t>If you have a small pool of contractors that you can pre assess this will help in those last minute needs to have a contractor on your site.</a:t>
            </a:r>
          </a:p>
          <a:p>
            <a:endParaRPr lang="en-US" dirty="0"/>
          </a:p>
        </p:txBody>
      </p:sp>
    </p:spTree>
    <p:extLst>
      <p:ext uri="{BB962C8B-B14F-4D97-AF65-F5344CB8AC3E}">
        <p14:creationId xmlns:p14="http://schemas.microsoft.com/office/powerpoint/2010/main" val="566715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DB25-22BA-4949-B28B-77590C15A4CF}"/>
              </a:ext>
            </a:extLst>
          </p:cNvPr>
          <p:cNvSpPr>
            <a:spLocks noGrp="1"/>
          </p:cNvSpPr>
          <p:nvPr>
            <p:ph type="title"/>
          </p:nvPr>
        </p:nvSpPr>
        <p:spPr/>
        <p:txBody>
          <a:bodyPr/>
          <a:lstStyle/>
          <a:p>
            <a:r>
              <a:rPr lang="en-CA" dirty="0"/>
              <a:t>Pre-Qualifying Contractors</a:t>
            </a:r>
            <a:endParaRPr lang="en-US" dirty="0"/>
          </a:p>
        </p:txBody>
      </p:sp>
      <p:sp>
        <p:nvSpPr>
          <p:cNvPr id="3" name="Content Placeholder 2">
            <a:extLst>
              <a:ext uri="{FF2B5EF4-FFF2-40B4-BE49-F238E27FC236}">
                <a16:creationId xmlns:a16="http://schemas.microsoft.com/office/drawing/2014/main" id="{D3AB1815-CA1F-BC41-9831-FBCA4BABAA78}"/>
              </a:ext>
            </a:extLst>
          </p:cNvPr>
          <p:cNvSpPr>
            <a:spLocks noGrp="1"/>
          </p:cNvSpPr>
          <p:nvPr>
            <p:ph idx="1"/>
          </p:nvPr>
        </p:nvSpPr>
        <p:spPr/>
        <p:txBody>
          <a:bodyPr/>
          <a:lstStyle/>
          <a:p>
            <a:pPr marL="0" lvl="0" indent="0">
              <a:spcBef>
                <a:spcPts val="1200"/>
              </a:spcBef>
              <a:buNone/>
            </a:pPr>
            <a:r>
              <a:rPr lang="en-CA" b="1" dirty="0">
                <a:solidFill>
                  <a:srgbClr val="F79421"/>
                </a:solidFill>
              </a:rPr>
              <a:t>Make reasonable inquiries to ensure that the potential contractor has:</a:t>
            </a:r>
          </a:p>
          <a:p>
            <a:pPr>
              <a:spcBef>
                <a:spcPts val="1200"/>
              </a:spcBef>
            </a:pPr>
            <a:r>
              <a:rPr lang="en-CA" dirty="0"/>
              <a:t>A health and safety policy and detailed program to implement the policy. This would include review of whether it has written policies, practices and procedures for the hazards their employees are exposed too.</a:t>
            </a:r>
          </a:p>
          <a:p>
            <a:pPr>
              <a:spcBef>
                <a:spcPts val="1200"/>
              </a:spcBef>
            </a:pPr>
            <a:r>
              <a:rPr lang="en-CA" dirty="0"/>
              <a:t>Appropriate instruction, training and orientation have been provided to the contractor’s employees before they start work</a:t>
            </a:r>
          </a:p>
          <a:p>
            <a:pPr>
              <a:spcBef>
                <a:spcPts val="1200"/>
              </a:spcBef>
            </a:pPr>
            <a:r>
              <a:rPr lang="en-CA" dirty="0"/>
              <a:t>There are systems of reminders of policies and rules through pre-job and ongoing site meetings.</a:t>
            </a:r>
          </a:p>
          <a:p>
            <a:pPr>
              <a:spcBef>
                <a:spcPts val="1200"/>
              </a:spcBef>
            </a:pPr>
            <a:endParaRPr lang="en-US" dirty="0"/>
          </a:p>
          <a:p>
            <a:endParaRPr lang="en-US" dirty="0"/>
          </a:p>
        </p:txBody>
      </p:sp>
    </p:spTree>
    <p:extLst>
      <p:ext uri="{BB962C8B-B14F-4D97-AF65-F5344CB8AC3E}">
        <p14:creationId xmlns:p14="http://schemas.microsoft.com/office/powerpoint/2010/main" val="3213774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D5402-0634-9B41-AC2C-40D83E04705C}"/>
              </a:ext>
            </a:extLst>
          </p:cNvPr>
          <p:cNvSpPr>
            <a:spLocks noGrp="1"/>
          </p:cNvSpPr>
          <p:nvPr>
            <p:ph type="title"/>
          </p:nvPr>
        </p:nvSpPr>
        <p:spPr/>
        <p:txBody>
          <a:bodyPr/>
          <a:lstStyle/>
          <a:p>
            <a:r>
              <a:rPr lang="en-CA" dirty="0"/>
              <a:t>Pre-Qualifying Contractors</a:t>
            </a:r>
            <a:endParaRPr lang="en-US" dirty="0"/>
          </a:p>
        </p:txBody>
      </p:sp>
      <p:sp>
        <p:nvSpPr>
          <p:cNvPr id="3" name="Content Placeholder 2">
            <a:extLst>
              <a:ext uri="{FF2B5EF4-FFF2-40B4-BE49-F238E27FC236}">
                <a16:creationId xmlns:a16="http://schemas.microsoft.com/office/drawing/2014/main" id="{61308352-F3A0-3049-843D-C9F838707EC6}"/>
              </a:ext>
            </a:extLst>
          </p:cNvPr>
          <p:cNvSpPr>
            <a:spLocks noGrp="1"/>
          </p:cNvSpPr>
          <p:nvPr>
            <p:ph idx="1"/>
          </p:nvPr>
        </p:nvSpPr>
        <p:spPr/>
        <p:txBody>
          <a:bodyPr/>
          <a:lstStyle/>
          <a:p>
            <a:pPr>
              <a:spcBef>
                <a:spcPts val="1200"/>
              </a:spcBef>
            </a:pPr>
            <a:r>
              <a:rPr lang="en-CA" dirty="0"/>
              <a:t>Determine whether the potential contractor has a record of conviction under health and safety legislation or if any supervisors have such a record.</a:t>
            </a:r>
          </a:p>
          <a:p>
            <a:pPr>
              <a:spcBef>
                <a:spcPts val="1200"/>
              </a:spcBef>
            </a:pPr>
            <a:r>
              <a:rPr lang="en-CA" dirty="0"/>
              <a:t>Determine if the potential contractor will have adequate levels of supervision, including sufficient and competent supervisory staff and processes for monitoring compliance by supervisors.</a:t>
            </a:r>
          </a:p>
          <a:p>
            <a:pPr>
              <a:spcBef>
                <a:spcPts val="1200"/>
              </a:spcBef>
            </a:pPr>
            <a:r>
              <a:rPr lang="en-CA" dirty="0"/>
              <a:t>Determine whether the potential contractor will be using subcontractors. Retaining the right of approval, removal and replacement as necessary, over such contractors is important when contracting services. </a:t>
            </a:r>
          </a:p>
        </p:txBody>
      </p:sp>
    </p:spTree>
    <p:extLst>
      <p:ext uri="{BB962C8B-B14F-4D97-AF65-F5344CB8AC3E}">
        <p14:creationId xmlns:p14="http://schemas.microsoft.com/office/powerpoint/2010/main" val="339835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1EBA3-E822-5B43-803A-E56192B6008D}"/>
              </a:ext>
            </a:extLst>
          </p:cNvPr>
          <p:cNvSpPr>
            <a:spLocks noGrp="1"/>
          </p:cNvSpPr>
          <p:nvPr>
            <p:ph type="title"/>
          </p:nvPr>
        </p:nvSpPr>
        <p:spPr/>
        <p:txBody>
          <a:bodyPr/>
          <a:lstStyle/>
          <a:p>
            <a:r>
              <a:rPr lang="en-CA" dirty="0"/>
              <a:t>Pre-Qualifying Contractors</a:t>
            </a:r>
            <a:endParaRPr lang="en-US" dirty="0"/>
          </a:p>
        </p:txBody>
      </p:sp>
      <p:sp>
        <p:nvSpPr>
          <p:cNvPr id="3" name="Content Placeholder 2">
            <a:extLst>
              <a:ext uri="{FF2B5EF4-FFF2-40B4-BE49-F238E27FC236}">
                <a16:creationId xmlns:a16="http://schemas.microsoft.com/office/drawing/2014/main" id="{195127AB-6127-F34F-BB15-79C392A3CC19}"/>
              </a:ext>
            </a:extLst>
          </p:cNvPr>
          <p:cNvSpPr>
            <a:spLocks noGrp="1"/>
          </p:cNvSpPr>
          <p:nvPr>
            <p:ph idx="1"/>
          </p:nvPr>
        </p:nvSpPr>
        <p:spPr/>
        <p:txBody>
          <a:bodyPr/>
          <a:lstStyle/>
          <a:p>
            <a:pPr>
              <a:spcBef>
                <a:spcPts val="1200"/>
              </a:spcBef>
            </a:pPr>
            <a:r>
              <a:rPr lang="en-CA" dirty="0"/>
              <a:t>Determine whether the potential contractor practises enforcement of policies and procedures with discipline as necessary.</a:t>
            </a:r>
          </a:p>
          <a:p>
            <a:pPr>
              <a:spcBef>
                <a:spcPts val="1200"/>
              </a:spcBef>
            </a:pPr>
            <a:r>
              <a:rPr lang="en-CA" dirty="0"/>
              <a:t>Pre-qualification processes that simply require completion of a pre-established, one-size-fits-all questionnaire will not, in many cases, be of assistance in establishing due diligence on the Employer’s defense.</a:t>
            </a:r>
          </a:p>
          <a:p>
            <a:pPr lvl="1">
              <a:spcBef>
                <a:spcPts val="1200"/>
              </a:spcBef>
            </a:pPr>
            <a:r>
              <a:rPr lang="en-CA" dirty="0"/>
              <a:t>The point of pre-qualifying and assessing the contractors need to be specific to the work the contractor is being hired for. </a:t>
            </a:r>
          </a:p>
        </p:txBody>
      </p:sp>
    </p:spTree>
    <p:extLst>
      <p:ext uri="{BB962C8B-B14F-4D97-AF65-F5344CB8AC3E}">
        <p14:creationId xmlns:p14="http://schemas.microsoft.com/office/powerpoint/2010/main" val="2638915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E7864-F868-B840-A155-E6B938203AD4}"/>
              </a:ext>
            </a:extLst>
          </p:cNvPr>
          <p:cNvSpPr>
            <a:spLocks noGrp="1"/>
          </p:cNvSpPr>
          <p:nvPr>
            <p:ph type="title"/>
          </p:nvPr>
        </p:nvSpPr>
        <p:spPr/>
        <p:txBody>
          <a:bodyPr/>
          <a:lstStyle/>
          <a:p>
            <a:r>
              <a:rPr lang="en-CA" dirty="0"/>
              <a:t>Pre-Qualifying Contractors</a:t>
            </a:r>
            <a:endParaRPr lang="en-US" dirty="0"/>
          </a:p>
        </p:txBody>
      </p:sp>
      <p:sp>
        <p:nvSpPr>
          <p:cNvPr id="3" name="Content Placeholder 2">
            <a:extLst>
              <a:ext uri="{FF2B5EF4-FFF2-40B4-BE49-F238E27FC236}">
                <a16:creationId xmlns:a16="http://schemas.microsoft.com/office/drawing/2014/main" id="{6C72C77D-2412-A54C-916C-E194E3B1958B}"/>
              </a:ext>
            </a:extLst>
          </p:cNvPr>
          <p:cNvSpPr>
            <a:spLocks noGrp="1"/>
          </p:cNvSpPr>
          <p:nvPr>
            <p:ph idx="1"/>
          </p:nvPr>
        </p:nvSpPr>
        <p:spPr/>
        <p:txBody>
          <a:bodyPr/>
          <a:lstStyle/>
          <a:p>
            <a:pPr marL="0" lvl="0" indent="0">
              <a:spcBef>
                <a:spcPts val="1200"/>
              </a:spcBef>
              <a:buNone/>
            </a:pPr>
            <a:r>
              <a:rPr lang="en-CA" dirty="0"/>
              <a:t>It is appropriate and acceptable to require that the contractor submit a site-specific safety plan for review by the site owner/employer.  This can help you assess the contractor’s abilities. </a:t>
            </a:r>
          </a:p>
          <a:p>
            <a:pPr marL="0" lvl="0" indent="0">
              <a:spcBef>
                <a:spcPts val="1200"/>
              </a:spcBef>
              <a:buNone/>
            </a:pPr>
            <a:r>
              <a:rPr lang="en-CA" dirty="0"/>
              <a:t>Keep in mind, it is not always necessary to reject a contractor that cannot successfully meet the pre-qualification process. Many smaller contractors will not successfully meet them but this doesn’t mean they aren’t the right contractor for the job. </a:t>
            </a:r>
          </a:p>
          <a:p>
            <a:pPr marL="0" lvl="0" indent="0">
              <a:spcBef>
                <a:spcPts val="1200"/>
              </a:spcBef>
              <a:buNone/>
            </a:pPr>
            <a:r>
              <a:rPr lang="en-CA" dirty="0"/>
              <a:t>In appropriate circumstances, particularly when the contractor will be performing work that requires compliance with the site owner’s policies in any event, it may be possible to ensure that the contractor is trained, supervised and monitored by staff at the facility. </a:t>
            </a:r>
          </a:p>
          <a:p>
            <a:endParaRPr lang="en-US" dirty="0"/>
          </a:p>
        </p:txBody>
      </p:sp>
    </p:spTree>
    <p:extLst>
      <p:ext uri="{BB962C8B-B14F-4D97-AF65-F5344CB8AC3E}">
        <p14:creationId xmlns:p14="http://schemas.microsoft.com/office/powerpoint/2010/main" val="3526991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4761D-569F-7F4B-A8E1-647342B52D10}"/>
              </a:ext>
            </a:extLst>
          </p:cNvPr>
          <p:cNvSpPr>
            <a:spLocks noGrp="1"/>
          </p:cNvSpPr>
          <p:nvPr>
            <p:ph type="title"/>
          </p:nvPr>
        </p:nvSpPr>
        <p:spPr/>
        <p:txBody>
          <a:bodyPr/>
          <a:lstStyle/>
          <a:p>
            <a:r>
              <a:rPr lang="en-US" dirty="0"/>
              <a:t>Todays Webinar</a:t>
            </a:r>
          </a:p>
        </p:txBody>
      </p:sp>
      <p:sp>
        <p:nvSpPr>
          <p:cNvPr id="3" name="Content Placeholder 2">
            <a:extLst>
              <a:ext uri="{FF2B5EF4-FFF2-40B4-BE49-F238E27FC236}">
                <a16:creationId xmlns:a16="http://schemas.microsoft.com/office/drawing/2014/main" id="{29055CAE-6CED-244B-8469-BC1CFCE18902}"/>
              </a:ext>
            </a:extLst>
          </p:cNvPr>
          <p:cNvSpPr>
            <a:spLocks noGrp="1"/>
          </p:cNvSpPr>
          <p:nvPr>
            <p:ph idx="1"/>
          </p:nvPr>
        </p:nvSpPr>
        <p:spPr/>
        <p:txBody>
          <a:bodyPr/>
          <a:lstStyle/>
          <a:p>
            <a:pPr marL="0" indent="0">
              <a:buNone/>
            </a:pPr>
            <a:r>
              <a:rPr lang="en-CA" dirty="0"/>
              <a:t>As employers, supervisors and managers, dealing with contractors can be complicated. In this webinar, we will give you an overview of hiring contractors in the workplace and the various roles and responsibilities of the contractor and the employer. </a:t>
            </a:r>
            <a:endParaRPr lang="en-US" dirty="0">
              <a:highlight>
                <a:srgbClr val="FFFF00"/>
              </a:highlight>
            </a:endParaRPr>
          </a:p>
        </p:txBody>
      </p:sp>
    </p:spTree>
    <p:extLst>
      <p:ext uri="{BB962C8B-B14F-4D97-AF65-F5344CB8AC3E}">
        <p14:creationId xmlns:p14="http://schemas.microsoft.com/office/powerpoint/2010/main" val="4119758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BCAAC-A449-6B4F-A5D6-8D71107FB76A}"/>
              </a:ext>
            </a:extLst>
          </p:cNvPr>
          <p:cNvSpPr>
            <a:spLocks noGrp="1"/>
          </p:cNvSpPr>
          <p:nvPr>
            <p:ph type="title"/>
          </p:nvPr>
        </p:nvSpPr>
        <p:spPr/>
        <p:txBody>
          <a:bodyPr/>
          <a:lstStyle/>
          <a:p>
            <a:r>
              <a:rPr lang="en-CA" dirty="0"/>
              <a:t>Why are Contracts so Important?</a:t>
            </a:r>
            <a:endParaRPr lang="en-US" dirty="0"/>
          </a:p>
        </p:txBody>
      </p:sp>
      <p:sp>
        <p:nvSpPr>
          <p:cNvPr id="3" name="Content Placeholder 2">
            <a:extLst>
              <a:ext uri="{FF2B5EF4-FFF2-40B4-BE49-F238E27FC236}">
                <a16:creationId xmlns:a16="http://schemas.microsoft.com/office/drawing/2014/main" id="{EF6B57C4-5A39-B04C-9BF9-5BF039E6DF18}"/>
              </a:ext>
            </a:extLst>
          </p:cNvPr>
          <p:cNvSpPr>
            <a:spLocks noGrp="1"/>
          </p:cNvSpPr>
          <p:nvPr>
            <p:ph idx="1"/>
          </p:nvPr>
        </p:nvSpPr>
        <p:spPr/>
        <p:txBody>
          <a:bodyPr/>
          <a:lstStyle/>
          <a:p>
            <a:pPr marL="342900" indent="-342900"/>
            <a:r>
              <a:rPr lang="en-CA" dirty="0"/>
              <a:t>Its in writing!</a:t>
            </a:r>
          </a:p>
          <a:p>
            <a:pPr marL="342900" indent="-342900"/>
            <a:r>
              <a:rPr lang="en-CA" dirty="0"/>
              <a:t>Both parties acknowledge there roles and responsibilities. Due Diligence! </a:t>
            </a:r>
          </a:p>
          <a:p>
            <a:pPr marL="342900" indent="-342900"/>
            <a:r>
              <a:rPr lang="en-CA" dirty="0"/>
              <a:t>It’s the Law</a:t>
            </a:r>
          </a:p>
          <a:p>
            <a:pPr marL="342900" indent="-342900"/>
            <a:r>
              <a:rPr lang="en-CA" dirty="0"/>
              <a:t>Provides a clear understanding of rules, expectations, deadlines, costs etc.</a:t>
            </a:r>
          </a:p>
          <a:p>
            <a:endParaRPr lang="en-US" dirty="0"/>
          </a:p>
        </p:txBody>
      </p:sp>
    </p:spTree>
    <p:extLst>
      <p:ext uri="{BB962C8B-B14F-4D97-AF65-F5344CB8AC3E}">
        <p14:creationId xmlns:p14="http://schemas.microsoft.com/office/powerpoint/2010/main" val="1281692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0DF8-3CBB-764F-B2D3-2EABC71CB1C2}"/>
              </a:ext>
            </a:extLst>
          </p:cNvPr>
          <p:cNvSpPr>
            <a:spLocks noGrp="1"/>
          </p:cNvSpPr>
          <p:nvPr>
            <p:ph type="title"/>
          </p:nvPr>
        </p:nvSpPr>
        <p:spPr/>
        <p:txBody>
          <a:bodyPr/>
          <a:lstStyle/>
          <a:p>
            <a:r>
              <a:rPr lang="en-CA" dirty="0"/>
              <a:t>Contractor Safety Program</a:t>
            </a:r>
            <a:endParaRPr lang="en-US" dirty="0"/>
          </a:p>
        </p:txBody>
      </p:sp>
      <p:sp>
        <p:nvSpPr>
          <p:cNvPr id="3" name="Content Placeholder 2">
            <a:extLst>
              <a:ext uri="{FF2B5EF4-FFF2-40B4-BE49-F238E27FC236}">
                <a16:creationId xmlns:a16="http://schemas.microsoft.com/office/drawing/2014/main" id="{1AEA437A-279C-6C4B-AA54-D7C1A9F82E62}"/>
              </a:ext>
            </a:extLst>
          </p:cNvPr>
          <p:cNvSpPr>
            <a:spLocks noGrp="1"/>
          </p:cNvSpPr>
          <p:nvPr>
            <p:ph idx="1"/>
          </p:nvPr>
        </p:nvSpPr>
        <p:spPr/>
        <p:txBody>
          <a:bodyPr/>
          <a:lstStyle/>
          <a:p>
            <a:pPr marL="0" indent="0">
              <a:spcBef>
                <a:spcPts val="1200"/>
              </a:spcBef>
              <a:buNone/>
            </a:pPr>
            <a:r>
              <a:rPr lang="en-CA" dirty="0"/>
              <a:t>A written contractor safety program starts by recognizing the legal concepts applicable to contracting services. </a:t>
            </a:r>
          </a:p>
          <a:p>
            <a:pPr marL="0" indent="0">
              <a:spcBef>
                <a:spcPts val="1200"/>
              </a:spcBef>
              <a:buNone/>
            </a:pPr>
            <a:r>
              <a:rPr lang="en-CA" dirty="0"/>
              <a:t>A contractor safety program must recognize and distinguish between situations where a “hands-on” due diligence strategy is required when contracting, and where a “hands-off” strategy may be utilized when contracting with a party such as a prime contractor or constructor. </a:t>
            </a:r>
          </a:p>
          <a:p>
            <a:pPr>
              <a:spcBef>
                <a:spcPts val="1200"/>
              </a:spcBef>
            </a:pPr>
            <a:endParaRPr lang="en-US" dirty="0"/>
          </a:p>
        </p:txBody>
      </p:sp>
    </p:spTree>
    <p:extLst>
      <p:ext uri="{BB962C8B-B14F-4D97-AF65-F5344CB8AC3E}">
        <p14:creationId xmlns:p14="http://schemas.microsoft.com/office/powerpoint/2010/main" val="4276042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9592C-942B-C742-8B46-6FCEDE26814C}"/>
              </a:ext>
            </a:extLst>
          </p:cNvPr>
          <p:cNvSpPr>
            <a:spLocks noGrp="1"/>
          </p:cNvSpPr>
          <p:nvPr>
            <p:ph type="title"/>
          </p:nvPr>
        </p:nvSpPr>
        <p:spPr/>
        <p:txBody>
          <a:bodyPr/>
          <a:lstStyle/>
          <a:p>
            <a:r>
              <a:rPr lang="en-CA" dirty="0"/>
              <a:t>Contractor Safety Program</a:t>
            </a:r>
            <a:endParaRPr lang="en-US" dirty="0"/>
          </a:p>
        </p:txBody>
      </p:sp>
      <p:sp>
        <p:nvSpPr>
          <p:cNvPr id="3" name="Content Placeholder 2">
            <a:extLst>
              <a:ext uri="{FF2B5EF4-FFF2-40B4-BE49-F238E27FC236}">
                <a16:creationId xmlns:a16="http://schemas.microsoft.com/office/drawing/2014/main" id="{0D50BC45-65AE-5941-8ED3-9542800881FB}"/>
              </a:ext>
            </a:extLst>
          </p:cNvPr>
          <p:cNvSpPr>
            <a:spLocks noGrp="1"/>
          </p:cNvSpPr>
          <p:nvPr>
            <p:ph idx="1"/>
          </p:nvPr>
        </p:nvSpPr>
        <p:spPr/>
        <p:txBody>
          <a:bodyPr/>
          <a:lstStyle/>
          <a:p>
            <a:pPr marL="0" indent="0">
              <a:spcBef>
                <a:spcPts val="1200"/>
              </a:spcBef>
              <a:buNone/>
            </a:pPr>
            <a:r>
              <a:rPr lang="en-CA" dirty="0"/>
              <a:t>Ignorance of the law is never a defence in any situation. A program must encourage, as part of the process of pre-qualification of contractors, a process for the employer to make reasonable efforts to establish the legal requirements applicable to contract activities.</a:t>
            </a:r>
          </a:p>
          <a:p>
            <a:pPr marL="0" indent="0">
              <a:spcBef>
                <a:spcPts val="1200"/>
              </a:spcBef>
              <a:buNone/>
            </a:pPr>
            <a:r>
              <a:rPr lang="en-CA" dirty="0"/>
              <a:t>While knowledge of each aspect of the regulatory provisions or codes for a contractor being retained for its expertise is not reasonable, some knowledge is necessary in order to review whether the contractor has a system in place to carry out the work under the legislation in an apparently safe manner.</a:t>
            </a:r>
          </a:p>
          <a:p>
            <a:pPr>
              <a:spcBef>
                <a:spcPts val="1200"/>
              </a:spcBef>
            </a:pPr>
            <a:endParaRPr lang="en-US" dirty="0"/>
          </a:p>
        </p:txBody>
      </p:sp>
    </p:spTree>
    <p:extLst>
      <p:ext uri="{BB962C8B-B14F-4D97-AF65-F5344CB8AC3E}">
        <p14:creationId xmlns:p14="http://schemas.microsoft.com/office/powerpoint/2010/main" val="2355444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0CCB1-5964-7448-9EDC-0E1DD4CCFF1E}"/>
              </a:ext>
            </a:extLst>
          </p:cNvPr>
          <p:cNvSpPr>
            <a:spLocks noGrp="1"/>
          </p:cNvSpPr>
          <p:nvPr>
            <p:ph type="title"/>
          </p:nvPr>
        </p:nvSpPr>
        <p:spPr/>
        <p:txBody>
          <a:bodyPr/>
          <a:lstStyle/>
          <a:p>
            <a:r>
              <a:rPr lang="en-CA" dirty="0"/>
              <a:t>Contractor Safety Program</a:t>
            </a:r>
            <a:endParaRPr lang="en-US" dirty="0"/>
          </a:p>
        </p:txBody>
      </p:sp>
      <p:sp>
        <p:nvSpPr>
          <p:cNvPr id="3" name="Content Placeholder 2">
            <a:extLst>
              <a:ext uri="{FF2B5EF4-FFF2-40B4-BE49-F238E27FC236}">
                <a16:creationId xmlns:a16="http://schemas.microsoft.com/office/drawing/2014/main" id="{898BCA2B-0866-FD44-BBF6-08CBAA6A1D43}"/>
              </a:ext>
            </a:extLst>
          </p:cNvPr>
          <p:cNvSpPr>
            <a:spLocks noGrp="1"/>
          </p:cNvSpPr>
          <p:nvPr>
            <p:ph idx="1"/>
          </p:nvPr>
        </p:nvSpPr>
        <p:spPr/>
        <p:txBody>
          <a:bodyPr/>
          <a:lstStyle/>
          <a:p>
            <a:pPr marL="0" indent="0">
              <a:spcBef>
                <a:spcPts val="1200"/>
              </a:spcBef>
              <a:buNone/>
            </a:pPr>
            <a:r>
              <a:rPr lang="en-CA" dirty="0"/>
              <a:t>In addition to knowledge of the law, employers and parties such as prime contractors must take reasonable steps to assess all potential workplace hazards.</a:t>
            </a:r>
          </a:p>
          <a:p>
            <a:pPr marL="0" indent="0">
              <a:spcBef>
                <a:spcPts val="1200"/>
              </a:spcBef>
              <a:buNone/>
            </a:pPr>
            <a:r>
              <a:rPr lang="en-CA" dirty="0"/>
              <a:t>This involves an ongoing and active assessment of hazards, particularly in situations of ongoing change such as construction projects or where multiple contractors are present and intermingling, or where the workplace environment is not familiar. This is crucial in order for contractors and their employees to be informed of workplace hazards.</a:t>
            </a:r>
          </a:p>
          <a:p>
            <a:pPr>
              <a:spcBef>
                <a:spcPts val="1200"/>
              </a:spcBef>
            </a:pPr>
            <a:endParaRPr lang="en-US" dirty="0"/>
          </a:p>
        </p:txBody>
      </p:sp>
    </p:spTree>
    <p:extLst>
      <p:ext uri="{BB962C8B-B14F-4D97-AF65-F5344CB8AC3E}">
        <p14:creationId xmlns:p14="http://schemas.microsoft.com/office/powerpoint/2010/main" val="2518964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7F41B-2E31-F242-9EAF-F1EEE0B4569B}"/>
              </a:ext>
            </a:extLst>
          </p:cNvPr>
          <p:cNvSpPr>
            <a:spLocks noGrp="1"/>
          </p:cNvSpPr>
          <p:nvPr>
            <p:ph type="title"/>
          </p:nvPr>
        </p:nvSpPr>
        <p:spPr/>
        <p:txBody>
          <a:bodyPr/>
          <a:lstStyle/>
          <a:p>
            <a:r>
              <a:rPr lang="en-CA" dirty="0"/>
              <a:t>Tracking/Monitoring Contracts</a:t>
            </a:r>
            <a:endParaRPr lang="en-US" dirty="0"/>
          </a:p>
        </p:txBody>
      </p:sp>
      <p:sp>
        <p:nvSpPr>
          <p:cNvPr id="3" name="Content Placeholder 2">
            <a:extLst>
              <a:ext uri="{FF2B5EF4-FFF2-40B4-BE49-F238E27FC236}">
                <a16:creationId xmlns:a16="http://schemas.microsoft.com/office/drawing/2014/main" id="{C3B954B2-E2A0-DF4D-9EE6-D657B65AE2CE}"/>
              </a:ext>
            </a:extLst>
          </p:cNvPr>
          <p:cNvSpPr>
            <a:spLocks noGrp="1"/>
          </p:cNvSpPr>
          <p:nvPr>
            <p:ph idx="1"/>
          </p:nvPr>
        </p:nvSpPr>
        <p:spPr/>
        <p:txBody>
          <a:bodyPr/>
          <a:lstStyle/>
          <a:p>
            <a:pPr marL="0" indent="0">
              <a:spcBef>
                <a:spcPts val="1200"/>
              </a:spcBef>
              <a:buNone/>
            </a:pPr>
            <a:r>
              <a:rPr lang="en-CA" dirty="0"/>
              <a:t>Just like employees being supervised in the workplace, contractors on site also need supervision or monitoring while on site. Typically the site owner, or designate is required to monitor contractors on site. </a:t>
            </a:r>
          </a:p>
          <a:p>
            <a:pPr marL="0" indent="0">
              <a:spcBef>
                <a:spcPts val="1200"/>
              </a:spcBef>
              <a:buNone/>
            </a:pPr>
            <a:r>
              <a:rPr lang="en-CA" dirty="0"/>
              <a:t>Monitoring should increase depending on the nature of the risk and any indication of compliance problems. Any non-compliance with the work site owner’s policies or the contractor’s own policies must result in warnings and, if necessary, removal of the contractor from the site.</a:t>
            </a:r>
          </a:p>
          <a:p>
            <a:pPr marL="0" indent="0">
              <a:spcBef>
                <a:spcPts val="1200"/>
              </a:spcBef>
              <a:buNone/>
            </a:pPr>
            <a:r>
              <a:rPr lang="en-CA" dirty="0"/>
              <a:t> All contracts should have a mention of what is to happen if the contractor breaks the contract by not following site owner’s, or their own policies and procedures. This can include warnings, and up to termination of the contract.  </a:t>
            </a:r>
          </a:p>
          <a:p>
            <a:pPr>
              <a:spcBef>
                <a:spcPts val="1200"/>
              </a:spcBef>
            </a:pPr>
            <a:endParaRPr lang="en-US" dirty="0"/>
          </a:p>
        </p:txBody>
      </p:sp>
    </p:spTree>
    <p:extLst>
      <p:ext uri="{BB962C8B-B14F-4D97-AF65-F5344CB8AC3E}">
        <p14:creationId xmlns:p14="http://schemas.microsoft.com/office/powerpoint/2010/main" val="606530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63314-68CC-6049-95FA-2DEB4DF29493}"/>
              </a:ext>
            </a:extLst>
          </p:cNvPr>
          <p:cNvSpPr>
            <a:spLocks noGrp="1"/>
          </p:cNvSpPr>
          <p:nvPr>
            <p:ph type="title"/>
          </p:nvPr>
        </p:nvSpPr>
        <p:spPr/>
        <p:txBody>
          <a:bodyPr/>
          <a:lstStyle/>
          <a:p>
            <a:r>
              <a:rPr lang="en-CA" dirty="0"/>
              <a:t>Tracking/Monitoring Contracts</a:t>
            </a:r>
            <a:endParaRPr lang="en-US" dirty="0"/>
          </a:p>
        </p:txBody>
      </p:sp>
      <p:sp>
        <p:nvSpPr>
          <p:cNvPr id="3" name="Content Placeholder 2">
            <a:extLst>
              <a:ext uri="{FF2B5EF4-FFF2-40B4-BE49-F238E27FC236}">
                <a16:creationId xmlns:a16="http://schemas.microsoft.com/office/drawing/2014/main" id="{DD79964B-4351-4448-9982-7542FF076798}"/>
              </a:ext>
            </a:extLst>
          </p:cNvPr>
          <p:cNvSpPr>
            <a:spLocks noGrp="1"/>
          </p:cNvSpPr>
          <p:nvPr>
            <p:ph idx="1"/>
          </p:nvPr>
        </p:nvSpPr>
        <p:spPr>
          <a:xfrm>
            <a:off x="323528" y="989233"/>
            <a:ext cx="8820472" cy="4888039"/>
          </a:xfrm>
        </p:spPr>
        <p:txBody>
          <a:bodyPr/>
          <a:lstStyle/>
          <a:p>
            <a:pPr marL="0" indent="0">
              <a:spcBef>
                <a:spcPts val="1200"/>
              </a:spcBef>
              <a:buNone/>
            </a:pPr>
            <a:r>
              <a:rPr lang="en-CA" dirty="0"/>
              <a:t>Because of the dynamic nature of the workplace, particularly construction workplaces, or work sites where multiple contractors may be performing work or intermingling with work site employees, courts have stated that ongoing communication by supervisors about risks and hazards involved in the work being performed is part of an employer’s due diligence. </a:t>
            </a:r>
          </a:p>
          <a:p>
            <a:pPr marL="0" indent="0">
              <a:spcBef>
                <a:spcPts val="1200"/>
              </a:spcBef>
              <a:buNone/>
            </a:pPr>
            <a:r>
              <a:rPr lang="en-CA" dirty="0"/>
              <a:t>It is crucial that the work site owner or constructor have a policy for ensuring that contractors and workers be familiarized with the work or project site, and informed of any foreseeable risks or hazards prior to work commencing. Thereafter, as work proceeds, site meetings to organize the work and explain safety aspects of the work to contractors should occur regularly to remind contractors of important safety aspects of the work and to advise of any new hazards or problematic issues arising at the project or work site.</a:t>
            </a:r>
          </a:p>
          <a:p>
            <a:pPr marL="0" indent="0">
              <a:spcBef>
                <a:spcPts val="1200"/>
              </a:spcBef>
              <a:buNone/>
            </a:pPr>
            <a:r>
              <a:rPr lang="en-CA" dirty="0"/>
              <a:t>Communication is always key. </a:t>
            </a:r>
          </a:p>
        </p:txBody>
      </p:sp>
    </p:spTree>
    <p:extLst>
      <p:ext uri="{BB962C8B-B14F-4D97-AF65-F5344CB8AC3E}">
        <p14:creationId xmlns:p14="http://schemas.microsoft.com/office/powerpoint/2010/main" val="366734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0F61E-824E-994C-8B23-DEE3A7DE6D1F}"/>
              </a:ext>
            </a:extLst>
          </p:cNvPr>
          <p:cNvSpPr>
            <a:spLocks noGrp="1"/>
          </p:cNvSpPr>
          <p:nvPr>
            <p:ph type="title"/>
          </p:nvPr>
        </p:nvSpPr>
        <p:spPr/>
        <p:txBody>
          <a:bodyPr/>
          <a:lstStyle/>
          <a:p>
            <a:r>
              <a:rPr lang="en-CA" dirty="0"/>
              <a:t>Build your Contractor Checklist</a:t>
            </a:r>
            <a:endParaRPr lang="en-US" dirty="0"/>
          </a:p>
        </p:txBody>
      </p:sp>
      <p:pic>
        <p:nvPicPr>
          <p:cNvPr id="4" name="Content Placeholder 9">
            <a:extLst>
              <a:ext uri="{FF2B5EF4-FFF2-40B4-BE49-F238E27FC236}">
                <a16:creationId xmlns:a16="http://schemas.microsoft.com/office/drawing/2014/main" id="{7185A6F1-A5F3-384E-9B2E-3FA655C24E0E}"/>
              </a:ext>
            </a:extLst>
          </p:cNvPr>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r="8799" b="6810"/>
          <a:stretch/>
        </p:blipFill>
        <p:spPr>
          <a:xfrm>
            <a:off x="971600" y="980727"/>
            <a:ext cx="7339852" cy="4248473"/>
          </a:xfrm>
          <a:prstGeom prst="rect">
            <a:avLst/>
          </a:prstGeom>
        </p:spPr>
      </p:pic>
    </p:spTree>
    <p:extLst>
      <p:ext uri="{BB962C8B-B14F-4D97-AF65-F5344CB8AC3E}">
        <p14:creationId xmlns:p14="http://schemas.microsoft.com/office/powerpoint/2010/main" val="3894029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700C-C44C-8243-AB8E-A0603960DC19}"/>
              </a:ext>
            </a:extLst>
          </p:cNvPr>
          <p:cNvSpPr>
            <a:spLocks noGrp="1"/>
          </p:cNvSpPr>
          <p:nvPr>
            <p:ph type="title"/>
          </p:nvPr>
        </p:nvSpPr>
        <p:spPr>
          <a:xfrm>
            <a:off x="323528" y="-27384"/>
            <a:ext cx="8640960" cy="936104"/>
          </a:xfrm>
        </p:spPr>
        <p:txBody>
          <a:bodyPr/>
          <a:lstStyle/>
          <a:p>
            <a:r>
              <a:rPr lang="en-US" dirty="0"/>
              <a:t>Get Connected!</a:t>
            </a:r>
          </a:p>
        </p:txBody>
      </p:sp>
      <p:sp>
        <p:nvSpPr>
          <p:cNvPr id="6" name="Content Placeholder 2">
            <a:extLst>
              <a:ext uri="{FF2B5EF4-FFF2-40B4-BE49-F238E27FC236}">
                <a16:creationId xmlns:a16="http://schemas.microsoft.com/office/drawing/2014/main" id="{9502472C-DB88-D946-9E55-8F2EE005676F}"/>
              </a:ext>
            </a:extLst>
          </p:cNvPr>
          <p:cNvSpPr txBox="1">
            <a:spLocks/>
          </p:cNvSpPr>
          <p:nvPr/>
        </p:nvSpPr>
        <p:spPr>
          <a:xfrm>
            <a:off x="323528" y="1196752"/>
            <a:ext cx="8640960" cy="5040561"/>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spcBef>
                <a:spcPts val="600"/>
              </a:spcBef>
              <a:buNone/>
            </a:pPr>
            <a:r>
              <a:rPr lang="en-US" sz="2200" dirty="0">
                <a:latin typeface="Arial" panose="020B0604020202020204" pitchFamily="34" charset="0"/>
                <a:cs typeface="Arial" panose="020B0604020202020204" pitchFamily="34" charset="0"/>
              </a:rPr>
              <a:t>Get connected by following us on social media! We share tips and important information about your programs and services. </a:t>
            </a:r>
          </a:p>
          <a:p>
            <a:pPr marL="0" indent="0">
              <a:spcBef>
                <a:spcPts val="1200"/>
              </a:spcBef>
              <a:buNone/>
            </a:pPr>
            <a:r>
              <a:rPr lang="en-US" sz="2200" b="1" i="1" dirty="0">
                <a:solidFill>
                  <a:srgbClr val="F79421"/>
                </a:solidFill>
                <a:latin typeface="Arial" panose="020B0604020202020204" pitchFamily="34" charset="0"/>
                <a:cs typeface="Arial" panose="020B0604020202020204" pitchFamily="34" charset="0"/>
              </a:rPr>
              <a:t>Let’s talk!</a:t>
            </a:r>
          </a:p>
        </p:txBody>
      </p:sp>
      <p:pic>
        <p:nvPicPr>
          <p:cNvPr id="9" name="Picture 8">
            <a:hlinkClick r:id="rId2"/>
            <a:extLst>
              <a:ext uri="{FF2B5EF4-FFF2-40B4-BE49-F238E27FC236}">
                <a16:creationId xmlns:a16="http://schemas.microsoft.com/office/drawing/2014/main" id="{0F7A98AE-6ACE-5443-8BA5-286331A72075}"/>
              </a:ext>
            </a:extLst>
          </p:cNvPr>
          <p:cNvPicPr>
            <a:picLocks noChangeAspect="1"/>
          </p:cNvPicPr>
          <p:nvPr/>
        </p:nvPicPr>
        <p:blipFill rotWithShape="1">
          <a:blip r:embed="rId3">
            <a:extLst>
              <a:ext uri="{28A0092B-C50C-407E-A947-70E740481C1C}">
                <a14:useLocalDpi xmlns:a14="http://schemas.microsoft.com/office/drawing/2010/main" val="0"/>
              </a:ext>
            </a:extLst>
          </a:blip>
          <a:srcRect r="66332"/>
          <a:stretch/>
        </p:blipFill>
        <p:spPr>
          <a:xfrm>
            <a:off x="1655676" y="2346446"/>
            <a:ext cx="1944216" cy="2808312"/>
          </a:xfrm>
          <a:prstGeom prst="rect">
            <a:avLst/>
          </a:prstGeom>
        </p:spPr>
      </p:pic>
      <p:pic>
        <p:nvPicPr>
          <p:cNvPr id="13" name="Picture 12">
            <a:hlinkClick r:id="rId4"/>
            <a:extLst>
              <a:ext uri="{FF2B5EF4-FFF2-40B4-BE49-F238E27FC236}">
                <a16:creationId xmlns:a16="http://schemas.microsoft.com/office/drawing/2014/main" id="{300E9323-3D01-024E-A537-05DC6997675B}"/>
              </a:ext>
            </a:extLst>
          </p:cNvPr>
          <p:cNvPicPr>
            <a:picLocks noChangeAspect="1"/>
          </p:cNvPicPr>
          <p:nvPr/>
        </p:nvPicPr>
        <p:blipFill rotWithShape="1">
          <a:blip r:embed="rId3">
            <a:extLst>
              <a:ext uri="{28A0092B-C50C-407E-A947-70E740481C1C}">
                <a14:useLocalDpi xmlns:a14="http://schemas.microsoft.com/office/drawing/2010/main" val="0"/>
              </a:ext>
            </a:extLst>
          </a:blip>
          <a:srcRect l="33669" r="32663"/>
          <a:stretch/>
        </p:blipFill>
        <p:spPr>
          <a:xfrm>
            <a:off x="3599892" y="2348880"/>
            <a:ext cx="1944216" cy="2808312"/>
          </a:xfrm>
          <a:prstGeom prst="rect">
            <a:avLst/>
          </a:prstGeom>
        </p:spPr>
      </p:pic>
      <p:pic>
        <p:nvPicPr>
          <p:cNvPr id="14" name="Picture 13">
            <a:hlinkClick r:id="rId5"/>
            <a:extLst>
              <a:ext uri="{FF2B5EF4-FFF2-40B4-BE49-F238E27FC236}">
                <a16:creationId xmlns:a16="http://schemas.microsoft.com/office/drawing/2014/main" id="{6A2A9DE8-4760-4D4D-9440-90719247C48E}"/>
              </a:ext>
            </a:extLst>
          </p:cNvPr>
          <p:cNvPicPr>
            <a:picLocks noChangeAspect="1"/>
          </p:cNvPicPr>
          <p:nvPr/>
        </p:nvPicPr>
        <p:blipFill rotWithShape="1">
          <a:blip r:embed="rId3">
            <a:extLst>
              <a:ext uri="{28A0092B-C50C-407E-A947-70E740481C1C}">
                <a14:useLocalDpi xmlns:a14="http://schemas.microsoft.com/office/drawing/2010/main" val="0"/>
              </a:ext>
            </a:extLst>
          </a:blip>
          <a:srcRect l="66834"/>
          <a:stretch/>
        </p:blipFill>
        <p:spPr>
          <a:xfrm>
            <a:off x="5544108" y="2346446"/>
            <a:ext cx="1915188" cy="2808312"/>
          </a:xfrm>
          <a:prstGeom prst="rect">
            <a:avLst/>
          </a:prstGeom>
        </p:spPr>
      </p:pic>
    </p:spTree>
    <p:extLst>
      <p:ext uri="{BB962C8B-B14F-4D97-AF65-F5344CB8AC3E}">
        <p14:creationId xmlns:p14="http://schemas.microsoft.com/office/powerpoint/2010/main" val="665707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503D4FB-CF8F-A94D-8231-DCD36922FA7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Tree>
    <p:extLst>
      <p:ext uri="{BB962C8B-B14F-4D97-AF65-F5344CB8AC3E}">
        <p14:creationId xmlns:p14="http://schemas.microsoft.com/office/powerpoint/2010/main" val="991982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69F19-F4EF-7248-8F9D-5FE76A04C2B5}"/>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4F6D339F-D818-0F48-9376-36BA2D623570}"/>
              </a:ext>
            </a:extLst>
          </p:cNvPr>
          <p:cNvSpPr>
            <a:spLocks noGrp="1"/>
          </p:cNvSpPr>
          <p:nvPr>
            <p:ph idx="1"/>
          </p:nvPr>
        </p:nvSpPr>
        <p:spPr/>
        <p:txBody>
          <a:bodyPr/>
          <a:lstStyle/>
          <a:p>
            <a:r>
              <a:rPr lang="en-US" dirty="0"/>
              <a:t>Who is a Contractor?</a:t>
            </a:r>
          </a:p>
          <a:p>
            <a:r>
              <a:rPr lang="en-US" dirty="0"/>
              <a:t>What does the law say about working with and “Contracting Contractors” (Third Parties)</a:t>
            </a:r>
          </a:p>
          <a:p>
            <a:r>
              <a:rPr lang="en-US" dirty="0"/>
              <a:t>Pre-Qualifying Contractors</a:t>
            </a:r>
          </a:p>
          <a:p>
            <a:r>
              <a:rPr lang="en-US" dirty="0"/>
              <a:t>Why are contracts so important</a:t>
            </a:r>
          </a:p>
          <a:p>
            <a:r>
              <a:rPr lang="en-US" dirty="0"/>
              <a:t>Prime Contractor vs. Employer</a:t>
            </a:r>
          </a:p>
          <a:p>
            <a:r>
              <a:rPr lang="en-US" dirty="0"/>
              <a:t>Tracking or monitoring contractors</a:t>
            </a:r>
          </a:p>
          <a:p>
            <a:r>
              <a:rPr lang="en-US" dirty="0"/>
              <a:t>Online Contractor Management systems</a:t>
            </a:r>
          </a:p>
          <a:p>
            <a:r>
              <a:rPr lang="en-US" dirty="0"/>
              <a:t>Contractor Checklists</a:t>
            </a:r>
          </a:p>
        </p:txBody>
      </p:sp>
    </p:spTree>
    <p:extLst>
      <p:ext uri="{BB962C8B-B14F-4D97-AF65-F5344CB8AC3E}">
        <p14:creationId xmlns:p14="http://schemas.microsoft.com/office/powerpoint/2010/main" val="1914416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6FAE5-9616-8440-9F83-FE907DA8F8E8}"/>
              </a:ext>
            </a:extLst>
          </p:cNvPr>
          <p:cNvSpPr>
            <a:spLocks noGrp="1"/>
          </p:cNvSpPr>
          <p:nvPr>
            <p:ph type="title"/>
          </p:nvPr>
        </p:nvSpPr>
        <p:spPr/>
        <p:txBody>
          <a:bodyPr/>
          <a:lstStyle/>
          <a:p>
            <a:r>
              <a:rPr lang="en-CA" dirty="0"/>
              <a:t>Who is a Contractor?</a:t>
            </a:r>
            <a:endParaRPr lang="en-US" dirty="0"/>
          </a:p>
        </p:txBody>
      </p:sp>
      <p:sp>
        <p:nvSpPr>
          <p:cNvPr id="4" name="Content Placeholder 2">
            <a:extLst>
              <a:ext uri="{FF2B5EF4-FFF2-40B4-BE49-F238E27FC236}">
                <a16:creationId xmlns:a16="http://schemas.microsoft.com/office/drawing/2014/main" id="{3897334B-BEF6-0948-BCDB-614CACE77618}"/>
              </a:ext>
            </a:extLst>
          </p:cNvPr>
          <p:cNvSpPr>
            <a:spLocks noGrp="1"/>
          </p:cNvSpPr>
          <p:nvPr>
            <p:ph idx="1"/>
          </p:nvPr>
        </p:nvSpPr>
        <p:spPr>
          <a:xfrm>
            <a:off x="323528" y="989233"/>
            <a:ext cx="4392488" cy="4888039"/>
          </a:xfrm>
        </p:spPr>
        <p:txBody>
          <a:bodyPr/>
          <a:lstStyle/>
          <a:p>
            <a:pPr marL="342900" indent="-342900"/>
            <a:r>
              <a:rPr lang="en-CA" dirty="0"/>
              <a:t>Construction/Renovation Crews</a:t>
            </a:r>
          </a:p>
          <a:p>
            <a:pPr marL="342900" indent="-342900"/>
            <a:r>
              <a:rPr lang="en-CA" dirty="0"/>
              <a:t>HVAC Repair</a:t>
            </a:r>
          </a:p>
          <a:p>
            <a:pPr marL="342900" indent="-342900"/>
            <a:r>
              <a:rPr lang="en-CA" dirty="0"/>
              <a:t>Grounds Maintenance</a:t>
            </a:r>
          </a:p>
          <a:p>
            <a:pPr marL="342900" indent="-342900"/>
            <a:r>
              <a:rPr lang="en-CA" dirty="0"/>
              <a:t>Snow Removal</a:t>
            </a:r>
          </a:p>
          <a:p>
            <a:pPr marL="342900" indent="-342900"/>
            <a:r>
              <a:rPr lang="en-CA" dirty="0"/>
              <a:t>Staffing Agencies</a:t>
            </a:r>
          </a:p>
          <a:p>
            <a:pPr marL="342900" indent="-342900"/>
            <a:r>
              <a:rPr lang="en-CA" dirty="0"/>
              <a:t>Office Equipment Repair</a:t>
            </a:r>
          </a:p>
          <a:p>
            <a:endParaRPr lang="en-US" dirty="0"/>
          </a:p>
        </p:txBody>
      </p:sp>
      <p:sp>
        <p:nvSpPr>
          <p:cNvPr id="5" name="Content Placeholder 2">
            <a:extLst>
              <a:ext uri="{FF2B5EF4-FFF2-40B4-BE49-F238E27FC236}">
                <a16:creationId xmlns:a16="http://schemas.microsoft.com/office/drawing/2014/main" id="{5679CDBE-83F9-7D48-9614-1F12607EE14A}"/>
              </a:ext>
            </a:extLst>
          </p:cNvPr>
          <p:cNvSpPr txBox="1">
            <a:spLocks/>
          </p:cNvSpPr>
          <p:nvPr/>
        </p:nvSpPr>
        <p:spPr>
          <a:xfrm>
            <a:off x="5004048" y="989233"/>
            <a:ext cx="4392488" cy="4888039"/>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342900" indent="-342900"/>
            <a:r>
              <a:rPr lang="en-CA" dirty="0"/>
              <a:t>Roofers</a:t>
            </a:r>
          </a:p>
          <a:p>
            <a:pPr marL="342900" indent="-342900"/>
            <a:r>
              <a:rPr lang="en-CA" dirty="0"/>
              <a:t>Tree Removal and Pruning</a:t>
            </a:r>
          </a:p>
          <a:p>
            <a:pPr marL="342900" indent="-342900"/>
            <a:r>
              <a:rPr lang="en-CA" dirty="0"/>
              <a:t>Food Services</a:t>
            </a:r>
          </a:p>
          <a:p>
            <a:pPr marL="342900" indent="-342900"/>
            <a:r>
              <a:rPr lang="en-CA" dirty="0"/>
              <a:t>Courier Drivers</a:t>
            </a:r>
          </a:p>
          <a:p>
            <a:pPr marL="342900" indent="-342900"/>
            <a:r>
              <a:rPr lang="en-CA" dirty="0"/>
              <a:t>Etc.</a:t>
            </a:r>
          </a:p>
        </p:txBody>
      </p:sp>
    </p:spTree>
    <p:extLst>
      <p:ext uri="{BB962C8B-B14F-4D97-AF65-F5344CB8AC3E}">
        <p14:creationId xmlns:p14="http://schemas.microsoft.com/office/powerpoint/2010/main" val="467014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7807E-F423-F54A-9921-57C7072826F5}"/>
              </a:ext>
            </a:extLst>
          </p:cNvPr>
          <p:cNvSpPr>
            <a:spLocks noGrp="1"/>
          </p:cNvSpPr>
          <p:nvPr>
            <p:ph type="title"/>
          </p:nvPr>
        </p:nvSpPr>
        <p:spPr/>
        <p:txBody>
          <a:bodyPr/>
          <a:lstStyle/>
          <a:p>
            <a:r>
              <a:rPr lang="en-CA" dirty="0"/>
              <a:t>What is a “Contractor”</a:t>
            </a:r>
            <a:endParaRPr lang="en-US" dirty="0"/>
          </a:p>
        </p:txBody>
      </p:sp>
      <p:sp>
        <p:nvSpPr>
          <p:cNvPr id="3" name="Content Placeholder 2">
            <a:extLst>
              <a:ext uri="{FF2B5EF4-FFF2-40B4-BE49-F238E27FC236}">
                <a16:creationId xmlns:a16="http://schemas.microsoft.com/office/drawing/2014/main" id="{4D0F4C24-0BC0-A544-BD04-FB768A9D927F}"/>
              </a:ext>
            </a:extLst>
          </p:cNvPr>
          <p:cNvSpPr>
            <a:spLocks noGrp="1"/>
          </p:cNvSpPr>
          <p:nvPr>
            <p:ph idx="1"/>
          </p:nvPr>
        </p:nvSpPr>
        <p:spPr/>
        <p:txBody>
          <a:bodyPr/>
          <a:lstStyle/>
          <a:p>
            <a:pPr marL="0" indent="0">
              <a:spcBef>
                <a:spcPts val="1200"/>
              </a:spcBef>
              <a:buNone/>
            </a:pPr>
            <a:r>
              <a:rPr lang="en-CA" dirty="0"/>
              <a:t>A </a:t>
            </a:r>
            <a:r>
              <a:rPr lang="en-CA" b="1" dirty="0">
                <a:solidFill>
                  <a:srgbClr val="F79421"/>
                </a:solidFill>
              </a:rPr>
              <a:t>person, company</a:t>
            </a:r>
            <a:r>
              <a:rPr lang="en-CA" dirty="0"/>
              <a:t> or </a:t>
            </a:r>
            <a:r>
              <a:rPr lang="en-CA" b="1" dirty="0">
                <a:solidFill>
                  <a:srgbClr val="F79421"/>
                </a:solidFill>
              </a:rPr>
              <a:t>subcontractor</a:t>
            </a:r>
            <a:r>
              <a:rPr lang="en-CA" dirty="0"/>
              <a:t> who performs work or supplies goods or services for monetary compensation, </a:t>
            </a:r>
            <a:r>
              <a:rPr lang="en-CA" b="1" dirty="0"/>
              <a:t>but</a:t>
            </a:r>
            <a:r>
              <a:rPr lang="en-CA" dirty="0"/>
              <a:t> who is not continuously employed as an “employee” of a Company. </a:t>
            </a:r>
          </a:p>
          <a:p>
            <a:pPr marL="0" indent="0">
              <a:spcBef>
                <a:spcPts val="1200"/>
              </a:spcBef>
              <a:buNone/>
            </a:pPr>
            <a:r>
              <a:rPr lang="en-CA" dirty="0"/>
              <a:t>A contractor may also be referred to as an “</a:t>
            </a:r>
            <a:r>
              <a:rPr lang="en-CA" b="1" dirty="0">
                <a:solidFill>
                  <a:srgbClr val="F79421"/>
                </a:solidFill>
              </a:rPr>
              <a:t>independent contractor</a:t>
            </a:r>
            <a:r>
              <a:rPr lang="en-CA" dirty="0"/>
              <a:t>” who is typically someone that is in business for themselves.</a:t>
            </a:r>
          </a:p>
          <a:p>
            <a:pPr marL="0" indent="0">
              <a:spcBef>
                <a:spcPts val="1200"/>
              </a:spcBef>
              <a:buNone/>
            </a:pPr>
            <a:r>
              <a:rPr lang="en-CA" dirty="0"/>
              <a:t>A </a:t>
            </a:r>
            <a:r>
              <a:rPr lang="en-CA" b="1" dirty="0">
                <a:solidFill>
                  <a:srgbClr val="F79421"/>
                </a:solidFill>
              </a:rPr>
              <a:t>Constructor</a:t>
            </a:r>
            <a:r>
              <a:rPr lang="en-CA" dirty="0"/>
              <a:t> is also a Contractor. For example, for construction work done by other than an owner or employer, the Constructor is also the Contractor. For non-construction work, the company providing service to a company is the contractor/subcontractor.</a:t>
            </a:r>
          </a:p>
        </p:txBody>
      </p:sp>
    </p:spTree>
    <p:extLst>
      <p:ext uri="{BB962C8B-B14F-4D97-AF65-F5344CB8AC3E}">
        <p14:creationId xmlns:p14="http://schemas.microsoft.com/office/powerpoint/2010/main" val="1389231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B3FD6-9F2C-004D-9AD0-DD49D6D20BD1}"/>
              </a:ext>
            </a:extLst>
          </p:cNvPr>
          <p:cNvSpPr>
            <a:spLocks noGrp="1"/>
          </p:cNvSpPr>
          <p:nvPr>
            <p:ph type="title"/>
          </p:nvPr>
        </p:nvSpPr>
        <p:spPr/>
        <p:txBody>
          <a:bodyPr/>
          <a:lstStyle/>
          <a:p>
            <a:r>
              <a:rPr lang="en-CA" dirty="0"/>
              <a:t>Contractor Types</a:t>
            </a:r>
            <a:endParaRPr lang="en-US" dirty="0"/>
          </a:p>
        </p:txBody>
      </p:sp>
      <p:sp>
        <p:nvSpPr>
          <p:cNvPr id="3" name="Content Placeholder 2">
            <a:extLst>
              <a:ext uri="{FF2B5EF4-FFF2-40B4-BE49-F238E27FC236}">
                <a16:creationId xmlns:a16="http://schemas.microsoft.com/office/drawing/2014/main" id="{349EF2DC-EE99-1B4B-AEF8-F0CBADCEE358}"/>
              </a:ext>
            </a:extLst>
          </p:cNvPr>
          <p:cNvSpPr>
            <a:spLocks noGrp="1"/>
          </p:cNvSpPr>
          <p:nvPr>
            <p:ph idx="1"/>
          </p:nvPr>
        </p:nvSpPr>
        <p:spPr/>
        <p:txBody>
          <a:bodyPr/>
          <a:lstStyle/>
          <a:p>
            <a:pPr marL="0" indent="0">
              <a:buNone/>
            </a:pPr>
            <a:r>
              <a:rPr lang="en-CA" dirty="0"/>
              <a:t>Contractors perform various tasks that companies tend to use periodically so they </a:t>
            </a:r>
            <a:r>
              <a:rPr lang="en-CA" b="1" i="1" dirty="0">
                <a:solidFill>
                  <a:srgbClr val="F79421"/>
                </a:solidFill>
              </a:rPr>
              <a:t>“</a:t>
            </a:r>
            <a:r>
              <a:rPr lang="en-CA" b="1" i="1" u="sng" dirty="0">
                <a:solidFill>
                  <a:srgbClr val="F79421"/>
                </a:solidFill>
              </a:rPr>
              <a:t>Contract them out</a:t>
            </a:r>
            <a:r>
              <a:rPr lang="en-CA" b="1" i="1" dirty="0">
                <a:solidFill>
                  <a:srgbClr val="F79421"/>
                </a:solidFill>
              </a:rPr>
              <a:t>”</a:t>
            </a:r>
            <a:r>
              <a:rPr lang="en-CA" dirty="0"/>
              <a:t>.  These tasks for the most part involve special skills and or equipment, and can be categorized in two categories such as High and Low Hazard. </a:t>
            </a:r>
            <a:endParaRPr lang="en-CA" b="1" u="sng" dirty="0"/>
          </a:p>
          <a:p>
            <a:pPr marL="0" indent="0">
              <a:spcBef>
                <a:spcPts val="1200"/>
              </a:spcBef>
              <a:buNone/>
            </a:pPr>
            <a:r>
              <a:rPr lang="en-CA" b="1" dirty="0">
                <a:solidFill>
                  <a:srgbClr val="F79421"/>
                </a:solidFill>
              </a:rPr>
              <a:t>HIGH HAZARD</a:t>
            </a:r>
          </a:p>
          <a:p>
            <a:r>
              <a:rPr lang="en-CA" dirty="0"/>
              <a:t>Confined Space Entries		</a:t>
            </a:r>
          </a:p>
          <a:p>
            <a:r>
              <a:rPr lang="en-CA" dirty="0"/>
              <a:t>HVAC Repair &amp; Maintenance</a:t>
            </a:r>
          </a:p>
          <a:p>
            <a:r>
              <a:rPr lang="en-CA" dirty="0"/>
              <a:t>Electrical Work, High Energy</a:t>
            </a:r>
          </a:p>
          <a:p>
            <a:r>
              <a:rPr lang="en-CA" dirty="0"/>
              <a:t>Roofing</a:t>
            </a:r>
          </a:p>
          <a:p>
            <a:endParaRPr lang="en-US" dirty="0"/>
          </a:p>
        </p:txBody>
      </p:sp>
    </p:spTree>
    <p:extLst>
      <p:ext uri="{BB962C8B-B14F-4D97-AF65-F5344CB8AC3E}">
        <p14:creationId xmlns:p14="http://schemas.microsoft.com/office/powerpoint/2010/main" val="308546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37971-7C5E-5F45-B181-AD7AE12D8DEB}"/>
              </a:ext>
            </a:extLst>
          </p:cNvPr>
          <p:cNvSpPr>
            <a:spLocks noGrp="1"/>
          </p:cNvSpPr>
          <p:nvPr>
            <p:ph type="title"/>
          </p:nvPr>
        </p:nvSpPr>
        <p:spPr/>
        <p:txBody>
          <a:bodyPr/>
          <a:lstStyle/>
          <a:p>
            <a:r>
              <a:rPr lang="en-CA" dirty="0"/>
              <a:t>Contactors Type</a:t>
            </a:r>
            <a:endParaRPr lang="en-US" dirty="0"/>
          </a:p>
        </p:txBody>
      </p:sp>
      <p:sp>
        <p:nvSpPr>
          <p:cNvPr id="3" name="Content Placeholder 2">
            <a:extLst>
              <a:ext uri="{FF2B5EF4-FFF2-40B4-BE49-F238E27FC236}">
                <a16:creationId xmlns:a16="http://schemas.microsoft.com/office/drawing/2014/main" id="{0906B5EF-4F14-0042-B82A-C55367D3DE72}"/>
              </a:ext>
            </a:extLst>
          </p:cNvPr>
          <p:cNvSpPr>
            <a:spLocks noGrp="1"/>
          </p:cNvSpPr>
          <p:nvPr>
            <p:ph idx="1"/>
          </p:nvPr>
        </p:nvSpPr>
        <p:spPr/>
        <p:txBody>
          <a:bodyPr/>
          <a:lstStyle/>
          <a:p>
            <a:pPr marL="0" indent="0">
              <a:buNone/>
            </a:pPr>
            <a:r>
              <a:rPr lang="en-CA" b="1" dirty="0">
                <a:solidFill>
                  <a:srgbClr val="F79421"/>
                </a:solidFill>
              </a:rPr>
              <a:t>LOW HAZARD</a:t>
            </a:r>
          </a:p>
          <a:p>
            <a:pPr>
              <a:spcBef>
                <a:spcPts val="1200"/>
              </a:spcBef>
            </a:pPr>
            <a:r>
              <a:rPr lang="en-CA" dirty="0"/>
              <a:t>Mail Delivery, Courier Drivers</a:t>
            </a:r>
          </a:p>
          <a:p>
            <a:r>
              <a:rPr lang="en-CA" dirty="0"/>
              <a:t>Office Equipment Repair and Maintenance</a:t>
            </a:r>
          </a:p>
          <a:p>
            <a:r>
              <a:rPr lang="en-CA" dirty="0"/>
              <a:t>Office Cleaning</a:t>
            </a:r>
          </a:p>
          <a:p>
            <a:r>
              <a:rPr lang="en-CA" dirty="0"/>
              <a:t>Lawn Maintenance</a:t>
            </a:r>
          </a:p>
          <a:p>
            <a:r>
              <a:rPr lang="en-CA" dirty="0"/>
              <a:t>Staffing Agencies (Labour Supplier) </a:t>
            </a:r>
          </a:p>
          <a:p>
            <a:endParaRPr lang="en-US" dirty="0"/>
          </a:p>
          <a:p>
            <a:endParaRPr lang="en-US" dirty="0"/>
          </a:p>
        </p:txBody>
      </p:sp>
    </p:spTree>
    <p:extLst>
      <p:ext uri="{BB962C8B-B14F-4D97-AF65-F5344CB8AC3E}">
        <p14:creationId xmlns:p14="http://schemas.microsoft.com/office/powerpoint/2010/main" val="62242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A20C9-12AD-E541-A45A-D4834C10DA54}"/>
              </a:ext>
            </a:extLst>
          </p:cNvPr>
          <p:cNvSpPr>
            <a:spLocks noGrp="1"/>
          </p:cNvSpPr>
          <p:nvPr>
            <p:ph type="title"/>
          </p:nvPr>
        </p:nvSpPr>
        <p:spPr/>
        <p:txBody>
          <a:bodyPr/>
          <a:lstStyle/>
          <a:p>
            <a:r>
              <a:rPr lang="en-CA" dirty="0"/>
              <a:t>Contractor Types</a:t>
            </a:r>
            <a:endParaRPr lang="en-US" dirty="0"/>
          </a:p>
        </p:txBody>
      </p:sp>
      <p:sp>
        <p:nvSpPr>
          <p:cNvPr id="3" name="Content Placeholder 2">
            <a:extLst>
              <a:ext uri="{FF2B5EF4-FFF2-40B4-BE49-F238E27FC236}">
                <a16:creationId xmlns:a16="http://schemas.microsoft.com/office/drawing/2014/main" id="{A582E04F-8737-2A4D-B677-C1736220E9A4}"/>
              </a:ext>
            </a:extLst>
          </p:cNvPr>
          <p:cNvSpPr>
            <a:spLocks noGrp="1"/>
          </p:cNvSpPr>
          <p:nvPr>
            <p:ph idx="1"/>
          </p:nvPr>
        </p:nvSpPr>
        <p:spPr/>
        <p:txBody>
          <a:bodyPr/>
          <a:lstStyle/>
          <a:p>
            <a:pPr marL="0" indent="0">
              <a:buNone/>
            </a:pPr>
            <a:r>
              <a:rPr lang="en-CA" b="1" dirty="0">
                <a:solidFill>
                  <a:srgbClr val="F79421"/>
                </a:solidFill>
              </a:rPr>
              <a:t>Businesses hire contractors for various reasons: </a:t>
            </a:r>
          </a:p>
          <a:p>
            <a:pPr>
              <a:spcBef>
                <a:spcPts val="1200"/>
              </a:spcBef>
            </a:pPr>
            <a:r>
              <a:rPr lang="en-CA" dirty="0"/>
              <a:t>Its not cost effective to retain staff in these roles that are only done on a periodic basis.</a:t>
            </a:r>
          </a:p>
          <a:p>
            <a:r>
              <a:rPr lang="en-CA" dirty="0"/>
              <a:t>The task may require special equipment, licenses and/or skills that is not the employer’s core business.</a:t>
            </a:r>
          </a:p>
          <a:p>
            <a:r>
              <a:rPr lang="en-CA" dirty="0"/>
              <a:t>The task requires permits, plans and skills not available to the employer such as construction permits.</a:t>
            </a:r>
          </a:p>
          <a:p>
            <a:endParaRPr lang="en-US" dirty="0"/>
          </a:p>
          <a:p>
            <a:endParaRPr lang="en-US" dirty="0"/>
          </a:p>
        </p:txBody>
      </p:sp>
    </p:spTree>
    <p:extLst>
      <p:ext uri="{BB962C8B-B14F-4D97-AF65-F5344CB8AC3E}">
        <p14:creationId xmlns:p14="http://schemas.microsoft.com/office/powerpoint/2010/main" val="310751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0A348-082B-B046-A39F-B17EA575C004}"/>
              </a:ext>
            </a:extLst>
          </p:cNvPr>
          <p:cNvSpPr>
            <a:spLocks noGrp="1"/>
          </p:cNvSpPr>
          <p:nvPr>
            <p:ph type="title"/>
          </p:nvPr>
        </p:nvSpPr>
        <p:spPr/>
        <p:txBody>
          <a:bodyPr/>
          <a:lstStyle/>
          <a:p>
            <a:r>
              <a:rPr lang="en-CA" dirty="0"/>
              <a:t>What does the law say?</a:t>
            </a:r>
            <a:endParaRPr lang="en-US" dirty="0"/>
          </a:p>
        </p:txBody>
      </p:sp>
      <p:sp>
        <p:nvSpPr>
          <p:cNvPr id="3" name="Content Placeholder 2">
            <a:extLst>
              <a:ext uri="{FF2B5EF4-FFF2-40B4-BE49-F238E27FC236}">
                <a16:creationId xmlns:a16="http://schemas.microsoft.com/office/drawing/2014/main" id="{4E1CE43B-4C3F-6142-ABBA-0A0BC115C21E}"/>
              </a:ext>
            </a:extLst>
          </p:cNvPr>
          <p:cNvSpPr>
            <a:spLocks noGrp="1"/>
          </p:cNvSpPr>
          <p:nvPr>
            <p:ph idx="1"/>
          </p:nvPr>
        </p:nvSpPr>
        <p:spPr/>
        <p:txBody>
          <a:bodyPr/>
          <a:lstStyle/>
          <a:p>
            <a:pPr marL="0" indent="0">
              <a:spcBef>
                <a:spcPts val="1200"/>
              </a:spcBef>
              <a:buNone/>
            </a:pPr>
            <a:r>
              <a:rPr lang="en-CA" dirty="0"/>
              <a:t>The law surrounding contractors can vary per provincial/territorial legislation. The overall objective however is to have one person with overall authority for health &amp; safety matters on a contracted project.  This person can usually be referred to as the Constructor. </a:t>
            </a:r>
          </a:p>
          <a:p>
            <a:pPr marL="0" indent="0">
              <a:spcBef>
                <a:spcPts val="1200"/>
              </a:spcBef>
              <a:buNone/>
            </a:pPr>
            <a:r>
              <a:rPr lang="en-CA" b="1" dirty="0">
                <a:solidFill>
                  <a:srgbClr val="F79421"/>
                </a:solidFill>
              </a:rPr>
              <a:t>“Constructor” </a:t>
            </a:r>
            <a:r>
              <a:rPr lang="en-CA" i="1" dirty="0"/>
              <a:t>- “a person who undertakes a project for an owner and includes an owner who undertakes all or part of a project by himself or by more than one employer”. </a:t>
            </a:r>
          </a:p>
          <a:p>
            <a:pPr marL="0" indent="0">
              <a:spcBef>
                <a:spcPts val="1200"/>
              </a:spcBef>
              <a:buNone/>
            </a:pPr>
            <a:r>
              <a:rPr lang="en-CA" dirty="0"/>
              <a:t>The constructor is the party with the greatest degree of control over health and safety at the entire project. They are ultimately responsible for the health and safety of all workers. The constructor must ensure that all the employers and workers on the project comply with all provincial/territorial legislation.  </a:t>
            </a:r>
          </a:p>
          <a:p>
            <a:endParaRPr lang="en-US" dirty="0"/>
          </a:p>
        </p:txBody>
      </p:sp>
    </p:spTree>
    <p:extLst>
      <p:ext uri="{BB962C8B-B14F-4D97-AF65-F5344CB8AC3E}">
        <p14:creationId xmlns:p14="http://schemas.microsoft.com/office/powerpoint/2010/main" val="3526874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1" id="{2E6FB036-6E84-F644-9A40-FACD6B466F77}" vid="{D5E50A5F-924C-B348-A360-8016CCD6C8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TotalTime>
  <Words>2027</Words>
  <Application>Microsoft Macintosh PowerPoint</Application>
  <PresentationFormat>On-screen Show (4:3)</PresentationFormat>
  <Paragraphs>125</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Arial Narrow</vt:lpstr>
      <vt:lpstr>Calibri</vt:lpstr>
      <vt:lpstr>Office Theme</vt:lpstr>
      <vt:lpstr>Dealing with Contractors</vt:lpstr>
      <vt:lpstr>Todays Webinar</vt:lpstr>
      <vt:lpstr>Agenda</vt:lpstr>
      <vt:lpstr>Who is a Contractor?</vt:lpstr>
      <vt:lpstr>What is a “Contractor”</vt:lpstr>
      <vt:lpstr>Contractor Types</vt:lpstr>
      <vt:lpstr>Contactors Type</vt:lpstr>
      <vt:lpstr>Contractor Types</vt:lpstr>
      <vt:lpstr>What does the law say?</vt:lpstr>
      <vt:lpstr>What does the law say?</vt:lpstr>
      <vt:lpstr>What does the law say? </vt:lpstr>
      <vt:lpstr>Prime Contractor/Constructor</vt:lpstr>
      <vt:lpstr>What does the law say?</vt:lpstr>
      <vt:lpstr>Pre-Qualifying Contractors</vt:lpstr>
      <vt:lpstr>Pre-Qualifying</vt:lpstr>
      <vt:lpstr>Pre-Qualifying Contractors</vt:lpstr>
      <vt:lpstr>Pre-Qualifying Contractors</vt:lpstr>
      <vt:lpstr>Pre-Qualifying Contractors</vt:lpstr>
      <vt:lpstr>Pre-Qualifying Contractors</vt:lpstr>
      <vt:lpstr>Why are Contracts so Important?</vt:lpstr>
      <vt:lpstr>Contractor Safety Program</vt:lpstr>
      <vt:lpstr>Contractor Safety Program</vt:lpstr>
      <vt:lpstr>Contractor Safety Program</vt:lpstr>
      <vt:lpstr>Tracking/Monitoring Contracts</vt:lpstr>
      <vt:lpstr>Tracking/Monitoring Contracts</vt:lpstr>
      <vt:lpstr>Build your Contractor Checklist</vt:lpstr>
      <vt:lpstr>Get Connected!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Contractors</dc:title>
  <dc:creator>Dunk Communications</dc:creator>
  <cp:lastModifiedBy>Dunk Communications</cp:lastModifiedBy>
  <cp:revision>2</cp:revision>
  <dcterms:created xsi:type="dcterms:W3CDTF">2020-03-19T12:31:40Z</dcterms:created>
  <dcterms:modified xsi:type="dcterms:W3CDTF">2020-03-19T12:48:52Z</dcterms:modified>
</cp:coreProperties>
</file>