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1" r:id="rId2"/>
    <p:sldId id="292" r:id="rId3"/>
    <p:sldId id="293" r:id="rId4"/>
    <p:sldId id="296" r:id="rId5"/>
    <p:sldId id="297" r:id="rId6"/>
    <p:sldId id="298" r:id="rId7"/>
    <p:sldId id="299" r:id="rId8"/>
    <p:sldId id="300" r:id="rId9"/>
    <p:sldId id="301" r:id="rId10"/>
    <p:sldId id="302" r:id="rId11"/>
    <p:sldId id="303" r:id="rId12"/>
    <p:sldId id="304" r:id="rId13"/>
    <p:sldId id="305"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291"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2D3FA5D-2D6F-9548-BAE2-136734E89B89}">
          <p14:sldIdLst>
            <p14:sldId id="281"/>
            <p14:sldId id="292"/>
            <p14:sldId id="293"/>
            <p14:sldId id="296"/>
            <p14:sldId id="297"/>
            <p14:sldId id="298"/>
            <p14:sldId id="299"/>
            <p14:sldId id="300"/>
            <p14:sldId id="301"/>
            <p14:sldId id="302"/>
            <p14:sldId id="303"/>
            <p14:sldId id="304"/>
            <p14:sldId id="305"/>
            <p14:sldId id="307"/>
            <p14:sldId id="308"/>
            <p14:sldId id="309"/>
            <p14:sldId id="310"/>
            <p14:sldId id="311"/>
            <p14:sldId id="312"/>
            <p14:sldId id="313"/>
            <p14:sldId id="314"/>
            <p14:sldId id="315"/>
            <p14:sldId id="316"/>
            <p14:sldId id="317"/>
            <p14:sldId id="318"/>
            <p14:sldId id="319"/>
            <p14:sldId id="320"/>
            <p14:sldId id="321"/>
            <p14:sldId id="291"/>
            <p14:sldId id="295"/>
          </p14:sldIdLst>
        </p14:section>
      </p14:sectionLst>
    </p:ext>
    <p:ext uri="{EFAFB233-063F-42B5-8137-9DF3F51BA10A}">
      <p15:sldGuideLst xmlns:p15="http://schemas.microsoft.com/office/powerpoint/2012/main">
        <p15:guide id="1" orient="horz" pos="799" userDrawn="1">
          <p15:clr>
            <a:srgbClr val="A4A3A4"/>
          </p15:clr>
        </p15:guide>
        <p15:guide id="2" pos="249" userDrawn="1">
          <p15:clr>
            <a:srgbClr val="A4A3A4"/>
          </p15:clr>
        </p15:guide>
        <p15:guide id="3" orient="horz" pos="482" userDrawn="1">
          <p15:clr>
            <a:srgbClr val="A4A3A4"/>
          </p15:clr>
        </p15:guide>
        <p15:guide id="4" pos="5511" userDrawn="1">
          <p15:clr>
            <a:srgbClr val="A4A3A4"/>
          </p15:clr>
        </p15:guide>
        <p15:guide id="5" pos="3198" userDrawn="1">
          <p15:clr>
            <a:srgbClr val="A4A3A4"/>
          </p15:clr>
        </p15:guide>
        <p15:guide id="6" orient="horz" pos="2523" userDrawn="1">
          <p15:clr>
            <a:srgbClr val="A4A3A4"/>
          </p15:clr>
        </p15:guide>
        <p15:guide id="7" orient="horz" pos="11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421"/>
    <a:srgbClr val="0C75BA"/>
    <a:srgbClr val="39B54A"/>
    <a:srgbClr val="F69321"/>
    <a:srgbClr val="F7941D"/>
    <a:srgbClr val="F7941E"/>
    <a:srgbClr val="2E3192"/>
    <a:srgbClr val="F79432"/>
    <a:srgbClr val="FF7711"/>
    <a:srgbClr val="33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84288" autoAdjust="0"/>
  </p:normalViewPr>
  <p:slideViewPr>
    <p:cSldViewPr>
      <p:cViewPr varScale="1">
        <p:scale>
          <a:sx n="128" d="100"/>
          <a:sy n="128" d="100"/>
        </p:scale>
        <p:origin x="1536" y="176"/>
      </p:cViewPr>
      <p:guideLst>
        <p:guide orient="horz" pos="799"/>
        <p:guide pos="249"/>
        <p:guide orient="horz" pos="482"/>
        <p:guide pos="5511"/>
        <p:guide pos="3198"/>
        <p:guide orient="horz" pos="2523"/>
        <p:guide orient="horz" pos="1162"/>
      </p:guideLst>
    </p:cSldViewPr>
  </p:slideViewPr>
  <p:notesTextViewPr>
    <p:cViewPr>
      <p:scale>
        <a:sx n="1" d="1"/>
        <a:sy n="1" d="1"/>
      </p:scale>
      <p:origin x="0" y="0"/>
    </p:cViewPr>
  </p:notesTextViewPr>
  <p:sorterViewPr>
    <p:cViewPr>
      <p:scale>
        <a:sx n="100" d="100"/>
        <a:sy n="100" d="100"/>
      </p:scale>
      <p:origin x="0" y="-38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2/19/20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68D60C-695A-A34B-8138-1890505085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323528" y="3356992"/>
            <a:ext cx="3888432" cy="1470025"/>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3" name="Subtitle 2"/>
          <p:cNvSpPr>
            <a:spLocks noGrp="1"/>
          </p:cNvSpPr>
          <p:nvPr>
            <p:ph type="subTitle" idx="1" hasCustomPrompt="1"/>
          </p:nvPr>
        </p:nvSpPr>
        <p:spPr>
          <a:xfrm>
            <a:off x="323528" y="4871589"/>
            <a:ext cx="3888432"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3585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BFEC47-0321-9A40-81C8-FF81AFBC8C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6D34135A-3F64-4443-AAF4-F3DA9DB64819}"/>
              </a:ext>
            </a:extLst>
          </p:cNvPr>
          <p:cNvSpPr>
            <a:spLocks noGrp="1"/>
          </p:cNvSpPr>
          <p:nvPr>
            <p:ph type="ctrTitle" hasCustomPrompt="1"/>
          </p:nvPr>
        </p:nvSpPr>
        <p:spPr>
          <a:xfrm>
            <a:off x="575556" y="3573016"/>
            <a:ext cx="7992888" cy="864096"/>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8" name="Subtitle 2">
            <a:extLst>
              <a:ext uri="{FF2B5EF4-FFF2-40B4-BE49-F238E27FC236}">
                <a16:creationId xmlns:a16="http://schemas.microsoft.com/office/drawing/2014/main" id="{CD465D18-BA3C-BE48-BCC3-A48EE02D42A3}"/>
              </a:ext>
            </a:extLst>
          </p:cNvPr>
          <p:cNvSpPr>
            <a:spLocks noGrp="1"/>
          </p:cNvSpPr>
          <p:nvPr>
            <p:ph type="subTitle" idx="1" hasCustomPrompt="1"/>
          </p:nvPr>
        </p:nvSpPr>
        <p:spPr>
          <a:xfrm>
            <a:off x="575556" y="4293096"/>
            <a:ext cx="7992888"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Section 1</a:t>
            </a:r>
          </a:p>
        </p:txBody>
      </p:sp>
    </p:spTree>
    <p:extLst>
      <p:ext uri="{BB962C8B-B14F-4D97-AF65-F5344CB8AC3E}">
        <p14:creationId xmlns:p14="http://schemas.microsoft.com/office/powerpoint/2010/main" val="362681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323528" y="-99392"/>
            <a:ext cx="8640960"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 (For long titles only!)</a:t>
            </a:r>
          </a:p>
        </p:txBody>
      </p:sp>
      <p:sp>
        <p:nvSpPr>
          <p:cNvPr id="3" name="Content Placeholder 2"/>
          <p:cNvSpPr>
            <a:spLocks noGrp="1"/>
          </p:cNvSpPr>
          <p:nvPr>
            <p:ph idx="1" hasCustomPrompt="1"/>
          </p:nvPr>
        </p:nvSpPr>
        <p:spPr>
          <a:xfrm>
            <a:off x="323528" y="1537913"/>
            <a:ext cx="8640960" cy="4483375"/>
          </a:xfrm>
        </p:spPr>
        <p:txBody>
          <a:bodyPr>
            <a:normAutofit/>
          </a:bodyPr>
          <a:lstStyle>
            <a:lvl1pPr marL="0" indent="0">
              <a:lnSpc>
                <a:spcPct val="100000"/>
              </a:lnSpc>
              <a:spcBef>
                <a:spcPts val="6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338319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5F573D7-D6B0-274D-BCCB-609393222D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4" name="Content Placeholder 3"/>
          <p:cNvSpPr>
            <a:spLocks noGrp="1"/>
          </p:cNvSpPr>
          <p:nvPr>
            <p:ph sz="half" idx="2" hasCustomPrompt="1"/>
          </p:nvPr>
        </p:nvSpPr>
        <p:spPr>
          <a:xfrm>
            <a:off x="5652120" y="0"/>
            <a:ext cx="3491880" cy="685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CA" dirty="0"/>
              <a:t>Picture</a:t>
            </a:r>
          </a:p>
        </p:txBody>
      </p:sp>
      <p:sp>
        <p:nvSpPr>
          <p:cNvPr id="11" name="Content Placeholder 2">
            <a:extLst>
              <a:ext uri="{FF2B5EF4-FFF2-40B4-BE49-F238E27FC236}">
                <a16:creationId xmlns:a16="http://schemas.microsoft.com/office/drawing/2014/main" id="{80DEB2A3-0F16-7F47-855F-E88CFCF6EC5E}"/>
              </a:ext>
            </a:extLst>
          </p:cNvPr>
          <p:cNvSpPr>
            <a:spLocks noGrp="1"/>
          </p:cNvSpPr>
          <p:nvPr>
            <p:ph idx="1"/>
          </p:nvPr>
        </p:nvSpPr>
        <p:spPr>
          <a:xfrm>
            <a:off x="323528" y="1556792"/>
            <a:ext cx="5184576" cy="419534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Title 1">
            <a:extLst>
              <a:ext uri="{FF2B5EF4-FFF2-40B4-BE49-F238E27FC236}">
                <a16:creationId xmlns:a16="http://schemas.microsoft.com/office/drawing/2014/main" id="{EC903B94-CAEA-024B-B732-F665CC08D5EB}"/>
              </a:ext>
            </a:extLst>
          </p:cNvPr>
          <p:cNvSpPr>
            <a:spLocks noGrp="1"/>
          </p:cNvSpPr>
          <p:nvPr>
            <p:ph type="title" hasCustomPrompt="1"/>
          </p:nvPr>
        </p:nvSpPr>
        <p:spPr>
          <a:xfrm>
            <a:off x="323528" y="-243408"/>
            <a:ext cx="5184576" cy="1728192"/>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a:t>
            </a:r>
          </a:p>
        </p:txBody>
      </p:sp>
    </p:spTree>
    <p:extLst>
      <p:ext uri="{BB962C8B-B14F-4D97-AF65-F5344CB8AC3E}">
        <p14:creationId xmlns:p14="http://schemas.microsoft.com/office/powerpoint/2010/main" val="20360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t connecte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DD488D84-00F9-5540-BF44-C9FAC71D6B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B2FA32C1-60B2-BF43-B539-700014158422}"/>
              </a:ext>
            </a:extLst>
          </p:cNvPr>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Get Connected!</a:t>
            </a:r>
          </a:p>
        </p:txBody>
      </p:sp>
      <p:sp>
        <p:nvSpPr>
          <p:cNvPr id="5" name="Content Placeholder 2">
            <a:extLst>
              <a:ext uri="{FF2B5EF4-FFF2-40B4-BE49-F238E27FC236}">
                <a16:creationId xmlns:a16="http://schemas.microsoft.com/office/drawing/2014/main" id="{18982E6C-B2D5-C544-A62D-E36BE3E1F090}"/>
              </a:ext>
            </a:extLst>
          </p:cNvPr>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9780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2020-02-19</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0" r:id="rId4"/>
    <p:sldLayoutId id="2147483652" r:id="rId5"/>
    <p:sldLayoutId id="2147483654" r:id="rId6"/>
    <p:sldLayoutId id="2147483657" r:id="rId7"/>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harassment-conflict-resolution/people-to-people-communication-preventing-resolving-harassment-healthy-work-environment.html" TargetMode="External"/><Relationship Id="rId2" Type="http://schemas.openxmlformats.org/officeDocument/2006/relationships/hyperlink" Target="https://www.worksafebc.com/en/health-safety/hazards-exposures/bullying-harassment/resource-tool-kit"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www.ccohs.ca/products/publications/violence.html"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worksafebc.com/en/health-safety/hazards-exposures/bullying-harassment/resource-tool-kit"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facebook.com/Systems247/" TargetMode="External"/><Relationship Id="rId1" Type="http://schemas.openxmlformats.org/officeDocument/2006/relationships/slideLayout" Target="../slideLayouts/slideLayout6.xml"/><Relationship Id="rId5" Type="http://schemas.openxmlformats.org/officeDocument/2006/relationships/hyperlink" Target="http://www.linkedin.com/company/systems-24-7" TargetMode="External"/><Relationship Id="rId4" Type="http://schemas.openxmlformats.org/officeDocument/2006/relationships/hyperlink" Target="https://www.instagram.com/dunk24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bhrqQ5zNmc"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C398-1EC7-AE4E-8582-F699A9B0C7E5}"/>
              </a:ext>
            </a:extLst>
          </p:cNvPr>
          <p:cNvSpPr>
            <a:spLocks noGrp="1"/>
          </p:cNvSpPr>
          <p:nvPr>
            <p:ph type="ctrTitle"/>
          </p:nvPr>
        </p:nvSpPr>
        <p:spPr/>
        <p:txBody>
          <a:bodyPr/>
          <a:lstStyle/>
          <a:p>
            <a:r>
              <a:rPr lang="en-US" dirty="0"/>
              <a:t>Stop the Bully!</a:t>
            </a:r>
          </a:p>
        </p:txBody>
      </p:sp>
      <p:sp>
        <p:nvSpPr>
          <p:cNvPr id="8" name="TextBox 7">
            <a:extLst>
              <a:ext uri="{FF2B5EF4-FFF2-40B4-BE49-F238E27FC236}">
                <a16:creationId xmlns:a16="http://schemas.microsoft.com/office/drawing/2014/main" id="{78B8ECFB-A81B-354D-85FC-8E8A81E30991}"/>
              </a:ext>
            </a:extLst>
          </p:cNvPr>
          <p:cNvSpPr txBox="1"/>
          <p:nvPr/>
        </p:nvSpPr>
        <p:spPr>
          <a:xfrm>
            <a:off x="323528" y="218871"/>
            <a:ext cx="5976664" cy="954107"/>
          </a:xfrm>
          <a:prstGeom prst="rect">
            <a:avLst/>
          </a:prstGeom>
          <a:noFill/>
        </p:spPr>
        <p:txBody>
          <a:bodyPr wrap="square" rtlCol="0">
            <a:spAutoFit/>
          </a:bodyPr>
          <a:lstStyle/>
          <a:p>
            <a:r>
              <a:rPr lang="en-US" sz="1400" b="1" dirty="0">
                <a:solidFill>
                  <a:schemeClr val="bg1"/>
                </a:solidFill>
                <a:latin typeface="Arial" charset="0"/>
                <a:ea typeface="Arial" charset="0"/>
                <a:cs typeface="Arial" charset="0"/>
              </a:rPr>
              <a:t>Hello, you should be able to hear music playing, if not please adjust your speakers or call our office for assistance at 1-866-754-8839. You must be outside of Citrix to hear the music and the presentation. We will be starting promptly at 1pm EST. </a:t>
            </a:r>
            <a:endParaRPr lang="en-CA" sz="140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329483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CB7C-3EAA-3E4E-AD66-1850C4B1F74A}"/>
              </a:ext>
            </a:extLst>
          </p:cNvPr>
          <p:cNvSpPr>
            <a:spLocks noGrp="1"/>
          </p:cNvSpPr>
          <p:nvPr>
            <p:ph type="title"/>
          </p:nvPr>
        </p:nvSpPr>
        <p:spPr/>
        <p:txBody>
          <a:bodyPr/>
          <a:lstStyle/>
          <a:p>
            <a:r>
              <a:rPr lang="en-US" dirty="0"/>
              <a:t>More Examples</a:t>
            </a:r>
          </a:p>
        </p:txBody>
      </p:sp>
      <p:sp>
        <p:nvSpPr>
          <p:cNvPr id="3" name="Content Placeholder 2">
            <a:extLst>
              <a:ext uri="{FF2B5EF4-FFF2-40B4-BE49-F238E27FC236}">
                <a16:creationId xmlns:a16="http://schemas.microsoft.com/office/drawing/2014/main" id="{9120AB34-2586-7F44-8219-C0B174E9EFD8}"/>
              </a:ext>
            </a:extLst>
          </p:cNvPr>
          <p:cNvSpPr>
            <a:spLocks noGrp="1"/>
          </p:cNvSpPr>
          <p:nvPr>
            <p:ph idx="1"/>
          </p:nvPr>
        </p:nvSpPr>
        <p:spPr/>
        <p:txBody>
          <a:bodyPr/>
          <a:lstStyle/>
          <a:p>
            <a:pPr marL="171450" indent="-171450"/>
            <a:r>
              <a:rPr lang="en-CA" dirty="0"/>
              <a:t>Underwork - creating a feeling of uselessness.</a:t>
            </a:r>
          </a:p>
          <a:p>
            <a:pPr marL="171450" indent="-171450"/>
            <a:r>
              <a:rPr lang="en-CA" dirty="0"/>
              <a:t>Yelling or using profanity.</a:t>
            </a:r>
          </a:p>
          <a:p>
            <a:pPr marL="171450" indent="-171450"/>
            <a:r>
              <a:rPr lang="en-CA" dirty="0"/>
              <a:t>Criticizing a person persistently or constantly.</a:t>
            </a:r>
          </a:p>
          <a:p>
            <a:pPr marL="171450" indent="-171450"/>
            <a:r>
              <a:rPr lang="en-CA" dirty="0"/>
              <a:t>Belittling a person's opinions.</a:t>
            </a:r>
          </a:p>
          <a:p>
            <a:pPr marL="171450" indent="-171450"/>
            <a:r>
              <a:rPr lang="en-CA" dirty="0"/>
              <a:t>Unwarranted (or undeserved) punishment.</a:t>
            </a:r>
          </a:p>
          <a:p>
            <a:pPr marL="171450" indent="-171450"/>
            <a:r>
              <a:rPr lang="en-CA" dirty="0"/>
              <a:t>Blocking applications for training, leave or promotion.</a:t>
            </a:r>
          </a:p>
          <a:p>
            <a:pPr marL="171450" indent="-171450"/>
            <a:r>
              <a:rPr lang="en-CA" dirty="0"/>
              <a:t>Tampering with a person's personal belongings or work equipment.</a:t>
            </a:r>
          </a:p>
          <a:p>
            <a:pPr marL="171450" indent="-171450"/>
            <a:endParaRPr lang="en-CA" dirty="0"/>
          </a:p>
          <a:p>
            <a:r>
              <a:rPr lang="en-CA" dirty="0"/>
              <a:t>If you are not sure an action or statement could be considered bullying, you can use the "reasonable person" test. Would most people consider the action unacceptable?</a:t>
            </a:r>
          </a:p>
          <a:p>
            <a:endParaRPr lang="en-US" dirty="0"/>
          </a:p>
          <a:p>
            <a:endParaRPr lang="en-US" dirty="0"/>
          </a:p>
        </p:txBody>
      </p:sp>
    </p:spTree>
    <p:extLst>
      <p:ext uri="{BB962C8B-B14F-4D97-AF65-F5344CB8AC3E}">
        <p14:creationId xmlns:p14="http://schemas.microsoft.com/office/powerpoint/2010/main" val="187604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A7DD-A44B-854D-AB9C-FC1C9AB8641B}"/>
              </a:ext>
            </a:extLst>
          </p:cNvPr>
          <p:cNvSpPr>
            <a:spLocks noGrp="1"/>
          </p:cNvSpPr>
          <p:nvPr>
            <p:ph type="title"/>
          </p:nvPr>
        </p:nvSpPr>
        <p:spPr/>
        <p:txBody>
          <a:bodyPr/>
          <a:lstStyle/>
          <a:p>
            <a:r>
              <a:rPr lang="en-CA" dirty="0"/>
              <a:t>How can bullying affect a person?</a:t>
            </a:r>
            <a:endParaRPr lang="en-US" dirty="0"/>
          </a:p>
        </p:txBody>
      </p:sp>
      <p:sp>
        <p:nvSpPr>
          <p:cNvPr id="4" name="Content Placeholder 2">
            <a:extLst>
              <a:ext uri="{FF2B5EF4-FFF2-40B4-BE49-F238E27FC236}">
                <a16:creationId xmlns:a16="http://schemas.microsoft.com/office/drawing/2014/main" id="{5A02EC56-E43C-024B-A119-7C287EEBB7FB}"/>
              </a:ext>
            </a:extLst>
          </p:cNvPr>
          <p:cNvSpPr>
            <a:spLocks noGrp="1"/>
          </p:cNvSpPr>
          <p:nvPr>
            <p:ph idx="1"/>
          </p:nvPr>
        </p:nvSpPr>
        <p:spPr>
          <a:xfrm>
            <a:off x="323529" y="989234"/>
            <a:ext cx="8425184" cy="855442"/>
          </a:xfrm>
        </p:spPr>
        <p:txBody>
          <a:bodyPr>
            <a:normAutofit/>
          </a:bodyPr>
          <a:lstStyle/>
          <a:p>
            <a:pPr marL="0" indent="0">
              <a:buNone/>
            </a:pPr>
            <a:r>
              <a:rPr lang="en-CA" dirty="0"/>
              <a:t>People who are the targets of bullying may experience a range of effects. </a:t>
            </a:r>
            <a:endParaRPr lang="en-CA" b="1" dirty="0">
              <a:solidFill>
                <a:srgbClr val="F79421"/>
              </a:solidFill>
            </a:endParaRPr>
          </a:p>
        </p:txBody>
      </p:sp>
      <p:sp>
        <p:nvSpPr>
          <p:cNvPr id="5" name="Content Placeholder 2">
            <a:extLst>
              <a:ext uri="{FF2B5EF4-FFF2-40B4-BE49-F238E27FC236}">
                <a16:creationId xmlns:a16="http://schemas.microsoft.com/office/drawing/2014/main" id="{439470B5-34A7-1B44-BE41-B29310BB261F}"/>
              </a:ext>
            </a:extLst>
          </p:cNvPr>
          <p:cNvSpPr txBox="1">
            <a:spLocks/>
          </p:cNvSpPr>
          <p:nvPr/>
        </p:nvSpPr>
        <p:spPr>
          <a:xfrm>
            <a:off x="5004048" y="1489037"/>
            <a:ext cx="3995936"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1200"/>
              </a:spcBef>
              <a:buNone/>
            </a:pPr>
            <a:r>
              <a:rPr lang="en-CA" b="1" dirty="0">
                <a:solidFill>
                  <a:srgbClr val="F79421"/>
                </a:solidFill>
              </a:rPr>
              <a:t>Psychosomatic symptoms such as: </a:t>
            </a:r>
          </a:p>
          <a:p>
            <a:pPr marL="385762" indent="-342900">
              <a:spcBef>
                <a:spcPts val="1200"/>
              </a:spcBef>
            </a:pPr>
            <a:r>
              <a:rPr lang="en-CA" dirty="0"/>
              <a:t>Stomach pains.</a:t>
            </a:r>
          </a:p>
          <a:p>
            <a:pPr marL="385762" indent="-342900"/>
            <a:r>
              <a:rPr lang="en-CA" dirty="0"/>
              <a:t>Headaches.</a:t>
            </a:r>
          </a:p>
          <a:p>
            <a:pPr marL="385762" indent="-342900"/>
            <a:r>
              <a:rPr lang="en-CA" dirty="0"/>
              <a:t>Panic or anxiety, especially about going to work.</a:t>
            </a:r>
          </a:p>
          <a:p>
            <a:pPr marL="385762" indent="-342900"/>
            <a:r>
              <a:rPr lang="en-CA" dirty="0"/>
              <a:t>Family tension and stress.</a:t>
            </a:r>
          </a:p>
          <a:p>
            <a:pPr marL="385762" indent="-342900"/>
            <a:r>
              <a:rPr lang="en-CA" dirty="0"/>
              <a:t>Inability to concentrate.</a:t>
            </a:r>
          </a:p>
          <a:p>
            <a:pPr marL="385762" indent="-342900"/>
            <a:r>
              <a:rPr lang="en-CA" dirty="0"/>
              <a:t>Low morale and productivity.</a:t>
            </a:r>
          </a:p>
        </p:txBody>
      </p:sp>
      <p:sp>
        <p:nvSpPr>
          <p:cNvPr id="6" name="Content Placeholder 2">
            <a:extLst>
              <a:ext uri="{FF2B5EF4-FFF2-40B4-BE49-F238E27FC236}">
                <a16:creationId xmlns:a16="http://schemas.microsoft.com/office/drawing/2014/main" id="{96033DAA-60E7-B64C-BE84-E1D49E183E54}"/>
              </a:ext>
            </a:extLst>
          </p:cNvPr>
          <p:cNvSpPr txBox="1">
            <a:spLocks/>
          </p:cNvSpPr>
          <p:nvPr/>
        </p:nvSpPr>
        <p:spPr>
          <a:xfrm>
            <a:off x="323528" y="1484784"/>
            <a:ext cx="4176464"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42862" indent="0">
              <a:spcBef>
                <a:spcPts val="1200"/>
              </a:spcBef>
              <a:buNone/>
            </a:pPr>
            <a:r>
              <a:rPr lang="en-CA" b="1" dirty="0">
                <a:solidFill>
                  <a:srgbClr val="F79421"/>
                </a:solidFill>
              </a:rPr>
              <a:t>These reactions include:</a:t>
            </a:r>
            <a:endParaRPr lang="en-CA" dirty="0"/>
          </a:p>
          <a:p>
            <a:pPr marL="385762" indent="-342900">
              <a:spcBef>
                <a:spcPts val="1200"/>
              </a:spcBef>
            </a:pPr>
            <a:r>
              <a:rPr lang="en-CA" dirty="0"/>
              <a:t>Shock.</a:t>
            </a:r>
          </a:p>
          <a:p>
            <a:pPr marL="385762" indent="-342900"/>
            <a:r>
              <a:rPr lang="en-CA" dirty="0"/>
              <a:t>Anger.</a:t>
            </a:r>
          </a:p>
          <a:p>
            <a:pPr marL="385762" indent="-342900"/>
            <a:r>
              <a:rPr lang="en-CA" dirty="0"/>
              <a:t>Feelings of frustration and/or helplessness.</a:t>
            </a:r>
          </a:p>
          <a:p>
            <a:pPr marL="385762" indent="-342900"/>
            <a:r>
              <a:rPr lang="en-CA" dirty="0"/>
              <a:t>Increased sense of vulnerability.</a:t>
            </a:r>
          </a:p>
          <a:p>
            <a:pPr marL="385762" indent="-342900"/>
            <a:r>
              <a:rPr lang="en-CA" dirty="0"/>
              <a:t>Loss of confidence.</a:t>
            </a:r>
          </a:p>
          <a:p>
            <a:pPr marL="0" indent="0">
              <a:spcBef>
                <a:spcPts val="1200"/>
              </a:spcBef>
              <a:buFont typeface="Arial" panose="020B0604020202020204" pitchFamily="34" charset="0"/>
              <a:buNone/>
            </a:pPr>
            <a:r>
              <a:rPr lang="en-CA" b="1" dirty="0">
                <a:solidFill>
                  <a:srgbClr val="F79421"/>
                </a:solidFill>
              </a:rPr>
              <a:t>Physical symptoms such as: </a:t>
            </a:r>
          </a:p>
          <a:p>
            <a:pPr marL="385762" indent="-342900"/>
            <a:r>
              <a:rPr lang="en-CA" dirty="0"/>
              <a:t>Inability to sleep.</a:t>
            </a:r>
          </a:p>
          <a:p>
            <a:pPr marL="385762" indent="-342900"/>
            <a:r>
              <a:rPr lang="en-CA" dirty="0"/>
              <a:t>Loss of appetite.</a:t>
            </a:r>
          </a:p>
        </p:txBody>
      </p:sp>
    </p:spTree>
    <p:extLst>
      <p:ext uri="{BB962C8B-B14F-4D97-AF65-F5344CB8AC3E}">
        <p14:creationId xmlns:p14="http://schemas.microsoft.com/office/powerpoint/2010/main" val="123032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CA31-40B6-6248-B76E-389DBDA64F8B}"/>
              </a:ext>
            </a:extLst>
          </p:cNvPr>
          <p:cNvSpPr>
            <a:spLocks noGrp="1"/>
          </p:cNvSpPr>
          <p:nvPr>
            <p:ph type="title"/>
          </p:nvPr>
        </p:nvSpPr>
        <p:spPr/>
        <p:txBody>
          <a:bodyPr/>
          <a:lstStyle/>
          <a:p>
            <a:r>
              <a:rPr lang="en-CA" dirty="0"/>
              <a:t>How can bullying affect the workplace?</a:t>
            </a:r>
            <a:endParaRPr lang="en-US" dirty="0"/>
          </a:p>
        </p:txBody>
      </p:sp>
      <p:sp>
        <p:nvSpPr>
          <p:cNvPr id="4" name="Content Placeholder 2">
            <a:extLst>
              <a:ext uri="{FF2B5EF4-FFF2-40B4-BE49-F238E27FC236}">
                <a16:creationId xmlns:a16="http://schemas.microsoft.com/office/drawing/2014/main" id="{129AB8DE-1B39-1D40-B4A3-6EEB001B8AC0}"/>
              </a:ext>
            </a:extLst>
          </p:cNvPr>
          <p:cNvSpPr>
            <a:spLocks noGrp="1"/>
          </p:cNvSpPr>
          <p:nvPr>
            <p:ph idx="1"/>
          </p:nvPr>
        </p:nvSpPr>
        <p:spPr>
          <a:xfrm>
            <a:off x="323528" y="989233"/>
            <a:ext cx="8820472" cy="4888039"/>
          </a:xfrm>
        </p:spPr>
        <p:txBody>
          <a:bodyPr>
            <a:normAutofit/>
          </a:bodyPr>
          <a:lstStyle/>
          <a:p>
            <a:pPr marL="0" indent="0">
              <a:buNone/>
            </a:pPr>
            <a:r>
              <a:rPr lang="en-CA" b="1" dirty="0">
                <a:solidFill>
                  <a:srgbClr val="F79421"/>
                </a:solidFill>
              </a:rPr>
              <a:t>Bullying affects the overall "health" of an organization. An "unhealthy" workplace can have many effects. In general these include:</a:t>
            </a:r>
            <a:endParaRPr lang="en-CA" dirty="0"/>
          </a:p>
        </p:txBody>
      </p:sp>
      <p:sp>
        <p:nvSpPr>
          <p:cNvPr id="5" name="Content Placeholder 2">
            <a:extLst>
              <a:ext uri="{FF2B5EF4-FFF2-40B4-BE49-F238E27FC236}">
                <a16:creationId xmlns:a16="http://schemas.microsoft.com/office/drawing/2014/main" id="{D59D17E7-C2D5-E744-9FD4-6B59967BA5A9}"/>
              </a:ext>
            </a:extLst>
          </p:cNvPr>
          <p:cNvSpPr txBox="1">
            <a:spLocks/>
          </p:cNvSpPr>
          <p:nvPr/>
        </p:nvSpPr>
        <p:spPr>
          <a:xfrm>
            <a:off x="323528" y="1772816"/>
            <a:ext cx="4248472"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385762" indent="-342900"/>
            <a:r>
              <a:rPr lang="en-CA" dirty="0"/>
              <a:t>Increased absenteeism.</a:t>
            </a:r>
          </a:p>
          <a:p>
            <a:pPr marL="385762" indent="-342900"/>
            <a:r>
              <a:rPr lang="en-CA" dirty="0"/>
              <a:t>Increased turnover.</a:t>
            </a:r>
          </a:p>
          <a:p>
            <a:pPr marL="385762" indent="-342900"/>
            <a:r>
              <a:rPr lang="en-CA" dirty="0"/>
              <a:t>Increased stress.</a:t>
            </a:r>
          </a:p>
          <a:p>
            <a:pPr marL="385762" indent="-342900"/>
            <a:r>
              <a:rPr lang="en-CA" dirty="0"/>
              <a:t>Increased costs for employee assistance programs (EAPs), recruitment, etc.</a:t>
            </a:r>
          </a:p>
          <a:p>
            <a:pPr marL="385762" indent="-342900"/>
            <a:r>
              <a:rPr lang="en-CA" dirty="0"/>
              <a:t>Increased risk for accidents / incidents.</a:t>
            </a:r>
          </a:p>
        </p:txBody>
      </p:sp>
      <p:sp>
        <p:nvSpPr>
          <p:cNvPr id="6" name="Content Placeholder 2">
            <a:extLst>
              <a:ext uri="{FF2B5EF4-FFF2-40B4-BE49-F238E27FC236}">
                <a16:creationId xmlns:a16="http://schemas.microsoft.com/office/drawing/2014/main" id="{9D7DA5EA-FC09-9F45-AF86-F113788CB385}"/>
              </a:ext>
            </a:extLst>
          </p:cNvPr>
          <p:cNvSpPr txBox="1">
            <a:spLocks/>
          </p:cNvSpPr>
          <p:nvPr/>
        </p:nvSpPr>
        <p:spPr>
          <a:xfrm>
            <a:off x="4932040" y="1781321"/>
            <a:ext cx="3888432"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385762" indent="-342900"/>
            <a:r>
              <a:rPr lang="en-CA" dirty="0"/>
              <a:t>Decreased productivity and motivation.</a:t>
            </a:r>
          </a:p>
          <a:p>
            <a:pPr marL="385762" indent="-342900"/>
            <a:r>
              <a:rPr lang="en-CA" dirty="0"/>
              <a:t>Decreased morale.</a:t>
            </a:r>
          </a:p>
          <a:p>
            <a:pPr marL="385762" indent="-342900"/>
            <a:r>
              <a:rPr lang="en-CA" dirty="0"/>
              <a:t>Reduced corporate image and customer confidence.</a:t>
            </a:r>
          </a:p>
          <a:p>
            <a:pPr marL="385762" indent="-342900"/>
            <a:r>
              <a:rPr lang="en-CA" dirty="0"/>
              <a:t>Poor customer service.</a:t>
            </a:r>
          </a:p>
        </p:txBody>
      </p:sp>
    </p:spTree>
    <p:extLst>
      <p:ext uri="{BB962C8B-B14F-4D97-AF65-F5344CB8AC3E}">
        <p14:creationId xmlns:p14="http://schemas.microsoft.com/office/powerpoint/2010/main" val="95164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0959-20C2-5F44-BF44-FCEADF9B98B0}"/>
              </a:ext>
            </a:extLst>
          </p:cNvPr>
          <p:cNvSpPr>
            <a:spLocks noGrp="1"/>
          </p:cNvSpPr>
          <p:nvPr>
            <p:ph type="title"/>
          </p:nvPr>
        </p:nvSpPr>
        <p:spPr/>
        <p:txBody>
          <a:bodyPr/>
          <a:lstStyle/>
          <a:p>
            <a:r>
              <a:rPr lang="en-CA" dirty="0"/>
              <a:t>Who are the bullies?</a:t>
            </a:r>
            <a:endParaRPr lang="en-US" dirty="0"/>
          </a:p>
        </p:txBody>
      </p:sp>
      <p:sp>
        <p:nvSpPr>
          <p:cNvPr id="3" name="Content Placeholder 2">
            <a:extLst>
              <a:ext uri="{FF2B5EF4-FFF2-40B4-BE49-F238E27FC236}">
                <a16:creationId xmlns:a16="http://schemas.microsoft.com/office/drawing/2014/main" id="{4E816434-F712-3048-BA5F-840EF20CEBAE}"/>
              </a:ext>
            </a:extLst>
          </p:cNvPr>
          <p:cNvSpPr>
            <a:spLocks noGrp="1"/>
          </p:cNvSpPr>
          <p:nvPr>
            <p:ph idx="1"/>
          </p:nvPr>
        </p:nvSpPr>
        <p:spPr/>
        <p:txBody>
          <a:bodyPr/>
          <a:lstStyle/>
          <a:p>
            <a:pPr marL="0" indent="0">
              <a:buNone/>
            </a:pPr>
            <a:r>
              <a:rPr lang="en-CA" dirty="0"/>
              <a:t>Bullies can be managers, supervisors, co-workers, or clients.</a:t>
            </a:r>
          </a:p>
          <a:p>
            <a:pPr marL="0" indent="0" fontAlgn="base">
              <a:spcBef>
                <a:spcPts val="1200"/>
              </a:spcBef>
              <a:buNone/>
            </a:pPr>
            <a:r>
              <a:rPr lang="en-CA" b="1" dirty="0">
                <a:solidFill>
                  <a:srgbClr val="F79421"/>
                </a:solidFill>
              </a:rPr>
              <a:t>People bully to:</a:t>
            </a:r>
          </a:p>
          <a:p>
            <a:pPr fontAlgn="base"/>
            <a:r>
              <a:rPr lang="en-CA" dirty="0"/>
              <a:t>Sideline someone they feel is a threat (the target)</a:t>
            </a:r>
          </a:p>
          <a:p>
            <a:pPr fontAlgn="base"/>
            <a:r>
              <a:rPr lang="en-CA" dirty="0"/>
              <a:t>Further their own agenda at the expense of others</a:t>
            </a:r>
          </a:p>
          <a:p>
            <a:pPr fontAlgn="base"/>
            <a:r>
              <a:rPr lang="en-CA" dirty="0"/>
              <a:t>Deny responsibility for their own behaviour</a:t>
            </a:r>
          </a:p>
          <a:p>
            <a:pPr fontAlgn="base"/>
            <a:r>
              <a:rPr lang="en-CA" dirty="0"/>
              <a:t>Mask their lack of confidence and low self-esteem</a:t>
            </a:r>
          </a:p>
          <a:p>
            <a:pPr marL="0" indent="0">
              <a:spcBef>
                <a:spcPts val="1200"/>
              </a:spcBef>
              <a:buNone/>
            </a:pPr>
            <a:r>
              <a:rPr lang="en-CA" i="1" dirty="0">
                <a:solidFill>
                  <a:srgbClr val="0C75BA"/>
                </a:solidFill>
              </a:rPr>
              <a:t>The bully’s target is usually a capable, dedicated person; 80% of targets are women.</a:t>
            </a:r>
          </a:p>
        </p:txBody>
      </p:sp>
    </p:spTree>
    <p:extLst>
      <p:ext uri="{BB962C8B-B14F-4D97-AF65-F5344CB8AC3E}">
        <p14:creationId xmlns:p14="http://schemas.microsoft.com/office/powerpoint/2010/main" val="359989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20FC-5AC0-9741-8FF1-C27395A88FF2}"/>
              </a:ext>
            </a:extLst>
          </p:cNvPr>
          <p:cNvSpPr>
            <a:spLocks noGrp="1"/>
          </p:cNvSpPr>
          <p:nvPr>
            <p:ph type="title"/>
          </p:nvPr>
        </p:nvSpPr>
        <p:spPr/>
        <p:txBody>
          <a:bodyPr/>
          <a:lstStyle/>
          <a:p>
            <a:r>
              <a:rPr lang="en-CA" dirty="0"/>
              <a:t>Are there any laws addressing bullying in the workplace in Canada?</a:t>
            </a:r>
            <a:endParaRPr lang="en-US" dirty="0"/>
          </a:p>
        </p:txBody>
      </p:sp>
      <p:sp>
        <p:nvSpPr>
          <p:cNvPr id="3" name="Content Placeholder 2">
            <a:extLst>
              <a:ext uri="{FF2B5EF4-FFF2-40B4-BE49-F238E27FC236}">
                <a16:creationId xmlns:a16="http://schemas.microsoft.com/office/drawing/2014/main" id="{CA133448-6CA6-6C4F-99FD-7ED1D974767D}"/>
              </a:ext>
            </a:extLst>
          </p:cNvPr>
          <p:cNvSpPr>
            <a:spLocks noGrp="1"/>
          </p:cNvSpPr>
          <p:nvPr>
            <p:ph idx="1"/>
          </p:nvPr>
        </p:nvSpPr>
        <p:spPr/>
        <p:txBody>
          <a:bodyPr/>
          <a:lstStyle/>
          <a:p>
            <a:pPr>
              <a:spcBef>
                <a:spcPts val="1200"/>
              </a:spcBef>
            </a:pPr>
            <a:r>
              <a:rPr lang="en-CA" dirty="0"/>
              <a:t>To date, few Canadian jurisdictions have occupational health and safety legislation that is specific to bullying.</a:t>
            </a:r>
          </a:p>
          <a:p>
            <a:pPr>
              <a:spcBef>
                <a:spcPts val="1200"/>
              </a:spcBef>
            </a:pPr>
            <a:r>
              <a:rPr lang="en-CA" dirty="0"/>
              <a:t>In British Columbia, WorkSafeBC has developed policies and </a:t>
            </a:r>
            <a:r>
              <a:rPr lang="en-CA" u="sng" dirty="0">
                <a:hlinkClick r:id="rId2"/>
              </a:rPr>
              <a:t>resources</a:t>
            </a:r>
            <a:r>
              <a:rPr lang="en-CA" dirty="0"/>
              <a:t> related specifically to workplace bullying and harassment. The Treasury Board of Canada has published “</a:t>
            </a:r>
            <a:r>
              <a:rPr lang="en-CA" u="sng" dirty="0">
                <a:hlinkClick r:id="rId3"/>
              </a:rPr>
              <a:t>People to People Communication – Preventing and Resolving Harassment for a Healthy Workplace</a:t>
            </a:r>
            <a:r>
              <a:rPr lang="en-CA" dirty="0"/>
              <a:t>”.</a:t>
            </a:r>
          </a:p>
          <a:p>
            <a:endParaRPr lang="en-US" dirty="0"/>
          </a:p>
        </p:txBody>
      </p:sp>
    </p:spTree>
    <p:extLst>
      <p:ext uri="{BB962C8B-B14F-4D97-AF65-F5344CB8AC3E}">
        <p14:creationId xmlns:p14="http://schemas.microsoft.com/office/powerpoint/2010/main" val="75508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AD360-E6FF-A449-9A49-E485FA32DF58}"/>
              </a:ext>
            </a:extLst>
          </p:cNvPr>
          <p:cNvSpPr>
            <a:spLocks noGrp="1"/>
          </p:cNvSpPr>
          <p:nvPr>
            <p:ph type="title"/>
          </p:nvPr>
        </p:nvSpPr>
        <p:spPr/>
        <p:txBody>
          <a:bodyPr/>
          <a:lstStyle/>
          <a:p>
            <a:r>
              <a:rPr lang="en-CA" dirty="0"/>
              <a:t>Are there any laws addressing bullying in the workplace in Canada?</a:t>
            </a:r>
            <a:endParaRPr lang="en-US" dirty="0"/>
          </a:p>
        </p:txBody>
      </p:sp>
      <p:sp>
        <p:nvSpPr>
          <p:cNvPr id="3" name="Content Placeholder 2">
            <a:extLst>
              <a:ext uri="{FF2B5EF4-FFF2-40B4-BE49-F238E27FC236}">
                <a16:creationId xmlns:a16="http://schemas.microsoft.com/office/drawing/2014/main" id="{8CF69DE3-AC0B-D941-AFE2-3E8F5748C7F1}"/>
              </a:ext>
            </a:extLst>
          </p:cNvPr>
          <p:cNvSpPr>
            <a:spLocks noGrp="1"/>
          </p:cNvSpPr>
          <p:nvPr>
            <p:ph idx="1"/>
          </p:nvPr>
        </p:nvSpPr>
        <p:spPr/>
        <p:txBody>
          <a:bodyPr/>
          <a:lstStyle/>
          <a:p>
            <a:pPr>
              <a:spcBef>
                <a:spcPts val="1200"/>
              </a:spcBef>
            </a:pPr>
            <a:r>
              <a:rPr lang="en-CA" dirty="0"/>
              <a:t>However, almost all jurisdictions have legislation specific to workplace violence and/or harassment. Where there is no legislation which specifically addressed bullying, the general duty clause establishes the duty of employers to protect employees from risks at work. These risks can include harm from both physical and mental health aspects. </a:t>
            </a:r>
          </a:p>
          <a:p>
            <a:pPr>
              <a:spcBef>
                <a:spcPts val="1200"/>
              </a:spcBef>
            </a:pPr>
            <a:r>
              <a:rPr lang="en-CA" dirty="0"/>
              <a:t>In addition, federal and provincial human right laws prohibit harassment related to race, national or ethnic origin, colour, religion, age, sex, marital status, family status, disability, pardoned conviction, or sexual orientation. In certain situations, these laws may apply to bullying.</a:t>
            </a:r>
          </a:p>
          <a:p>
            <a:endParaRPr lang="en-US" dirty="0"/>
          </a:p>
        </p:txBody>
      </p:sp>
    </p:spTree>
    <p:extLst>
      <p:ext uri="{BB962C8B-B14F-4D97-AF65-F5344CB8AC3E}">
        <p14:creationId xmlns:p14="http://schemas.microsoft.com/office/powerpoint/2010/main" val="253752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04FC-A4E3-F34F-9EB4-F33F95882614}"/>
              </a:ext>
            </a:extLst>
          </p:cNvPr>
          <p:cNvSpPr>
            <a:spLocks noGrp="1"/>
          </p:cNvSpPr>
          <p:nvPr>
            <p:ph type="title"/>
          </p:nvPr>
        </p:nvSpPr>
        <p:spPr/>
        <p:txBody>
          <a:bodyPr/>
          <a:lstStyle/>
          <a:p>
            <a:r>
              <a:rPr lang="en-CA" dirty="0"/>
              <a:t>What can you do if you think you are being bullied?</a:t>
            </a:r>
            <a:endParaRPr lang="en-US" dirty="0"/>
          </a:p>
        </p:txBody>
      </p:sp>
      <p:sp>
        <p:nvSpPr>
          <p:cNvPr id="3" name="Content Placeholder 2">
            <a:extLst>
              <a:ext uri="{FF2B5EF4-FFF2-40B4-BE49-F238E27FC236}">
                <a16:creationId xmlns:a16="http://schemas.microsoft.com/office/drawing/2014/main" id="{6DBB5500-552A-1D45-A5D1-A75049902DE4}"/>
              </a:ext>
            </a:extLst>
          </p:cNvPr>
          <p:cNvSpPr>
            <a:spLocks noGrp="1"/>
          </p:cNvSpPr>
          <p:nvPr>
            <p:ph idx="1"/>
          </p:nvPr>
        </p:nvSpPr>
        <p:spPr/>
        <p:txBody>
          <a:bodyPr/>
          <a:lstStyle/>
          <a:p>
            <a:pPr>
              <a:spcBef>
                <a:spcPts val="1200"/>
              </a:spcBef>
            </a:pPr>
            <a:r>
              <a:rPr lang="en-CA" dirty="0"/>
              <a:t>If you feel that you are being bullied, discriminated against, victimized or subjected to any form of harassment:</a:t>
            </a:r>
          </a:p>
          <a:p>
            <a:pPr>
              <a:spcBef>
                <a:spcPts val="1200"/>
              </a:spcBef>
            </a:pPr>
            <a:r>
              <a:rPr lang="en-CA" b="1" dirty="0">
                <a:solidFill>
                  <a:srgbClr val="F79421"/>
                </a:solidFill>
              </a:rPr>
              <a:t>DO</a:t>
            </a:r>
          </a:p>
          <a:p>
            <a:pPr>
              <a:spcBef>
                <a:spcPts val="1200"/>
              </a:spcBef>
            </a:pPr>
            <a:r>
              <a:rPr lang="en-CA" b="1" dirty="0">
                <a:solidFill>
                  <a:srgbClr val="0C75BA"/>
                </a:solidFill>
              </a:rPr>
              <a:t>FIRMLY</a:t>
            </a:r>
            <a:r>
              <a:rPr lang="en-CA" dirty="0"/>
              <a:t> tell the person that his or her behaviour is not acceptable and ask them to stop. You can ask a supervisor or union member to be with you when you approach the person.</a:t>
            </a:r>
          </a:p>
          <a:p>
            <a:pPr>
              <a:spcBef>
                <a:spcPts val="1200"/>
              </a:spcBef>
            </a:pPr>
            <a:r>
              <a:rPr lang="en-CA" b="1" dirty="0">
                <a:solidFill>
                  <a:srgbClr val="0C75BA"/>
                </a:solidFill>
              </a:rPr>
              <a:t>KEEP</a:t>
            </a:r>
            <a:r>
              <a:rPr lang="en-CA" b="1" dirty="0"/>
              <a:t> </a:t>
            </a:r>
            <a:r>
              <a:rPr lang="en-CA" dirty="0"/>
              <a:t>a factual journal or diary of daily events. Record:</a:t>
            </a:r>
          </a:p>
          <a:p>
            <a:pPr marL="342900" indent="-342900">
              <a:buFont typeface="Arial" panose="020B0604020202020204" pitchFamily="34" charset="0"/>
              <a:buChar char="•"/>
            </a:pPr>
            <a:r>
              <a:rPr lang="en-CA" dirty="0"/>
              <a:t>The date, time and what happened in as much detail as possible.</a:t>
            </a:r>
          </a:p>
          <a:p>
            <a:pPr marL="342900" indent="-342900">
              <a:buFont typeface="Arial" panose="020B0604020202020204" pitchFamily="34" charset="0"/>
              <a:buChar char="•"/>
            </a:pPr>
            <a:r>
              <a:rPr lang="en-CA" dirty="0"/>
              <a:t>The names of witnesses.</a:t>
            </a:r>
          </a:p>
          <a:p>
            <a:pPr marL="342900" indent="-342900">
              <a:buFont typeface="Arial" panose="020B0604020202020204" pitchFamily="34" charset="0"/>
              <a:buChar char="•"/>
            </a:pPr>
            <a:r>
              <a:rPr lang="en-CA" dirty="0"/>
              <a:t>The outcome of the event.</a:t>
            </a:r>
          </a:p>
          <a:p>
            <a:endParaRPr lang="en-US" dirty="0"/>
          </a:p>
        </p:txBody>
      </p:sp>
    </p:spTree>
    <p:extLst>
      <p:ext uri="{BB962C8B-B14F-4D97-AF65-F5344CB8AC3E}">
        <p14:creationId xmlns:p14="http://schemas.microsoft.com/office/powerpoint/2010/main" val="2882209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935C-3781-9944-B188-84D15A3E5FB3}"/>
              </a:ext>
            </a:extLst>
          </p:cNvPr>
          <p:cNvSpPr>
            <a:spLocks noGrp="1"/>
          </p:cNvSpPr>
          <p:nvPr>
            <p:ph type="title"/>
          </p:nvPr>
        </p:nvSpPr>
        <p:spPr/>
        <p:txBody>
          <a:bodyPr/>
          <a:lstStyle/>
          <a:p>
            <a:r>
              <a:rPr lang="en-CA" dirty="0"/>
              <a:t>What can you do if you think you are being bullied?</a:t>
            </a:r>
            <a:endParaRPr lang="en-US" dirty="0"/>
          </a:p>
        </p:txBody>
      </p:sp>
      <p:sp>
        <p:nvSpPr>
          <p:cNvPr id="3" name="Content Placeholder 2">
            <a:extLst>
              <a:ext uri="{FF2B5EF4-FFF2-40B4-BE49-F238E27FC236}">
                <a16:creationId xmlns:a16="http://schemas.microsoft.com/office/drawing/2014/main" id="{423F7F72-6F53-9E43-A143-224CFB0A4B7D}"/>
              </a:ext>
            </a:extLst>
          </p:cNvPr>
          <p:cNvSpPr>
            <a:spLocks noGrp="1"/>
          </p:cNvSpPr>
          <p:nvPr>
            <p:ph idx="1"/>
          </p:nvPr>
        </p:nvSpPr>
        <p:spPr/>
        <p:txBody>
          <a:bodyPr/>
          <a:lstStyle/>
          <a:p>
            <a:pPr>
              <a:spcBef>
                <a:spcPts val="1200"/>
              </a:spcBef>
            </a:pPr>
            <a:r>
              <a:rPr lang="en-CA" dirty="0"/>
              <a:t>Remember, it is not just the character of the incidents, but the number, frequency, and especially the pattern that can reveal the bullying or harassment.</a:t>
            </a:r>
          </a:p>
          <a:p>
            <a:pPr>
              <a:spcBef>
                <a:spcPts val="1200"/>
              </a:spcBef>
            </a:pPr>
            <a:r>
              <a:rPr lang="en-CA" b="1" dirty="0">
                <a:solidFill>
                  <a:srgbClr val="0C75BA"/>
                </a:solidFill>
              </a:rPr>
              <a:t>KEEP</a:t>
            </a:r>
            <a:r>
              <a:rPr lang="en-CA" dirty="0"/>
              <a:t> copies of any letters, memos, e-mails, faxes, etc., received from the person.</a:t>
            </a:r>
          </a:p>
          <a:p>
            <a:pPr>
              <a:spcBef>
                <a:spcPts val="1200"/>
              </a:spcBef>
            </a:pPr>
            <a:r>
              <a:rPr lang="en-CA" b="1" dirty="0">
                <a:solidFill>
                  <a:srgbClr val="0C75BA"/>
                </a:solidFill>
              </a:rPr>
              <a:t>REPORT</a:t>
            </a:r>
            <a:r>
              <a:rPr lang="en-CA" dirty="0"/>
              <a:t> the harassment to the person identified in your workplace policy, your supervisor, or a delegated manager. If your concerns are minimized, proceed to the next level of management.</a:t>
            </a:r>
          </a:p>
          <a:p>
            <a:endParaRPr lang="en-US" dirty="0"/>
          </a:p>
        </p:txBody>
      </p:sp>
    </p:spTree>
    <p:extLst>
      <p:ext uri="{BB962C8B-B14F-4D97-AF65-F5344CB8AC3E}">
        <p14:creationId xmlns:p14="http://schemas.microsoft.com/office/powerpoint/2010/main" val="146335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FEC7-AB5E-524C-A333-E0EDFC46C375}"/>
              </a:ext>
            </a:extLst>
          </p:cNvPr>
          <p:cNvSpPr>
            <a:spLocks noGrp="1"/>
          </p:cNvSpPr>
          <p:nvPr>
            <p:ph type="title"/>
          </p:nvPr>
        </p:nvSpPr>
        <p:spPr/>
        <p:txBody>
          <a:bodyPr/>
          <a:lstStyle/>
          <a:p>
            <a:r>
              <a:rPr lang="en-CA" dirty="0"/>
              <a:t>What can you do if you think you are being bullied?</a:t>
            </a:r>
            <a:endParaRPr lang="en-US" dirty="0"/>
          </a:p>
        </p:txBody>
      </p:sp>
      <p:sp>
        <p:nvSpPr>
          <p:cNvPr id="3" name="Content Placeholder 2">
            <a:extLst>
              <a:ext uri="{FF2B5EF4-FFF2-40B4-BE49-F238E27FC236}">
                <a16:creationId xmlns:a16="http://schemas.microsoft.com/office/drawing/2014/main" id="{837B37DB-6316-9E47-B35C-4ACF1FEA0BBC}"/>
              </a:ext>
            </a:extLst>
          </p:cNvPr>
          <p:cNvSpPr>
            <a:spLocks noGrp="1"/>
          </p:cNvSpPr>
          <p:nvPr>
            <p:ph idx="1"/>
          </p:nvPr>
        </p:nvSpPr>
        <p:spPr/>
        <p:txBody>
          <a:bodyPr/>
          <a:lstStyle/>
          <a:p>
            <a:pPr>
              <a:spcBef>
                <a:spcPts val="1200"/>
              </a:spcBef>
            </a:pPr>
            <a:r>
              <a:rPr lang="en-CA" b="1" dirty="0">
                <a:solidFill>
                  <a:srgbClr val="F79421"/>
                </a:solidFill>
              </a:rPr>
              <a:t>DO NOT</a:t>
            </a:r>
          </a:p>
          <a:p>
            <a:pPr>
              <a:spcBef>
                <a:spcPts val="1200"/>
              </a:spcBef>
            </a:pPr>
            <a:r>
              <a:rPr lang="en-CA" b="1" dirty="0">
                <a:solidFill>
                  <a:srgbClr val="0C75BA"/>
                </a:solidFill>
              </a:rPr>
              <a:t>DO NOT RETALIATE</a:t>
            </a:r>
            <a:r>
              <a:rPr lang="en-CA" dirty="0"/>
              <a:t>. You may end up looking like the perpetrator and will most certainly cause confusion for those responsible for evaluating and responding to the situation.</a:t>
            </a:r>
          </a:p>
          <a:p>
            <a:pPr algn="ctr">
              <a:spcBef>
                <a:spcPts val="1200"/>
              </a:spcBef>
            </a:pPr>
            <a:r>
              <a:rPr lang="en-CA" dirty="0"/>
              <a:t>(Adapted from: </a:t>
            </a:r>
            <a:r>
              <a:rPr lang="en-CA" u="sng" dirty="0">
                <a:hlinkClick r:id="rId2"/>
              </a:rPr>
              <a:t>Violence in the Workplace Prevention Guide</a:t>
            </a:r>
            <a:r>
              <a:rPr lang="en-CA" dirty="0"/>
              <a:t>. CCOHS)</a:t>
            </a:r>
          </a:p>
          <a:p>
            <a:endParaRPr lang="en-US" dirty="0"/>
          </a:p>
        </p:txBody>
      </p:sp>
    </p:spTree>
    <p:extLst>
      <p:ext uri="{BB962C8B-B14F-4D97-AF65-F5344CB8AC3E}">
        <p14:creationId xmlns:p14="http://schemas.microsoft.com/office/powerpoint/2010/main" val="2432149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13EDF-9DF3-BC4C-A202-9A9B70AAC9B4}"/>
              </a:ext>
            </a:extLst>
          </p:cNvPr>
          <p:cNvSpPr>
            <a:spLocks noGrp="1"/>
          </p:cNvSpPr>
          <p:nvPr>
            <p:ph type="title"/>
          </p:nvPr>
        </p:nvSpPr>
        <p:spPr/>
        <p:txBody>
          <a:bodyPr/>
          <a:lstStyle/>
          <a:p>
            <a:r>
              <a:rPr lang="en-CA" dirty="0"/>
              <a:t>What can an Employer do?</a:t>
            </a:r>
            <a:endParaRPr lang="en-US" dirty="0"/>
          </a:p>
        </p:txBody>
      </p:sp>
      <p:sp>
        <p:nvSpPr>
          <p:cNvPr id="3" name="Content Placeholder 2">
            <a:extLst>
              <a:ext uri="{FF2B5EF4-FFF2-40B4-BE49-F238E27FC236}">
                <a16:creationId xmlns:a16="http://schemas.microsoft.com/office/drawing/2014/main" id="{57ED64AB-E859-8842-9FA6-CD98FFFF6126}"/>
              </a:ext>
            </a:extLst>
          </p:cNvPr>
          <p:cNvSpPr>
            <a:spLocks noGrp="1"/>
          </p:cNvSpPr>
          <p:nvPr>
            <p:ph idx="1"/>
          </p:nvPr>
        </p:nvSpPr>
        <p:spPr/>
        <p:txBody>
          <a:bodyPr/>
          <a:lstStyle/>
          <a:p>
            <a:pPr marL="0" indent="0">
              <a:buNone/>
            </a:pPr>
            <a:r>
              <a:rPr lang="en-CA" dirty="0"/>
              <a:t>The most important component of any workplace prevention program is management commitment. Management commitment is best communicated in a written policy. Since bullying is a form of violence in the workplace, employers may wish to write a comprehensive policy that covers a range of incidents (from bullying and harassment to physical violence). </a:t>
            </a:r>
          </a:p>
          <a:p>
            <a:pPr marL="0" indent="0">
              <a:buNone/>
            </a:pPr>
            <a:endParaRPr lang="en-US" dirty="0"/>
          </a:p>
        </p:txBody>
      </p:sp>
    </p:spTree>
    <p:extLst>
      <p:ext uri="{BB962C8B-B14F-4D97-AF65-F5344CB8AC3E}">
        <p14:creationId xmlns:p14="http://schemas.microsoft.com/office/powerpoint/2010/main" val="66456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761D-569F-7F4B-A8E1-647342B52D10}"/>
              </a:ext>
            </a:extLst>
          </p:cNvPr>
          <p:cNvSpPr>
            <a:spLocks noGrp="1"/>
          </p:cNvSpPr>
          <p:nvPr>
            <p:ph type="title"/>
          </p:nvPr>
        </p:nvSpPr>
        <p:spPr/>
        <p:txBody>
          <a:bodyPr/>
          <a:lstStyle/>
          <a:p>
            <a:r>
              <a:rPr lang="en-CA" dirty="0"/>
              <a:t>Bullying Facts!</a:t>
            </a:r>
            <a:endParaRPr lang="en-US" dirty="0"/>
          </a:p>
        </p:txBody>
      </p:sp>
      <p:sp>
        <p:nvSpPr>
          <p:cNvPr id="3" name="Content Placeholder 2">
            <a:extLst>
              <a:ext uri="{FF2B5EF4-FFF2-40B4-BE49-F238E27FC236}">
                <a16:creationId xmlns:a16="http://schemas.microsoft.com/office/drawing/2014/main" id="{29055CAE-6CED-244B-8469-BC1CFCE18902}"/>
              </a:ext>
            </a:extLst>
          </p:cNvPr>
          <p:cNvSpPr>
            <a:spLocks noGrp="1"/>
          </p:cNvSpPr>
          <p:nvPr>
            <p:ph idx="1"/>
          </p:nvPr>
        </p:nvSpPr>
        <p:spPr/>
        <p:txBody>
          <a:bodyPr/>
          <a:lstStyle/>
          <a:p>
            <a:pPr marL="0" indent="0">
              <a:buNone/>
            </a:pPr>
            <a:r>
              <a:rPr lang="en-CA" dirty="0"/>
              <a:t>In a study conducted by the Workplace Bullying Institute, 37 per cent of workers have been bullied, with 57 per cent of the targets being women. The majority of bullies (72 per cent) are people in positions of authority. Whereas peer bullies are less frequent at 18 per cent. Worse, statistics show these bullies don’t pick on the new guy, but long-term, well-established employees. The most common victims are women in their 40s.</a:t>
            </a:r>
          </a:p>
        </p:txBody>
      </p:sp>
    </p:spTree>
    <p:extLst>
      <p:ext uri="{BB962C8B-B14F-4D97-AF65-F5344CB8AC3E}">
        <p14:creationId xmlns:p14="http://schemas.microsoft.com/office/powerpoint/2010/main" val="4119758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FE720-2E11-C849-84D5-43587D5F3EB9}"/>
              </a:ext>
            </a:extLst>
          </p:cNvPr>
          <p:cNvSpPr>
            <a:spLocks noGrp="1"/>
          </p:cNvSpPr>
          <p:nvPr>
            <p:ph type="title"/>
          </p:nvPr>
        </p:nvSpPr>
        <p:spPr/>
        <p:txBody>
          <a:bodyPr/>
          <a:lstStyle/>
          <a:p>
            <a:r>
              <a:rPr lang="en-CA" dirty="0"/>
              <a:t>What are some general tips for the workplace? </a:t>
            </a:r>
            <a:endParaRPr lang="en-US" dirty="0"/>
          </a:p>
        </p:txBody>
      </p:sp>
      <p:sp>
        <p:nvSpPr>
          <p:cNvPr id="3" name="Content Placeholder 2">
            <a:extLst>
              <a:ext uri="{FF2B5EF4-FFF2-40B4-BE49-F238E27FC236}">
                <a16:creationId xmlns:a16="http://schemas.microsoft.com/office/drawing/2014/main" id="{0ED92CA7-ABDC-854D-A0D3-5A63904CCD1C}"/>
              </a:ext>
            </a:extLst>
          </p:cNvPr>
          <p:cNvSpPr>
            <a:spLocks noGrp="1"/>
          </p:cNvSpPr>
          <p:nvPr>
            <p:ph idx="1"/>
          </p:nvPr>
        </p:nvSpPr>
        <p:spPr/>
        <p:txBody>
          <a:bodyPr/>
          <a:lstStyle/>
          <a:p>
            <a:pPr marL="0" indent="0">
              <a:spcBef>
                <a:spcPts val="1200"/>
              </a:spcBef>
              <a:buNone/>
            </a:pPr>
            <a:r>
              <a:rPr lang="en-CA" b="1" dirty="0">
                <a:solidFill>
                  <a:srgbClr val="F79421"/>
                </a:solidFill>
              </a:rPr>
              <a:t>DO</a:t>
            </a:r>
          </a:p>
          <a:p>
            <a:pPr marL="0" indent="0">
              <a:spcBef>
                <a:spcPts val="1200"/>
              </a:spcBef>
              <a:buNone/>
            </a:pPr>
            <a:r>
              <a:rPr lang="en-CA" b="1" dirty="0">
                <a:solidFill>
                  <a:srgbClr val="0C75BA"/>
                </a:solidFill>
              </a:rPr>
              <a:t>ENCOURAGE</a:t>
            </a:r>
            <a:r>
              <a:rPr lang="en-CA" dirty="0"/>
              <a:t> everyone at the workplace to act towards others in a respectful and professional manner.</a:t>
            </a:r>
          </a:p>
          <a:p>
            <a:pPr marL="0" indent="0">
              <a:spcBef>
                <a:spcPts val="1200"/>
              </a:spcBef>
              <a:buNone/>
            </a:pPr>
            <a:r>
              <a:rPr lang="en-CA" b="1" dirty="0">
                <a:solidFill>
                  <a:srgbClr val="0C75BA"/>
                </a:solidFill>
              </a:rPr>
              <a:t>HAVE</a:t>
            </a:r>
            <a:r>
              <a:rPr lang="en-CA" dirty="0"/>
              <a:t> a workplace policy in place that includes a reporting system.</a:t>
            </a:r>
          </a:p>
          <a:p>
            <a:pPr marL="0" indent="0">
              <a:spcBef>
                <a:spcPts val="1200"/>
              </a:spcBef>
              <a:buNone/>
            </a:pPr>
            <a:r>
              <a:rPr lang="en-CA" b="1" dirty="0">
                <a:solidFill>
                  <a:srgbClr val="0C75BA"/>
                </a:solidFill>
              </a:rPr>
              <a:t>EDUCATE</a:t>
            </a:r>
            <a:r>
              <a:rPr lang="en-CA" dirty="0"/>
              <a:t> everyone that bullying is a serious matter.</a:t>
            </a:r>
          </a:p>
          <a:p>
            <a:pPr marL="0" indent="0">
              <a:spcBef>
                <a:spcPts val="1200"/>
              </a:spcBef>
              <a:buNone/>
            </a:pPr>
            <a:r>
              <a:rPr lang="en-CA" b="1" dirty="0">
                <a:solidFill>
                  <a:srgbClr val="0C75BA"/>
                </a:solidFill>
              </a:rPr>
              <a:t>TRY TO WORK OUT </a:t>
            </a:r>
            <a:r>
              <a:rPr lang="en-CA" dirty="0"/>
              <a:t>solutions before the situation gets serious or "out of control".</a:t>
            </a:r>
          </a:p>
          <a:p>
            <a:endParaRPr lang="en-US" dirty="0"/>
          </a:p>
        </p:txBody>
      </p:sp>
    </p:spTree>
    <p:extLst>
      <p:ext uri="{BB962C8B-B14F-4D97-AF65-F5344CB8AC3E}">
        <p14:creationId xmlns:p14="http://schemas.microsoft.com/office/powerpoint/2010/main" val="2508737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6894-FC09-494D-BB2C-2DB4274DCE68}"/>
              </a:ext>
            </a:extLst>
          </p:cNvPr>
          <p:cNvSpPr>
            <a:spLocks noGrp="1"/>
          </p:cNvSpPr>
          <p:nvPr>
            <p:ph type="title"/>
          </p:nvPr>
        </p:nvSpPr>
        <p:spPr/>
        <p:txBody>
          <a:bodyPr/>
          <a:lstStyle/>
          <a:p>
            <a:r>
              <a:rPr lang="en-CA" dirty="0"/>
              <a:t>What are some general tips for the workplace? </a:t>
            </a:r>
            <a:endParaRPr lang="en-US" dirty="0"/>
          </a:p>
        </p:txBody>
      </p:sp>
      <p:sp>
        <p:nvSpPr>
          <p:cNvPr id="3" name="Content Placeholder 2">
            <a:extLst>
              <a:ext uri="{FF2B5EF4-FFF2-40B4-BE49-F238E27FC236}">
                <a16:creationId xmlns:a16="http://schemas.microsoft.com/office/drawing/2014/main" id="{3027DDB8-1032-8A4E-B087-D0FE3BEEEB82}"/>
              </a:ext>
            </a:extLst>
          </p:cNvPr>
          <p:cNvSpPr>
            <a:spLocks noGrp="1"/>
          </p:cNvSpPr>
          <p:nvPr>
            <p:ph idx="1"/>
          </p:nvPr>
        </p:nvSpPr>
        <p:spPr/>
        <p:txBody>
          <a:bodyPr/>
          <a:lstStyle/>
          <a:p>
            <a:pPr marL="0" indent="0">
              <a:spcBef>
                <a:spcPts val="1200"/>
              </a:spcBef>
              <a:buNone/>
            </a:pPr>
            <a:r>
              <a:rPr lang="en-CA" b="1" dirty="0">
                <a:solidFill>
                  <a:srgbClr val="F79421"/>
                </a:solidFill>
              </a:rPr>
              <a:t>DO Cont’d</a:t>
            </a:r>
          </a:p>
          <a:p>
            <a:pPr marL="0" indent="0">
              <a:spcBef>
                <a:spcPts val="1200"/>
              </a:spcBef>
              <a:buNone/>
            </a:pPr>
            <a:r>
              <a:rPr lang="en-CA" b="1" dirty="0">
                <a:solidFill>
                  <a:srgbClr val="0C75BA"/>
                </a:solidFill>
              </a:rPr>
              <a:t>EDUCATE</a:t>
            </a:r>
            <a:r>
              <a:rPr lang="en-CA" dirty="0"/>
              <a:t> everyone about what is considered bullying, and whom they can go to for help.</a:t>
            </a:r>
          </a:p>
          <a:p>
            <a:pPr marL="0" indent="0">
              <a:spcBef>
                <a:spcPts val="1200"/>
              </a:spcBef>
              <a:buNone/>
            </a:pPr>
            <a:r>
              <a:rPr lang="en-CA" b="1" dirty="0">
                <a:solidFill>
                  <a:srgbClr val="0C75BA"/>
                </a:solidFill>
              </a:rPr>
              <a:t>TREAT</a:t>
            </a:r>
            <a:r>
              <a:rPr lang="en-CA" dirty="0"/>
              <a:t> all complaints seriously, and deal with complaints promptly and confidentially.</a:t>
            </a:r>
          </a:p>
          <a:p>
            <a:pPr marL="0" indent="0">
              <a:spcBef>
                <a:spcPts val="1200"/>
              </a:spcBef>
              <a:buNone/>
            </a:pPr>
            <a:r>
              <a:rPr lang="en-CA" b="1" dirty="0">
                <a:solidFill>
                  <a:srgbClr val="0C75BA"/>
                </a:solidFill>
              </a:rPr>
              <a:t>TRAIN</a:t>
            </a:r>
            <a:r>
              <a:rPr lang="en-CA" dirty="0"/>
              <a:t> supervisors and managers in how to deal with complaints and potential situations. Encourage them to address situations promptly whether or not a formal complaint has been filed.</a:t>
            </a:r>
          </a:p>
          <a:p>
            <a:endParaRPr lang="en-US" dirty="0"/>
          </a:p>
        </p:txBody>
      </p:sp>
    </p:spTree>
    <p:extLst>
      <p:ext uri="{BB962C8B-B14F-4D97-AF65-F5344CB8AC3E}">
        <p14:creationId xmlns:p14="http://schemas.microsoft.com/office/powerpoint/2010/main" val="1964905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02DFF-8B9A-4748-A482-6356868ED6EA}"/>
              </a:ext>
            </a:extLst>
          </p:cNvPr>
          <p:cNvSpPr>
            <a:spLocks noGrp="1"/>
          </p:cNvSpPr>
          <p:nvPr>
            <p:ph type="title"/>
          </p:nvPr>
        </p:nvSpPr>
        <p:spPr/>
        <p:txBody>
          <a:bodyPr/>
          <a:lstStyle/>
          <a:p>
            <a:r>
              <a:rPr lang="en-CA" dirty="0"/>
              <a:t>What are some general tips for the workplace? </a:t>
            </a:r>
            <a:endParaRPr lang="en-US" dirty="0"/>
          </a:p>
        </p:txBody>
      </p:sp>
      <p:sp>
        <p:nvSpPr>
          <p:cNvPr id="3" name="Content Placeholder 2">
            <a:extLst>
              <a:ext uri="{FF2B5EF4-FFF2-40B4-BE49-F238E27FC236}">
                <a16:creationId xmlns:a16="http://schemas.microsoft.com/office/drawing/2014/main" id="{411F6826-EB7C-9A48-9B50-763BF86F94F6}"/>
              </a:ext>
            </a:extLst>
          </p:cNvPr>
          <p:cNvSpPr>
            <a:spLocks noGrp="1"/>
          </p:cNvSpPr>
          <p:nvPr>
            <p:ph idx="1"/>
          </p:nvPr>
        </p:nvSpPr>
        <p:spPr/>
        <p:txBody>
          <a:bodyPr/>
          <a:lstStyle/>
          <a:p>
            <a:pPr marL="0" indent="0">
              <a:spcBef>
                <a:spcPts val="1200"/>
              </a:spcBef>
              <a:buNone/>
            </a:pPr>
            <a:r>
              <a:rPr lang="en-CA" b="1" dirty="0">
                <a:solidFill>
                  <a:srgbClr val="F79421"/>
                </a:solidFill>
              </a:rPr>
              <a:t>DO Cont’d</a:t>
            </a:r>
            <a:endParaRPr lang="en-CA" b="1" dirty="0"/>
          </a:p>
          <a:p>
            <a:pPr marL="0" indent="0">
              <a:spcBef>
                <a:spcPts val="1200"/>
              </a:spcBef>
              <a:buNone/>
            </a:pPr>
            <a:r>
              <a:rPr lang="en-CA" b="1" dirty="0">
                <a:solidFill>
                  <a:srgbClr val="0C75BA"/>
                </a:solidFill>
              </a:rPr>
              <a:t>HAVE</a:t>
            </a:r>
            <a:r>
              <a:rPr lang="en-CA" dirty="0"/>
              <a:t> an impartial third party help with the resolution, if necessary.</a:t>
            </a:r>
          </a:p>
          <a:p>
            <a:pPr marL="0" indent="0">
              <a:spcBef>
                <a:spcPts val="1200"/>
              </a:spcBef>
              <a:buNone/>
            </a:pPr>
            <a:r>
              <a:rPr lang="en-CA" b="1" dirty="0">
                <a:solidFill>
                  <a:srgbClr val="F79421"/>
                </a:solidFill>
              </a:rPr>
              <a:t>DO NOT</a:t>
            </a:r>
          </a:p>
          <a:p>
            <a:pPr marL="0" indent="0">
              <a:spcBef>
                <a:spcPts val="1200"/>
              </a:spcBef>
              <a:buNone/>
            </a:pPr>
            <a:r>
              <a:rPr lang="en-CA" b="1" dirty="0">
                <a:solidFill>
                  <a:srgbClr val="0C75BA"/>
                </a:solidFill>
              </a:rPr>
              <a:t>IGNORE</a:t>
            </a:r>
            <a:r>
              <a:rPr lang="en-CA" b="1" dirty="0"/>
              <a:t> </a:t>
            </a:r>
            <a:r>
              <a:rPr lang="en-CA" dirty="0"/>
              <a:t>any potential problems.</a:t>
            </a:r>
          </a:p>
          <a:p>
            <a:pPr marL="0" indent="0">
              <a:spcBef>
                <a:spcPts val="1200"/>
              </a:spcBef>
              <a:buNone/>
            </a:pPr>
            <a:r>
              <a:rPr lang="en-CA" b="1" dirty="0">
                <a:solidFill>
                  <a:srgbClr val="0C75BA"/>
                </a:solidFill>
              </a:rPr>
              <a:t>DELAY</a:t>
            </a:r>
            <a:r>
              <a:rPr lang="en-CA" b="1" dirty="0"/>
              <a:t> </a:t>
            </a:r>
            <a:r>
              <a:rPr lang="en-CA" dirty="0"/>
              <a:t>resolution. Act as soon as possible.</a:t>
            </a:r>
          </a:p>
          <a:p>
            <a:endParaRPr lang="en-US" dirty="0"/>
          </a:p>
        </p:txBody>
      </p:sp>
    </p:spTree>
    <p:extLst>
      <p:ext uri="{BB962C8B-B14F-4D97-AF65-F5344CB8AC3E}">
        <p14:creationId xmlns:p14="http://schemas.microsoft.com/office/powerpoint/2010/main" val="2432787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0380-B990-CE45-BB44-85F47EE6CFF5}"/>
              </a:ext>
            </a:extLst>
          </p:cNvPr>
          <p:cNvSpPr>
            <a:spLocks noGrp="1"/>
          </p:cNvSpPr>
          <p:nvPr>
            <p:ph type="title"/>
          </p:nvPr>
        </p:nvSpPr>
        <p:spPr/>
        <p:txBody>
          <a:bodyPr/>
          <a:lstStyle/>
          <a:p>
            <a:r>
              <a:rPr lang="en-CA" dirty="0"/>
              <a:t>Action Checklist</a:t>
            </a:r>
            <a:endParaRPr lang="en-US" dirty="0"/>
          </a:p>
        </p:txBody>
      </p:sp>
      <p:sp>
        <p:nvSpPr>
          <p:cNvPr id="3" name="Content Placeholder 2">
            <a:extLst>
              <a:ext uri="{FF2B5EF4-FFF2-40B4-BE49-F238E27FC236}">
                <a16:creationId xmlns:a16="http://schemas.microsoft.com/office/drawing/2014/main" id="{0C055549-11FF-1E43-B8F4-AFCB3C105299}"/>
              </a:ext>
            </a:extLst>
          </p:cNvPr>
          <p:cNvSpPr>
            <a:spLocks noGrp="1"/>
          </p:cNvSpPr>
          <p:nvPr>
            <p:ph idx="1"/>
          </p:nvPr>
        </p:nvSpPr>
        <p:spPr/>
        <p:txBody>
          <a:bodyPr/>
          <a:lstStyle/>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Develop a policy statement on bullying and harassment</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Take stops now to prevent or minimize bullying and harassment</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Develop and implement procedures for workers to report incidents or complaints</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Develop and implement procedures for dealing with incidents or complaints</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Inform workers of the policy statement and steps taken to prevent gullying and harassment</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Train supervisors and workers annually review</a:t>
            </a:r>
          </a:p>
          <a:p>
            <a:pPr marL="342900" lvl="0" indent="-342900">
              <a:lnSpc>
                <a:spcPct val="107000"/>
              </a:lnSpc>
              <a:spcAft>
                <a:spcPts val="0"/>
              </a:spcAft>
              <a:buFont typeface="Wingdings" panose="05000000000000000000" pitchFamily="2" charset="2"/>
              <a:buChar char="q"/>
            </a:pPr>
            <a:r>
              <a:rPr lang="en-CA" dirty="0">
                <a:ea typeface="Calibri" panose="020F0502020204030204" pitchFamily="34" charset="0"/>
              </a:rPr>
              <a:t>Do not engage in bullying or harassment of other workers</a:t>
            </a:r>
          </a:p>
          <a:p>
            <a:pPr marL="342900" lvl="0" indent="-342900">
              <a:lnSpc>
                <a:spcPct val="107000"/>
              </a:lnSpc>
              <a:spcAft>
                <a:spcPts val="800"/>
              </a:spcAft>
              <a:buFont typeface="Wingdings" panose="05000000000000000000" pitchFamily="2" charset="2"/>
              <a:buChar char="q"/>
            </a:pPr>
            <a:r>
              <a:rPr lang="en-CA" dirty="0">
                <a:ea typeface="Calibri" panose="020F0502020204030204" pitchFamily="34" charset="0"/>
              </a:rPr>
              <a:t>Apply and comply with the employer’s policies and procedures on bullying and harassment</a:t>
            </a:r>
          </a:p>
          <a:p>
            <a:endParaRPr lang="en-US" dirty="0"/>
          </a:p>
        </p:txBody>
      </p:sp>
    </p:spTree>
    <p:extLst>
      <p:ext uri="{BB962C8B-B14F-4D97-AF65-F5344CB8AC3E}">
        <p14:creationId xmlns:p14="http://schemas.microsoft.com/office/powerpoint/2010/main" val="2056354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E039-EDF0-394C-B519-B14DB32E11AF}"/>
              </a:ext>
            </a:extLst>
          </p:cNvPr>
          <p:cNvSpPr>
            <a:spLocks noGrp="1"/>
          </p:cNvSpPr>
          <p:nvPr>
            <p:ph type="title"/>
          </p:nvPr>
        </p:nvSpPr>
        <p:spPr/>
        <p:txBody>
          <a:bodyPr/>
          <a:lstStyle/>
          <a:p>
            <a:r>
              <a:rPr lang="en-CA" dirty="0"/>
              <a:t>Resources to Help</a:t>
            </a:r>
            <a:endParaRPr lang="en-US" dirty="0"/>
          </a:p>
        </p:txBody>
      </p:sp>
      <p:sp>
        <p:nvSpPr>
          <p:cNvPr id="3" name="Content Placeholder 2">
            <a:extLst>
              <a:ext uri="{FF2B5EF4-FFF2-40B4-BE49-F238E27FC236}">
                <a16:creationId xmlns:a16="http://schemas.microsoft.com/office/drawing/2014/main" id="{E6C7DC77-4A69-C147-9E83-C309E78A75C0}"/>
              </a:ext>
            </a:extLst>
          </p:cNvPr>
          <p:cNvSpPr>
            <a:spLocks noGrp="1"/>
          </p:cNvSpPr>
          <p:nvPr>
            <p:ph idx="1"/>
          </p:nvPr>
        </p:nvSpPr>
        <p:spPr/>
        <p:txBody>
          <a:bodyPr/>
          <a:lstStyle/>
          <a:p>
            <a:pPr marL="0" indent="0">
              <a:spcBef>
                <a:spcPts val="1200"/>
              </a:spcBef>
              <a:buNone/>
            </a:pPr>
            <a:r>
              <a:rPr lang="en-CA" b="1" dirty="0">
                <a:solidFill>
                  <a:srgbClr val="F79421"/>
                </a:solidFill>
              </a:rPr>
              <a:t>Employee programs</a:t>
            </a:r>
          </a:p>
          <a:p>
            <a:pPr marL="0" indent="0">
              <a:spcBef>
                <a:spcPts val="1200"/>
              </a:spcBef>
              <a:buNone/>
            </a:pPr>
            <a:r>
              <a:rPr lang="en-CA" dirty="0"/>
              <a:t>Incidents or complaints of workplace harassment should be reported to your employer. Also check to see if there is a person at your workplace who you can contact for confidential support (i.e. employee assistance program).</a:t>
            </a:r>
          </a:p>
          <a:p>
            <a:endParaRPr lang="en-US" dirty="0"/>
          </a:p>
        </p:txBody>
      </p:sp>
    </p:spTree>
    <p:extLst>
      <p:ext uri="{BB962C8B-B14F-4D97-AF65-F5344CB8AC3E}">
        <p14:creationId xmlns:p14="http://schemas.microsoft.com/office/powerpoint/2010/main" val="638027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F888C-6996-0744-B842-320FF53ED68B}"/>
              </a:ext>
            </a:extLst>
          </p:cNvPr>
          <p:cNvSpPr>
            <a:spLocks noGrp="1"/>
          </p:cNvSpPr>
          <p:nvPr>
            <p:ph type="title"/>
          </p:nvPr>
        </p:nvSpPr>
        <p:spPr/>
        <p:txBody>
          <a:bodyPr/>
          <a:lstStyle/>
          <a:p>
            <a:r>
              <a:rPr lang="en-CA" dirty="0"/>
              <a:t>Resources to Help</a:t>
            </a:r>
            <a:endParaRPr lang="en-US" dirty="0"/>
          </a:p>
        </p:txBody>
      </p:sp>
      <p:sp>
        <p:nvSpPr>
          <p:cNvPr id="3" name="Content Placeholder 2">
            <a:extLst>
              <a:ext uri="{FF2B5EF4-FFF2-40B4-BE49-F238E27FC236}">
                <a16:creationId xmlns:a16="http://schemas.microsoft.com/office/drawing/2014/main" id="{C4568D02-5543-784E-8A85-595AFCBE3A0D}"/>
              </a:ext>
            </a:extLst>
          </p:cNvPr>
          <p:cNvSpPr>
            <a:spLocks noGrp="1"/>
          </p:cNvSpPr>
          <p:nvPr>
            <p:ph idx="1"/>
          </p:nvPr>
        </p:nvSpPr>
        <p:spPr/>
        <p:txBody>
          <a:bodyPr/>
          <a:lstStyle/>
          <a:p>
            <a:pPr marL="0" indent="0">
              <a:spcBef>
                <a:spcPts val="1200"/>
              </a:spcBef>
              <a:buNone/>
            </a:pPr>
            <a:r>
              <a:rPr lang="en-CA" b="1" dirty="0">
                <a:solidFill>
                  <a:srgbClr val="F79421"/>
                </a:solidFill>
              </a:rPr>
              <a:t>Human rights</a:t>
            </a:r>
          </a:p>
          <a:p>
            <a:pPr marL="0" indent="0">
              <a:spcBef>
                <a:spcPts val="1200"/>
              </a:spcBef>
              <a:buNone/>
            </a:pPr>
            <a:r>
              <a:rPr lang="en-CA" dirty="0"/>
              <a:t>To talk about your rights under Ontario’s Human Rights Code (which prohibits discrimination and harassment based on a protected ground such as race, colour, creed, place of origin, sex, ethnic origin, citizenship, sexual orientation, gender expression, gender identity, record of offences, age, disability, religion, ancestry, marital status and family status), contact the Human Rights Legal Support Centre. To file a human rights application, contact the Human Rights Tribunal of Ontario (HRTO). For more information about human rights, visit the Ontario Human Rights Commission’s website. Note: The time limit for filing an application at the HRTO is one (1) year from the date of the last incident of discrimination or harassment.</a:t>
            </a:r>
          </a:p>
          <a:p>
            <a:endParaRPr lang="en-US" dirty="0"/>
          </a:p>
        </p:txBody>
      </p:sp>
    </p:spTree>
    <p:extLst>
      <p:ext uri="{BB962C8B-B14F-4D97-AF65-F5344CB8AC3E}">
        <p14:creationId xmlns:p14="http://schemas.microsoft.com/office/powerpoint/2010/main" val="695336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78FD-571C-704F-B5EF-979EEB00DB15}"/>
              </a:ext>
            </a:extLst>
          </p:cNvPr>
          <p:cNvSpPr>
            <a:spLocks noGrp="1"/>
          </p:cNvSpPr>
          <p:nvPr>
            <p:ph type="title"/>
          </p:nvPr>
        </p:nvSpPr>
        <p:spPr/>
        <p:txBody>
          <a:bodyPr/>
          <a:lstStyle/>
          <a:p>
            <a:r>
              <a:rPr lang="en-CA" dirty="0"/>
              <a:t>Resources to Help</a:t>
            </a:r>
            <a:endParaRPr lang="en-US" dirty="0"/>
          </a:p>
        </p:txBody>
      </p:sp>
      <p:sp>
        <p:nvSpPr>
          <p:cNvPr id="3" name="Content Placeholder 2">
            <a:extLst>
              <a:ext uri="{FF2B5EF4-FFF2-40B4-BE49-F238E27FC236}">
                <a16:creationId xmlns:a16="http://schemas.microsoft.com/office/drawing/2014/main" id="{2950B11E-95D6-B346-8858-7971B7DB1CD1}"/>
              </a:ext>
            </a:extLst>
          </p:cNvPr>
          <p:cNvSpPr>
            <a:spLocks noGrp="1"/>
          </p:cNvSpPr>
          <p:nvPr>
            <p:ph idx="1"/>
          </p:nvPr>
        </p:nvSpPr>
        <p:spPr/>
        <p:txBody>
          <a:bodyPr/>
          <a:lstStyle/>
          <a:p>
            <a:pPr marL="0" indent="0">
              <a:spcBef>
                <a:spcPts val="1200"/>
              </a:spcBef>
              <a:buNone/>
            </a:pPr>
            <a:r>
              <a:rPr lang="en-CA" b="1" dirty="0">
                <a:solidFill>
                  <a:srgbClr val="F79421"/>
                </a:solidFill>
              </a:rPr>
              <a:t>Law Society Referral Service</a:t>
            </a:r>
          </a:p>
          <a:p>
            <a:pPr marL="0" indent="0">
              <a:spcBef>
                <a:spcPts val="1200"/>
              </a:spcBef>
              <a:buNone/>
            </a:pPr>
            <a:r>
              <a:rPr lang="en-CA" dirty="0"/>
              <a:t>Visit the Law Society of Upper Canada referral service to request the name of a lawyer or paralegal who will provide up to 30 minutes of free consultation to explore your options. A crisis line is available for people who would like a referral to a legal representative but are unable to use the online service. You can also ask to be referred to a lawyer or paralegal who speaks languages other than English or French, or a lawyer who accepts legal aid certificates.</a:t>
            </a:r>
          </a:p>
          <a:p>
            <a:endParaRPr lang="en-US" dirty="0"/>
          </a:p>
        </p:txBody>
      </p:sp>
    </p:spTree>
    <p:extLst>
      <p:ext uri="{BB962C8B-B14F-4D97-AF65-F5344CB8AC3E}">
        <p14:creationId xmlns:p14="http://schemas.microsoft.com/office/powerpoint/2010/main" val="3706422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8C857-F8C3-7F40-B4FE-356197D4A89D}"/>
              </a:ext>
            </a:extLst>
          </p:cNvPr>
          <p:cNvSpPr>
            <a:spLocks noGrp="1"/>
          </p:cNvSpPr>
          <p:nvPr>
            <p:ph type="title"/>
          </p:nvPr>
        </p:nvSpPr>
        <p:spPr/>
        <p:txBody>
          <a:bodyPr/>
          <a:lstStyle/>
          <a:p>
            <a:r>
              <a:rPr lang="en-CA" dirty="0"/>
              <a:t>Resources to Help</a:t>
            </a:r>
            <a:endParaRPr lang="en-US" dirty="0"/>
          </a:p>
        </p:txBody>
      </p:sp>
      <p:sp>
        <p:nvSpPr>
          <p:cNvPr id="3" name="Content Placeholder 2">
            <a:extLst>
              <a:ext uri="{FF2B5EF4-FFF2-40B4-BE49-F238E27FC236}">
                <a16:creationId xmlns:a16="http://schemas.microsoft.com/office/drawing/2014/main" id="{0467A541-8F4E-7545-98E4-AD882D85814D}"/>
              </a:ext>
            </a:extLst>
          </p:cNvPr>
          <p:cNvSpPr>
            <a:spLocks noGrp="1"/>
          </p:cNvSpPr>
          <p:nvPr>
            <p:ph idx="1"/>
          </p:nvPr>
        </p:nvSpPr>
        <p:spPr/>
        <p:txBody>
          <a:bodyPr/>
          <a:lstStyle/>
          <a:p>
            <a:pPr marL="0" indent="0">
              <a:spcBef>
                <a:spcPts val="1200"/>
              </a:spcBef>
              <a:buNone/>
            </a:pPr>
            <a:r>
              <a:rPr lang="en-CA" b="1" dirty="0">
                <a:solidFill>
                  <a:srgbClr val="F79421"/>
                </a:solidFill>
              </a:rPr>
              <a:t>Resource tool kit</a:t>
            </a:r>
          </a:p>
          <a:p>
            <a:pPr marL="0" indent="0">
              <a:spcBef>
                <a:spcPts val="1200"/>
              </a:spcBef>
              <a:buNone/>
            </a:pPr>
            <a:r>
              <a:rPr lang="en-CA" dirty="0"/>
              <a:t>There's growing evidence that workplace bullying and harassment has serious outcomes for employers and workers. This bullying and harassment resource tool kit to help employers and workers to understand their legal duties, and to prevent and address bullying and harassment in the workplace.</a:t>
            </a:r>
          </a:p>
          <a:p>
            <a:pPr marL="0" indent="0">
              <a:spcBef>
                <a:spcPts val="1200"/>
              </a:spcBef>
              <a:buNone/>
            </a:pPr>
            <a:r>
              <a:rPr lang="en-CA" dirty="0">
                <a:hlinkClick r:id="rId2"/>
              </a:rPr>
              <a:t>https://www.worksafebc.com/en/health-safety/hazards-exposures/bullying-harassment/resource-tool-kit</a:t>
            </a:r>
            <a:endParaRPr lang="en-CA" dirty="0"/>
          </a:p>
          <a:p>
            <a:pPr marL="0" indent="0">
              <a:spcBef>
                <a:spcPts val="1200"/>
              </a:spcBef>
              <a:buNone/>
            </a:pPr>
            <a:endParaRPr lang="en-CA" dirty="0"/>
          </a:p>
          <a:p>
            <a:endParaRPr lang="en-US" dirty="0"/>
          </a:p>
        </p:txBody>
      </p:sp>
    </p:spTree>
    <p:extLst>
      <p:ext uri="{BB962C8B-B14F-4D97-AF65-F5344CB8AC3E}">
        <p14:creationId xmlns:p14="http://schemas.microsoft.com/office/powerpoint/2010/main" val="552227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515-C9EA-4847-B13A-C77C7AF790E6}"/>
              </a:ext>
            </a:extLst>
          </p:cNvPr>
          <p:cNvSpPr>
            <a:spLocks noGrp="1"/>
          </p:cNvSpPr>
          <p:nvPr>
            <p:ph type="ctrTitle"/>
          </p:nvPr>
        </p:nvSpPr>
        <p:spPr/>
        <p:txBody>
          <a:bodyPr/>
          <a:lstStyle/>
          <a:p>
            <a:r>
              <a:rPr lang="en-US" dirty="0"/>
              <a:t>Call to Action!</a:t>
            </a:r>
          </a:p>
        </p:txBody>
      </p:sp>
      <p:sp>
        <p:nvSpPr>
          <p:cNvPr id="3" name="Subtitle 2">
            <a:extLst>
              <a:ext uri="{FF2B5EF4-FFF2-40B4-BE49-F238E27FC236}">
                <a16:creationId xmlns:a16="http://schemas.microsoft.com/office/drawing/2014/main" id="{D30D2197-93E2-2341-A296-314240F47599}"/>
              </a:ext>
            </a:extLst>
          </p:cNvPr>
          <p:cNvSpPr>
            <a:spLocks noGrp="1"/>
          </p:cNvSpPr>
          <p:nvPr>
            <p:ph type="subTitle" idx="1"/>
          </p:nvPr>
        </p:nvSpPr>
        <p:spPr>
          <a:xfrm>
            <a:off x="575556" y="4293096"/>
            <a:ext cx="7992888" cy="936104"/>
          </a:xfrm>
        </p:spPr>
        <p:txBody>
          <a:bodyPr>
            <a:normAutofit/>
          </a:bodyPr>
          <a:lstStyle/>
          <a:p>
            <a:r>
              <a:rPr lang="en-US" sz="2000" dirty="0"/>
              <a:t>Make a decision, create a mission, to stop the bully in your workplace. The path is through education, conversation and a program. </a:t>
            </a:r>
          </a:p>
        </p:txBody>
      </p:sp>
    </p:spTree>
    <p:extLst>
      <p:ext uri="{BB962C8B-B14F-4D97-AF65-F5344CB8AC3E}">
        <p14:creationId xmlns:p14="http://schemas.microsoft.com/office/powerpoint/2010/main" val="754990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700C-C44C-8243-AB8E-A0603960DC19}"/>
              </a:ext>
            </a:extLst>
          </p:cNvPr>
          <p:cNvSpPr>
            <a:spLocks noGrp="1"/>
          </p:cNvSpPr>
          <p:nvPr>
            <p:ph type="title"/>
          </p:nvPr>
        </p:nvSpPr>
        <p:spPr>
          <a:xfrm>
            <a:off x="323528" y="-27384"/>
            <a:ext cx="8640960" cy="936104"/>
          </a:xfrm>
        </p:spPr>
        <p:txBody>
          <a:bodyPr/>
          <a:lstStyle/>
          <a:p>
            <a:r>
              <a:rPr lang="en-US" dirty="0"/>
              <a:t>Get Connected!</a:t>
            </a:r>
          </a:p>
        </p:txBody>
      </p:sp>
      <p:sp>
        <p:nvSpPr>
          <p:cNvPr id="6" name="Content Placeholder 2">
            <a:extLst>
              <a:ext uri="{FF2B5EF4-FFF2-40B4-BE49-F238E27FC236}">
                <a16:creationId xmlns:a16="http://schemas.microsoft.com/office/drawing/2014/main" id="{9502472C-DB88-D946-9E55-8F2EE005676F}"/>
              </a:ext>
            </a:extLst>
          </p:cNvPr>
          <p:cNvSpPr txBox="1">
            <a:spLocks/>
          </p:cNvSpPr>
          <p:nvPr/>
        </p:nvSpPr>
        <p:spPr>
          <a:xfrm>
            <a:off x="323528" y="1196752"/>
            <a:ext cx="8640960" cy="504056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600"/>
              </a:spcBef>
              <a:buNone/>
            </a:pPr>
            <a:r>
              <a:rPr lang="en-US" sz="2200" dirty="0">
                <a:latin typeface="Arial" panose="020B0604020202020204" pitchFamily="34" charset="0"/>
                <a:cs typeface="Arial" panose="020B0604020202020204" pitchFamily="34" charset="0"/>
              </a:rPr>
              <a:t>Get connected by following us on social media! We share tips and important information about your programs and services. </a:t>
            </a:r>
          </a:p>
          <a:p>
            <a:pPr marL="0" indent="0">
              <a:spcBef>
                <a:spcPts val="1200"/>
              </a:spcBef>
              <a:buNone/>
            </a:pPr>
            <a:r>
              <a:rPr lang="en-US" sz="2200" b="1" i="1" dirty="0">
                <a:solidFill>
                  <a:srgbClr val="F79421"/>
                </a:solidFill>
                <a:latin typeface="Arial" panose="020B0604020202020204" pitchFamily="34" charset="0"/>
                <a:cs typeface="Arial" panose="020B0604020202020204" pitchFamily="34" charset="0"/>
              </a:rPr>
              <a:t>Let’s talk!</a:t>
            </a:r>
          </a:p>
        </p:txBody>
      </p:sp>
      <p:pic>
        <p:nvPicPr>
          <p:cNvPr id="9" name="Picture 8">
            <a:hlinkClick r:id="rId2"/>
            <a:extLst>
              <a:ext uri="{FF2B5EF4-FFF2-40B4-BE49-F238E27FC236}">
                <a16:creationId xmlns:a16="http://schemas.microsoft.com/office/drawing/2014/main" id="{0F7A98AE-6ACE-5443-8BA5-286331A72075}"/>
              </a:ext>
            </a:extLst>
          </p:cNvPr>
          <p:cNvPicPr>
            <a:picLocks noChangeAspect="1"/>
          </p:cNvPicPr>
          <p:nvPr/>
        </p:nvPicPr>
        <p:blipFill rotWithShape="1">
          <a:blip r:embed="rId3">
            <a:extLst>
              <a:ext uri="{28A0092B-C50C-407E-A947-70E740481C1C}">
                <a14:useLocalDpi xmlns:a14="http://schemas.microsoft.com/office/drawing/2010/main" val="0"/>
              </a:ext>
            </a:extLst>
          </a:blip>
          <a:srcRect r="66332"/>
          <a:stretch/>
        </p:blipFill>
        <p:spPr>
          <a:xfrm>
            <a:off x="1655676" y="2346446"/>
            <a:ext cx="1944216" cy="2808312"/>
          </a:xfrm>
          <a:prstGeom prst="rect">
            <a:avLst/>
          </a:prstGeom>
        </p:spPr>
      </p:pic>
      <p:pic>
        <p:nvPicPr>
          <p:cNvPr id="13" name="Picture 12">
            <a:hlinkClick r:id="rId4"/>
            <a:extLst>
              <a:ext uri="{FF2B5EF4-FFF2-40B4-BE49-F238E27FC236}">
                <a16:creationId xmlns:a16="http://schemas.microsoft.com/office/drawing/2014/main" id="{300E9323-3D01-024E-A537-05DC6997675B}"/>
              </a:ext>
            </a:extLst>
          </p:cNvPr>
          <p:cNvPicPr>
            <a:picLocks noChangeAspect="1"/>
          </p:cNvPicPr>
          <p:nvPr/>
        </p:nvPicPr>
        <p:blipFill rotWithShape="1">
          <a:blip r:embed="rId3">
            <a:extLst>
              <a:ext uri="{28A0092B-C50C-407E-A947-70E740481C1C}">
                <a14:useLocalDpi xmlns:a14="http://schemas.microsoft.com/office/drawing/2010/main" val="0"/>
              </a:ext>
            </a:extLst>
          </a:blip>
          <a:srcRect l="33669" r="32663"/>
          <a:stretch/>
        </p:blipFill>
        <p:spPr>
          <a:xfrm>
            <a:off x="3599892" y="2348880"/>
            <a:ext cx="1944216" cy="2808312"/>
          </a:xfrm>
          <a:prstGeom prst="rect">
            <a:avLst/>
          </a:prstGeom>
        </p:spPr>
      </p:pic>
      <p:pic>
        <p:nvPicPr>
          <p:cNvPr id="14" name="Picture 13">
            <a:hlinkClick r:id="rId5"/>
            <a:extLst>
              <a:ext uri="{FF2B5EF4-FFF2-40B4-BE49-F238E27FC236}">
                <a16:creationId xmlns:a16="http://schemas.microsoft.com/office/drawing/2014/main" id="{6A2A9DE8-4760-4D4D-9440-90719247C48E}"/>
              </a:ext>
            </a:extLst>
          </p:cNvPr>
          <p:cNvPicPr>
            <a:picLocks noChangeAspect="1"/>
          </p:cNvPicPr>
          <p:nvPr/>
        </p:nvPicPr>
        <p:blipFill rotWithShape="1">
          <a:blip r:embed="rId3">
            <a:extLst>
              <a:ext uri="{28A0092B-C50C-407E-A947-70E740481C1C}">
                <a14:useLocalDpi xmlns:a14="http://schemas.microsoft.com/office/drawing/2010/main" val="0"/>
              </a:ext>
            </a:extLst>
          </a:blip>
          <a:srcRect l="66834"/>
          <a:stretch/>
        </p:blipFill>
        <p:spPr>
          <a:xfrm>
            <a:off x="5544108" y="2346446"/>
            <a:ext cx="1915188" cy="2808312"/>
          </a:xfrm>
          <a:prstGeom prst="rect">
            <a:avLst/>
          </a:prstGeom>
        </p:spPr>
      </p:pic>
    </p:spTree>
    <p:extLst>
      <p:ext uri="{BB962C8B-B14F-4D97-AF65-F5344CB8AC3E}">
        <p14:creationId xmlns:p14="http://schemas.microsoft.com/office/powerpoint/2010/main" val="66570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DE0C-0F5F-024F-95D2-9BE4856D32AC}"/>
              </a:ext>
            </a:extLst>
          </p:cNvPr>
          <p:cNvSpPr>
            <a:spLocks noGrp="1"/>
          </p:cNvSpPr>
          <p:nvPr>
            <p:ph type="title"/>
          </p:nvPr>
        </p:nvSpPr>
        <p:spPr/>
        <p:txBody>
          <a:bodyPr/>
          <a:lstStyle/>
          <a:p>
            <a:r>
              <a:rPr lang="en-CA" dirty="0"/>
              <a:t>Bullying, Cyberbullying and Harassment Jeopardize Learning</a:t>
            </a:r>
            <a:endParaRPr lang="en-US" dirty="0"/>
          </a:p>
        </p:txBody>
      </p:sp>
      <p:sp>
        <p:nvSpPr>
          <p:cNvPr id="3" name="Content Placeholder 2">
            <a:extLst>
              <a:ext uri="{FF2B5EF4-FFF2-40B4-BE49-F238E27FC236}">
                <a16:creationId xmlns:a16="http://schemas.microsoft.com/office/drawing/2014/main" id="{2DD91D3D-CE62-D24B-A514-95326A8B30A7}"/>
              </a:ext>
            </a:extLst>
          </p:cNvPr>
          <p:cNvSpPr>
            <a:spLocks noGrp="1"/>
          </p:cNvSpPr>
          <p:nvPr>
            <p:ph idx="1"/>
          </p:nvPr>
        </p:nvSpPr>
        <p:spPr/>
        <p:txBody>
          <a:bodyPr/>
          <a:lstStyle/>
          <a:p>
            <a:pPr>
              <a:spcBef>
                <a:spcPts val="1200"/>
              </a:spcBef>
            </a:pPr>
            <a:r>
              <a:rPr lang="en-CA" dirty="0"/>
              <a:t>Canadian teachers ranked cyberbullying as their issue of highest concern out of six listed options—89 per cent said bullying and violence are serious problems in our public schools.</a:t>
            </a:r>
          </a:p>
          <a:p>
            <a:pPr>
              <a:spcBef>
                <a:spcPts val="1200"/>
              </a:spcBef>
            </a:pPr>
            <a:r>
              <a:rPr lang="en-CA" dirty="0"/>
              <a:t>Victims of harassment report a loss of interest in school activities, more absenteeism, lower-quality schoolwork, lower grades, and more skipping/dropping classes, tardiness and truancy.</a:t>
            </a:r>
          </a:p>
          <a:p>
            <a:pPr>
              <a:spcBef>
                <a:spcPts val="1200"/>
              </a:spcBef>
            </a:pPr>
            <a:endParaRPr lang="en-US" dirty="0"/>
          </a:p>
        </p:txBody>
      </p:sp>
    </p:spTree>
    <p:extLst>
      <p:ext uri="{BB962C8B-B14F-4D97-AF65-F5344CB8AC3E}">
        <p14:creationId xmlns:p14="http://schemas.microsoft.com/office/powerpoint/2010/main" val="39129097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03D4FB-CF8F-A94D-8231-DCD36922FA7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99198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E53E-3409-774D-98AB-68C34493BB5B}"/>
              </a:ext>
            </a:extLst>
          </p:cNvPr>
          <p:cNvSpPr>
            <a:spLocks noGrp="1"/>
          </p:cNvSpPr>
          <p:nvPr>
            <p:ph type="title"/>
          </p:nvPr>
        </p:nvSpPr>
        <p:spPr/>
        <p:txBody>
          <a:bodyPr/>
          <a:lstStyle/>
          <a:p>
            <a:r>
              <a:rPr lang="en-CA" dirty="0"/>
              <a:t>Bullying, Cyberbullying and Harassment Jeopardize Learning Cont’d</a:t>
            </a:r>
            <a:endParaRPr lang="en-US" dirty="0"/>
          </a:p>
        </p:txBody>
      </p:sp>
      <p:sp>
        <p:nvSpPr>
          <p:cNvPr id="3" name="Content Placeholder 2">
            <a:extLst>
              <a:ext uri="{FF2B5EF4-FFF2-40B4-BE49-F238E27FC236}">
                <a16:creationId xmlns:a16="http://schemas.microsoft.com/office/drawing/2014/main" id="{63634523-1403-6A4E-8357-237B26CD4EF1}"/>
              </a:ext>
            </a:extLst>
          </p:cNvPr>
          <p:cNvSpPr>
            <a:spLocks noGrp="1"/>
          </p:cNvSpPr>
          <p:nvPr>
            <p:ph idx="1"/>
          </p:nvPr>
        </p:nvSpPr>
        <p:spPr/>
        <p:txBody>
          <a:bodyPr/>
          <a:lstStyle/>
          <a:p>
            <a:pPr>
              <a:spcBef>
                <a:spcPts val="1200"/>
              </a:spcBef>
            </a:pPr>
            <a:r>
              <a:rPr lang="en-CA" dirty="0"/>
              <a:t>Young people who report lower academic achievement levels or negative feelings about the school environment are more likely to be involved in bullying.</a:t>
            </a:r>
          </a:p>
          <a:p>
            <a:pPr>
              <a:spcBef>
                <a:spcPts val="1200"/>
              </a:spcBef>
            </a:pPr>
            <a:r>
              <a:rPr lang="en-CA" dirty="0"/>
              <a:t>71 per cent of teachers say they usually intervene with bullying problems; but only 25 per cent of students say that teachers intervene.</a:t>
            </a:r>
          </a:p>
          <a:p>
            <a:pPr>
              <a:spcBef>
                <a:spcPts val="1200"/>
              </a:spcBef>
            </a:pPr>
            <a:r>
              <a:rPr lang="en-CA" b="1" dirty="0">
                <a:solidFill>
                  <a:srgbClr val="F79421"/>
                </a:solidFill>
              </a:rPr>
              <a:t>Over half</a:t>
            </a:r>
            <a:r>
              <a:rPr lang="en-CA" dirty="0">
                <a:solidFill>
                  <a:srgbClr val="F79421"/>
                </a:solidFill>
              </a:rPr>
              <a:t> </a:t>
            </a:r>
            <a:r>
              <a:rPr lang="en-CA" dirty="0"/>
              <a:t>of bullied children do not report being bullied to a teacher.</a:t>
            </a:r>
          </a:p>
          <a:p>
            <a:pPr>
              <a:spcBef>
                <a:spcPts val="1200"/>
              </a:spcBef>
            </a:pPr>
            <a:endParaRPr lang="en-US" dirty="0"/>
          </a:p>
        </p:txBody>
      </p:sp>
    </p:spTree>
    <p:extLst>
      <p:ext uri="{BB962C8B-B14F-4D97-AF65-F5344CB8AC3E}">
        <p14:creationId xmlns:p14="http://schemas.microsoft.com/office/powerpoint/2010/main" val="1886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D06E-56A8-A149-88C3-BC0071842C37}"/>
              </a:ext>
            </a:extLst>
          </p:cNvPr>
          <p:cNvSpPr>
            <a:spLocks noGrp="1"/>
          </p:cNvSpPr>
          <p:nvPr>
            <p:ph type="title"/>
          </p:nvPr>
        </p:nvSpPr>
        <p:spPr/>
        <p:txBody>
          <a:bodyPr/>
          <a:lstStyle/>
          <a:p>
            <a:r>
              <a:rPr lang="en-CA" dirty="0"/>
              <a:t>What is workplace bullying?</a:t>
            </a:r>
            <a:endParaRPr lang="en-US" dirty="0"/>
          </a:p>
        </p:txBody>
      </p:sp>
      <p:sp>
        <p:nvSpPr>
          <p:cNvPr id="3" name="Content Placeholder 2">
            <a:extLst>
              <a:ext uri="{FF2B5EF4-FFF2-40B4-BE49-F238E27FC236}">
                <a16:creationId xmlns:a16="http://schemas.microsoft.com/office/drawing/2014/main" id="{C152A031-6CB9-AF4C-B7EB-A4C100E0AA1E}"/>
              </a:ext>
            </a:extLst>
          </p:cNvPr>
          <p:cNvSpPr>
            <a:spLocks noGrp="1"/>
          </p:cNvSpPr>
          <p:nvPr>
            <p:ph idx="1"/>
          </p:nvPr>
        </p:nvSpPr>
        <p:spPr/>
        <p:txBody>
          <a:bodyPr/>
          <a:lstStyle/>
          <a:p>
            <a:pPr marL="0" indent="0">
              <a:buNone/>
            </a:pPr>
            <a:r>
              <a:rPr lang="en-CA" dirty="0"/>
              <a:t>Bullying is usually seen as acts or verbal comments that could </a:t>
            </a:r>
            <a:r>
              <a:rPr lang="en-CA" i="1" dirty="0">
                <a:solidFill>
                  <a:srgbClr val="F79421"/>
                </a:solidFill>
              </a:rPr>
              <a:t>'mentally'</a:t>
            </a:r>
            <a:r>
              <a:rPr lang="en-CA" dirty="0"/>
              <a:t> hurt or isolate a person in the workplace. Sometimes, bullying can involve negative physical contact as well. Bullying usually involves repeated incidents or a pattern of behaviour that is intended to intimidate, offend, degrade or humiliate a particular person or group of people. It has also been described as the assertion of power through aggression.</a:t>
            </a:r>
          </a:p>
          <a:p>
            <a:pPr marL="0" indent="0">
              <a:buNone/>
            </a:pPr>
            <a:endParaRPr lang="en-US" dirty="0"/>
          </a:p>
        </p:txBody>
      </p:sp>
      <p:sp>
        <p:nvSpPr>
          <p:cNvPr id="4" name="TextBox 3">
            <a:extLst>
              <a:ext uri="{FF2B5EF4-FFF2-40B4-BE49-F238E27FC236}">
                <a16:creationId xmlns:a16="http://schemas.microsoft.com/office/drawing/2014/main" id="{67B83232-440C-E340-9F99-8EAEFCC06C0F}"/>
              </a:ext>
            </a:extLst>
          </p:cNvPr>
          <p:cNvSpPr txBox="1"/>
          <p:nvPr/>
        </p:nvSpPr>
        <p:spPr>
          <a:xfrm>
            <a:off x="2699792" y="5445224"/>
            <a:ext cx="619080" cy="369332"/>
          </a:xfrm>
          <a:prstGeom prst="rect">
            <a:avLst/>
          </a:prstGeom>
          <a:noFill/>
        </p:spPr>
        <p:txBody>
          <a:bodyPr wrap="none" rtlCol="0">
            <a:spAutoFit/>
          </a:bodyPr>
          <a:lstStyle/>
          <a:p>
            <a:r>
              <a:rPr lang="en-CA" sz="1050" b="1" dirty="0"/>
              <a:t>CCOHS</a:t>
            </a:r>
            <a:r>
              <a:rPr lang="en-CA" dirty="0"/>
              <a:t> </a:t>
            </a:r>
          </a:p>
        </p:txBody>
      </p:sp>
    </p:spTree>
    <p:extLst>
      <p:ext uri="{BB962C8B-B14F-4D97-AF65-F5344CB8AC3E}">
        <p14:creationId xmlns:p14="http://schemas.microsoft.com/office/powerpoint/2010/main" val="384867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30728-3DAA-694E-BE25-95081443DE4F}"/>
              </a:ext>
            </a:extLst>
          </p:cNvPr>
          <p:cNvSpPr>
            <a:spLocks noGrp="1"/>
          </p:cNvSpPr>
          <p:nvPr>
            <p:ph type="title"/>
          </p:nvPr>
        </p:nvSpPr>
        <p:spPr/>
        <p:txBody>
          <a:bodyPr/>
          <a:lstStyle/>
          <a:p>
            <a:r>
              <a:rPr lang="en-US" dirty="0"/>
              <a:t>Is bullying a workplace issue?</a:t>
            </a:r>
          </a:p>
        </p:txBody>
      </p:sp>
      <p:sp>
        <p:nvSpPr>
          <p:cNvPr id="3" name="Content Placeholder 2">
            <a:extLst>
              <a:ext uri="{FF2B5EF4-FFF2-40B4-BE49-F238E27FC236}">
                <a16:creationId xmlns:a16="http://schemas.microsoft.com/office/drawing/2014/main" id="{F0F32F98-57E1-E94E-8E9A-24B2F5130919}"/>
              </a:ext>
            </a:extLst>
          </p:cNvPr>
          <p:cNvSpPr>
            <a:spLocks noGrp="1"/>
          </p:cNvSpPr>
          <p:nvPr>
            <p:ph idx="1"/>
          </p:nvPr>
        </p:nvSpPr>
        <p:spPr/>
        <p:txBody>
          <a:bodyPr/>
          <a:lstStyle/>
          <a:p>
            <a:pPr marL="0" indent="0">
              <a:buNone/>
            </a:pPr>
            <a:r>
              <a:rPr lang="en-CA" dirty="0"/>
              <a:t>Yes, bullying is a workplace issue. However, it is sometimes hard to know if bullying is happening at the workplace. Many studies acknowledge that there is a </a:t>
            </a:r>
            <a:r>
              <a:rPr lang="en-CA" i="1" dirty="0">
                <a:solidFill>
                  <a:srgbClr val="F79421"/>
                </a:solidFill>
              </a:rPr>
              <a:t>"fine line" </a:t>
            </a:r>
            <a:r>
              <a:rPr lang="en-CA" dirty="0"/>
              <a:t>between strong management and bullying. Comments that are objective and are intended to provide constructive feedback are not usually considered bullying, but rather are intended to assist the employee with their work. </a:t>
            </a:r>
          </a:p>
          <a:p>
            <a:pPr marL="0" indent="0">
              <a:buNone/>
            </a:pPr>
            <a:endParaRPr lang="en-US" dirty="0"/>
          </a:p>
        </p:txBody>
      </p:sp>
    </p:spTree>
    <p:extLst>
      <p:ext uri="{BB962C8B-B14F-4D97-AF65-F5344CB8AC3E}">
        <p14:creationId xmlns:p14="http://schemas.microsoft.com/office/powerpoint/2010/main" val="395929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DC36-F723-7D44-A634-23A108963D0B}"/>
              </a:ext>
            </a:extLst>
          </p:cNvPr>
          <p:cNvSpPr>
            <a:spLocks noGrp="1"/>
          </p:cNvSpPr>
          <p:nvPr>
            <p:ph type="title"/>
          </p:nvPr>
        </p:nvSpPr>
        <p:spPr/>
        <p:txBody>
          <a:bodyPr/>
          <a:lstStyle/>
          <a:p>
            <a:r>
              <a:rPr lang="en-US" dirty="0"/>
              <a:t>Is bullying a workplace issue?</a:t>
            </a:r>
          </a:p>
        </p:txBody>
      </p:sp>
      <p:sp>
        <p:nvSpPr>
          <p:cNvPr id="3" name="Content Placeholder 2">
            <a:extLst>
              <a:ext uri="{FF2B5EF4-FFF2-40B4-BE49-F238E27FC236}">
                <a16:creationId xmlns:a16="http://schemas.microsoft.com/office/drawing/2014/main" id="{7B5A23B4-84E7-314A-9481-A72F0D433A0D}"/>
              </a:ext>
            </a:extLst>
          </p:cNvPr>
          <p:cNvSpPr>
            <a:spLocks noGrp="1"/>
          </p:cNvSpPr>
          <p:nvPr>
            <p:ph idx="1"/>
          </p:nvPr>
        </p:nvSpPr>
        <p:spPr/>
        <p:txBody>
          <a:bodyPr/>
          <a:lstStyle/>
          <a:p>
            <a:pPr marL="0" indent="0">
              <a:spcBef>
                <a:spcPts val="1200"/>
              </a:spcBef>
              <a:buNone/>
            </a:pPr>
            <a:r>
              <a:rPr lang="en-CA" b="1" dirty="0">
                <a:solidFill>
                  <a:srgbClr val="F79421"/>
                </a:solidFill>
              </a:rPr>
              <a:t>As described by WorkSafeBC, bullying and harassing behaviour does not include:</a:t>
            </a:r>
          </a:p>
          <a:p>
            <a:pPr marL="385762" indent="-342900">
              <a:spcBef>
                <a:spcPts val="1200"/>
              </a:spcBef>
            </a:pPr>
            <a:r>
              <a:rPr lang="en-CA" dirty="0"/>
              <a:t>Expressing differences of opinion.</a:t>
            </a:r>
          </a:p>
          <a:p>
            <a:pPr marL="385762" indent="-342900"/>
            <a:r>
              <a:rPr lang="en-CA" dirty="0"/>
              <a:t>Offering constructive feedback, guidance, or advice about work‑related behaviour.</a:t>
            </a:r>
          </a:p>
          <a:p>
            <a:pPr marL="385762" indent="-342900"/>
            <a:r>
              <a:rPr lang="en-CA" dirty="0"/>
              <a:t>Reasonable action taken by an employer or supervisor relating to the management and direction of workers or the place of employment (e.g., managing a worker's performance, taking reasonable disciplinary actions, assigning work).</a:t>
            </a:r>
          </a:p>
          <a:p>
            <a:pPr marL="385762" indent="-342900"/>
            <a:r>
              <a:rPr lang="en-CA" dirty="0"/>
              <a:t>There is no way to predict who may be the bully or the target.</a:t>
            </a:r>
          </a:p>
          <a:p>
            <a:endParaRPr lang="en-US" dirty="0"/>
          </a:p>
        </p:txBody>
      </p:sp>
    </p:spTree>
    <p:extLst>
      <p:ext uri="{BB962C8B-B14F-4D97-AF65-F5344CB8AC3E}">
        <p14:creationId xmlns:p14="http://schemas.microsoft.com/office/powerpoint/2010/main" val="1310069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0723-47CE-4C4C-B84D-6764280A6C82}"/>
              </a:ext>
            </a:extLst>
          </p:cNvPr>
          <p:cNvSpPr>
            <a:spLocks noGrp="1"/>
          </p:cNvSpPr>
          <p:nvPr>
            <p:ph type="title"/>
          </p:nvPr>
        </p:nvSpPr>
        <p:spPr/>
        <p:txBody>
          <a:bodyPr/>
          <a:lstStyle/>
          <a:p>
            <a:r>
              <a:rPr lang="en-CA" dirty="0"/>
              <a:t>What are examples of bullying?</a:t>
            </a:r>
            <a:endParaRPr lang="en-US" dirty="0"/>
          </a:p>
        </p:txBody>
      </p:sp>
      <p:sp>
        <p:nvSpPr>
          <p:cNvPr id="3" name="Content Placeholder 2">
            <a:extLst>
              <a:ext uri="{FF2B5EF4-FFF2-40B4-BE49-F238E27FC236}">
                <a16:creationId xmlns:a16="http://schemas.microsoft.com/office/drawing/2014/main" id="{23D1F652-9A0F-7949-9388-6F6A71528D0B}"/>
              </a:ext>
            </a:extLst>
          </p:cNvPr>
          <p:cNvSpPr>
            <a:spLocks noGrp="1"/>
          </p:cNvSpPr>
          <p:nvPr>
            <p:ph idx="1"/>
          </p:nvPr>
        </p:nvSpPr>
        <p:spPr/>
        <p:txBody>
          <a:bodyPr/>
          <a:lstStyle/>
          <a:p>
            <a:pPr marL="0" indent="0">
              <a:buNone/>
            </a:pPr>
            <a:r>
              <a:rPr lang="en-CA" dirty="0"/>
              <a:t>While bullying is a form of aggression, the actions can be both obvious and subtle. It is important to note that the following is not a checklist, nor does it mention all forms of bullying. This list is included as a way of showing some of the ways bullying may happen in a workplace. Also remember that bullying is usually considered to be a pattern of behaviour where one or more incidents will help show that bullying is taking place.</a:t>
            </a:r>
          </a:p>
          <a:p>
            <a:pPr marL="0" indent="0">
              <a:spcBef>
                <a:spcPts val="1200"/>
              </a:spcBef>
              <a:buNone/>
            </a:pPr>
            <a:r>
              <a:rPr lang="en-CA" b="1" dirty="0">
                <a:solidFill>
                  <a:srgbClr val="F79421"/>
                </a:solidFill>
              </a:rPr>
              <a:t>Examples include:</a:t>
            </a:r>
          </a:p>
          <a:p>
            <a:pPr marL="342900" indent="-342900"/>
            <a:r>
              <a:rPr lang="en-CA" dirty="0"/>
              <a:t>Spreading malicious rumours, gossip, or innuendo.</a:t>
            </a:r>
          </a:p>
          <a:p>
            <a:pPr marL="342900" indent="-342900"/>
            <a:r>
              <a:rPr lang="en-CA" dirty="0"/>
              <a:t>Excluding or isolating someone socially.</a:t>
            </a:r>
          </a:p>
          <a:p>
            <a:pPr marL="342900" indent="-342900"/>
            <a:r>
              <a:rPr lang="en-CA" dirty="0"/>
              <a:t>Intimidating a person.</a:t>
            </a:r>
          </a:p>
          <a:p>
            <a:pPr marL="342900" indent="-342900"/>
            <a:r>
              <a:rPr lang="en-CA" dirty="0"/>
              <a:t>Undermining or deliberately impeding a person's work.</a:t>
            </a:r>
          </a:p>
          <a:p>
            <a:endParaRPr lang="en-US" dirty="0"/>
          </a:p>
        </p:txBody>
      </p:sp>
      <p:sp>
        <p:nvSpPr>
          <p:cNvPr id="4" name="Rectangle 3">
            <a:extLst>
              <a:ext uri="{FF2B5EF4-FFF2-40B4-BE49-F238E27FC236}">
                <a16:creationId xmlns:a16="http://schemas.microsoft.com/office/drawing/2014/main" id="{B11F59FE-9AA3-2046-8973-96A52B895A0F}"/>
              </a:ext>
            </a:extLst>
          </p:cNvPr>
          <p:cNvSpPr/>
          <p:nvPr/>
        </p:nvSpPr>
        <p:spPr>
          <a:xfrm>
            <a:off x="755576" y="5085184"/>
            <a:ext cx="3219086" cy="646331"/>
          </a:xfrm>
          <a:prstGeom prst="rect">
            <a:avLst/>
          </a:prstGeom>
        </p:spPr>
        <p:txBody>
          <a:bodyPr wrap="none">
            <a:spAutoFit/>
          </a:bodyPr>
          <a:lstStyle/>
          <a:p>
            <a:r>
              <a:rPr lang="en-CA" b="1" dirty="0">
                <a:hlinkClick r:id="rId2"/>
              </a:rPr>
              <a:t>https://youtu.be/-bhrqQ5zNmc</a:t>
            </a:r>
            <a:endParaRPr lang="en-CA" b="1" dirty="0"/>
          </a:p>
          <a:p>
            <a:endParaRPr lang="en-CA" dirty="0"/>
          </a:p>
        </p:txBody>
      </p:sp>
    </p:spTree>
    <p:extLst>
      <p:ext uri="{BB962C8B-B14F-4D97-AF65-F5344CB8AC3E}">
        <p14:creationId xmlns:p14="http://schemas.microsoft.com/office/powerpoint/2010/main" val="413660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2BB46-D528-5D47-93A6-A7EF7D4E840C}"/>
              </a:ext>
            </a:extLst>
          </p:cNvPr>
          <p:cNvSpPr>
            <a:spLocks noGrp="1"/>
          </p:cNvSpPr>
          <p:nvPr>
            <p:ph type="title"/>
          </p:nvPr>
        </p:nvSpPr>
        <p:spPr/>
        <p:txBody>
          <a:bodyPr/>
          <a:lstStyle/>
          <a:p>
            <a:r>
              <a:rPr lang="en-US" dirty="0"/>
              <a:t>More Examples</a:t>
            </a:r>
          </a:p>
        </p:txBody>
      </p:sp>
      <p:sp>
        <p:nvSpPr>
          <p:cNvPr id="3" name="Content Placeholder 2">
            <a:extLst>
              <a:ext uri="{FF2B5EF4-FFF2-40B4-BE49-F238E27FC236}">
                <a16:creationId xmlns:a16="http://schemas.microsoft.com/office/drawing/2014/main" id="{7A984AD3-42A3-D542-969C-5870B5AEC57B}"/>
              </a:ext>
            </a:extLst>
          </p:cNvPr>
          <p:cNvSpPr>
            <a:spLocks noGrp="1"/>
          </p:cNvSpPr>
          <p:nvPr>
            <p:ph idx="1"/>
          </p:nvPr>
        </p:nvSpPr>
        <p:spPr/>
        <p:txBody>
          <a:bodyPr/>
          <a:lstStyle/>
          <a:p>
            <a:r>
              <a:rPr lang="en-CA" dirty="0"/>
              <a:t>Physically abusing or threatening abuse.</a:t>
            </a:r>
          </a:p>
          <a:p>
            <a:r>
              <a:rPr lang="en-CA" dirty="0"/>
              <a:t>Removing areas of responsibilities without cause.</a:t>
            </a:r>
          </a:p>
          <a:p>
            <a:r>
              <a:rPr lang="en-CA" dirty="0"/>
              <a:t>Constantly changing work guidelines.</a:t>
            </a:r>
          </a:p>
          <a:p>
            <a:r>
              <a:rPr lang="en-CA" dirty="0"/>
              <a:t>Establishing impossible deadlines that will set up the individual to fail.</a:t>
            </a:r>
          </a:p>
          <a:p>
            <a:r>
              <a:rPr lang="en-CA" dirty="0"/>
              <a:t>Withholding necessary information or purposefully giving the wrong information.</a:t>
            </a:r>
          </a:p>
          <a:p>
            <a:r>
              <a:rPr lang="en-CA" dirty="0"/>
              <a:t>Making jokes that are 'obviously offensive' by spoken word or e-mail.</a:t>
            </a:r>
          </a:p>
          <a:p>
            <a:r>
              <a:rPr lang="en-CA" dirty="0"/>
              <a:t>Intruding on a person's privacy by pestering, spying or stalking.</a:t>
            </a:r>
          </a:p>
          <a:p>
            <a:r>
              <a:rPr lang="en-CA" dirty="0"/>
              <a:t>Assigning unreasonable duties or workload which are unfavourable to one person (in a way that creates unnecessary pressure).</a:t>
            </a:r>
          </a:p>
        </p:txBody>
      </p:sp>
    </p:spTree>
    <p:extLst>
      <p:ext uri="{BB962C8B-B14F-4D97-AF65-F5344CB8AC3E}">
        <p14:creationId xmlns:p14="http://schemas.microsoft.com/office/powerpoint/2010/main" val="2125454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1" id="{2E6FB036-6E84-F644-9A40-FACD6B466F77}" vid="{D5E50A5F-924C-B348-A360-8016CCD6C8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TotalTime>
  <Words>2260</Words>
  <Application>Microsoft Macintosh PowerPoint</Application>
  <PresentationFormat>On-screen Show (4:3)</PresentationFormat>
  <Paragraphs>154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Narrow</vt:lpstr>
      <vt:lpstr>Calibri</vt:lpstr>
      <vt:lpstr>Wingdings</vt:lpstr>
      <vt:lpstr>Office Theme</vt:lpstr>
      <vt:lpstr>Stop the Bully!</vt:lpstr>
      <vt:lpstr>Bullying Facts!</vt:lpstr>
      <vt:lpstr>Bullying, Cyberbullying and Harassment Jeopardize Learning</vt:lpstr>
      <vt:lpstr>Bullying, Cyberbullying and Harassment Jeopardize Learning Cont’d</vt:lpstr>
      <vt:lpstr>What is workplace bullying?</vt:lpstr>
      <vt:lpstr>Is bullying a workplace issue?</vt:lpstr>
      <vt:lpstr>Is bullying a workplace issue?</vt:lpstr>
      <vt:lpstr>What are examples of bullying?</vt:lpstr>
      <vt:lpstr>More Examples</vt:lpstr>
      <vt:lpstr>More Examples</vt:lpstr>
      <vt:lpstr>How can bullying affect a person?</vt:lpstr>
      <vt:lpstr>How can bullying affect the workplace?</vt:lpstr>
      <vt:lpstr>Who are the bullies?</vt:lpstr>
      <vt:lpstr>Are there any laws addressing bullying in the workplace in Canada?</vt:lpstr>
      <vt:lpstr>Are there any laws addressing bullying in the workplace in Canada?</vt:lpstr>
      <vt:lpstr>What can you do if you think you are being bullied?</vt:lpstr>
      <vt:lpstr>What can you do if you think you are being bullied?</vt:lpstr>
      <vt:lpstr>What can you do if you think you are being bullied?</vt:lpstr>
      <vt:lpstr>What can an Employer do?</vt:lpstr>
      <vt:lpstr>What are some general tips for the workplace? </vt:lpstr>
      <vt:lpstr>What are some general tips for the workplace? </vt:lpstr>
      <vt:lpstr>What are some general tips for the workplace? </vt:lpstr>
      <vt:lpstr>Action Checklist</vt:lpstr>
      <vt:lpstr>Resources to Help</vt:lpstr>
      <vt:lpstr>Resources to Help</vt:lpstr>
      <vt:lpstr>Resources to Help</vt:lpstr>
      <vt:lpstr>Resources to Help</vt:lpstr>
      <vt:lpstr>Call to Action!</vt:lpstr>
      <vt:lpstr>Get Connected!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 the Bully!</dc:title>
  <dc:creator>Dunk Communications</dc:creator>
  <cp:lastModifiedBy>Dunk Communications</cp:lastModifiedBy>
  <cp:revision>1</cp:revision>
  <dcterms:created xsi:type="dcterms:W3CDTF">2020-02-19T20:25:06Z</dcterms:created>
  <dcterms:modified xsi:type="dcterms:W3CDTF">2020-02-19T20:34:54Z</dcterms:modified>
</cp:coreProperties>
</file>