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1" r:id="rId2"/>
    <p:sldId id="292" r:id="rId3"/>
    <p:sldId id="303" r:id="rId4"/>
    <p:sldId id="297" r:id="rId5"/>
    <p:sldId id="298" r:id="rId6"/>
    <p:sldId id="299" r:id="rId7"/>
    <p:sldId id="300" r:id="rId8"/>
    <p:sldId id="301" r:id="rId9"/>
    <p:sldId id="302" r:id="rId10"/>
    <p:sldId id="304" r:id="rId11"/>
    <p:sldId id="305" r:id="rId12"/>
    <p:sldId id="312" r:id="rId13"/>
    <p:sldId id="313" r:id="rId14"/>
    <p:sldId id="314" r:id="rId15"/>
    <p:sldId id="309" r:id="rId16"/>
    <p:sldId id="310" r:id="rId17"/>
    <p:sldId id="311" r:id="rId18"/>
    <p:sldId id="29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A2D3FA5D-2D6F-9548-BAE2-136734E89B89}">
          <p14:sldIdLst>
            <p14:sldId id="281"/>
            <p14:sldId id="292"/>
            <p14:sldId id="303"/>
            <p14:sldId id="297"/>
            <p14:sldId id="298"/>
            <p14:sldId id="299"/>
            <p14:sldId id="300"/>
            <p14:sldId id="301"/>
            <p14:sldId id="302"/>
            <p14:sldId id="304"/>
            <p14:sldId id="305"/>
            <p14:sldId id="312"/>
            <p14:sldId id="313"/>
            <p14:sldId id="314"/>
            <p14:sldId id="309"/>
            <p14:sldId id="310"/>
            <p14:sldId id="311"/>
            <p14:sldId id="2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799" userDrawn="1">
          <p15:clr>
            <a:srgbClr val="A4A3A4"/>
          </p15:clr>
        </p15:guide>
        <p15:guide id="2" pos="249" userDrawn="1">
          <p15:clr>
            <a:srgbClr val="A4A3A4"/>
          </p15:clr>
        </p15:guide>
        <p15:guide id="3" orient="horz" pos="482" userDrawn="1">
          <p15:clr>
            <a:srgbClr val="A4A3A4"/>
          </p15:clr>
        </p15:guide>
        <p15:guide id="4" pos="5511" userDrawn="1">
          <p15:clr>
            <a:srgbClr val="A4A3A4"/>
          </p15:clr>
        </p15:guide>
        <p15:guide id="5" pos="3198" userDrawn="1">
          <p15:clr>
            <a:srgbClr val="A4A3A4"/>
          </p15:clr>
        </p15:guide>
        <p15:guide id="6" orient="horz" pos="2523" userDrawn="1">
          <p15:clr>
            <a:srgbClr val="A4A3A4"/>
          </p15:clr>
        </p15:guide>
        <p15:guide id="7" orient="horz" pos="11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421"/>
    <a:srgbClr val="0C75BA"/>
    <a:srgbClr val="39B54A"/>
    <a:srgbClr val="F69321"/>
    <a:srgbClr val="F7941D"/>
    <a:srgbClr val="F7941E"/>
    <a:srgbClr val="2E3192"/>
    <a:srgbClr val="F79432"/>
    <a:srgbClr val="FF7711"/>
    <a:srgbClr val="3331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82" autoAdjust="0"/>
    <p:restoredTop sz="84626" autoAdjust="0"/>
  </p:normalViewPr>
  <p:slideViewPr>
    <p:cSldViewPr>
      <p:cViewPr varScale="1">
        <p:scale>
          <a:sx n="103" d="100"/>
          <a:sy n="103" d="100"/>
        </p:scale>
        <p:origin x="2160" y="176"/>
      </p:cViewPr>
      <p:guideLst>
        <p:guide orient="horz" pos="799"/>
        <p:guide pos="249"/>
        <p:guide orient="horz" pos="482"/>
        <p:guide pos="5511"/>
        <p:guide pos="3198"/>
        <p:guide orient="horz" pos="2523"/>
        <p:guide orient="horz" pos="116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8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8D6D0-35DD-0640-8AA6-18006F3620B1}" type="datetimeFigureOut">
              <a:rPr lang="en-US" smtClean="0"/>
              <a:pPr/>
              <a:t>10/27/20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8171E-BCA4-7E42-B0E9-9F1C394385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919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F8171E-BCA4-7E42-B0E9-9F1C3943856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38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C3B670A-6B7E-9649-B89E-F81D3C8906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04048" y="2130427"/>
            <a:ext cx="3888432" cy="1470025"/>
          </a:xfrm>
        </p:spPr>
        <p:txBody>
          <a:bodyPr>
            <a:normAutofit/>
          </a:bodyPr>
          <a:lstStyle>
            <a:lvl1pPr algn="l">
              <a:lnSpc>
                <a:spcPts val="4280"/>
              </a:lnSpc>
              <a:defRPr sz="3600" b="1" i="0">
                <a:solidFill>
                  <a:srgbClr val="0C75BA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CA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04048" y="3645024"/>
            <a:ext cx="3888432" cy="72008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7942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358560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CB61D7-1D7C-AF45-B7E9-0C7FBA1A92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3775880-53AC-6043-8DC2-533EC18A3ED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75556" y="3573016"/>
            <a:ext cx="7992888" cy="864096"/>
          </a:xfrm>
        </p:spPr>
        <p:txBody>
          <a:bodyPr>
            <a:normAutofit/>
          </a:bodyPr>
          <a:lstStyle>
            <a:lvl1pPr algn="l">
              <a:lnSpc>
                <a:spcPts val="4280"/>
              </a:lnSpc>
              <a:defRPr sz="3600" b="1" i="0">
                <a:solidFill>
                  <a:srgbClr val="0C75BA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CA" dirty="0"/>
              <a:t>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A8F507F-333E-FC49-8688-C6DD19CCE76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75556" y="4293096"/>
            <a:ext cx="7992888" cy="72008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7942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Section 1</a:t>
            </a:r>
          </a:p>
        </p:txBody>
      </p:sp>
    </p:spTree>
    <p:extLst>
      <p:ext uri="{BB962C8B-B14F-4D97-AF65-F5344CB8AC3E}">
        <p14:creationId xmlns:p14="http://schemas.microsoft.com/office/powerpoint/2010/main" val="135280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F467D11-81AD-E64B-8C72-564A9CF9E5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528" y="-27384"/>
            <a:ext cx="8640960" cy="936104"/>
          </a:xfrm>
        </p:spPr>
        <p:txBody>
          <a:bodyPr anchor="b">
            <a:normAutofit/>
          </a:bodyPr>
          <a:lstStyle>
            <a:lvl1pPr algn="l">
              <a:defRPr sz="3600" b="1" i="0">
                <a:solidFill>
                  <a:srgbClr val="0C75BA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CA" dirty="0"/>
              <a:t>Title 36pt Blue Arial Narrow Bold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3528" y="989233"/>
            <a:ext cx="8640960" cy="4888039"/>
          </a:xfrm>
        </p:spPr>
        <p:txBody>
          <a:bodyPr>
            <a:normAutofit/>
          </a:bodyPr>
          <a:lstStyle>
            <a:lvl1pPr marL="257175" indent="-257175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Bullet 20pt Arial Regular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10630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F467D11-81AD-E64B-8C72-564A9CF9E5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0728807-AA16-5E46-9D32-EDC4A5CA22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528" y="-99392"/>
            <a:ext cx="8640960" cy="1584176"/>
          </a:xfrm>
        </p:spPr>
        <p:txBody>
          <a:bodyPr anchor="b">
            <a:normAutofit/>
          </a:bodyPr>
          <a:lstStyle>
            <a:lvl1pPr algn="l">
              <a:defRPr sz="3600" b="1" i="0">
                <a:solidFill>
                  <a:srgbClr val="0C75BA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CA" dirty="0"/>
              <a:t>Two Line Title 44pt Blue Arial Narrow Bold (For long titles only!)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3528" y="1537913"/>
            <a:ext cx="8640960" cy="448337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20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Body Title 20pt Arial Orange Bold</a:t>
            </a:r>
          </a:p>
          <a:p>
            <a:pPr lvl="0"/>
            <a:r>
              <a:rPr lang="en-US" dirty="0"/>
              <a:t>Paragraph One 20pt Arial black Regular</a:t>
            </a:r>
          </a:p>
          <a:p>
            <a:pPr lvl="0"/>
            <a:r>
              <a:rPr lang="en-US" dirty="0"/>
              <a:t>Paragraph Two 20pt Arial black Regular</a:t>
            </a:r>
          </a:p>
        </p:txBody>
      </p:sp>
    </p:spTree>
    <p:extLst>
      <p:ext uri="{BB962C8B-B14F-4D97-AF65-F5344CB8AC3E}">
        <p14:creationId xmlns:p14="http://schemas.microsoft.com/office/powerpoint/2010/main" val="3383190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5F573D7-D6B0-274D-BCCB-609393222D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652120" y="0"/>
            <a:ext cx="3491880" cy="68580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CA" dirty="0"/>
              <a:t>Picture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0DEB2A3-0F16-7F47-855F-E88CFCF6E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556792"/>
            <a:ext cx="5184576" cy="4195343"/>
          </a:xfrm>
        </p:spPr>
        <p:txBody>
          <a:bodyPr>
            <a:normAutofit/>
          </a:bodyPr>
          <a:lstStyle>
            <a:lvl1pPr marL="257175" indent="-257175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C903B94-CAEA-024B-B732-F665CC08D5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528" y="-243408"/>
            <a:ext cx="5184576" cy="1728192"/>
          </a:xfrm>
        </p:spPr>
        <p:txBody>
          <a:bodyPr anchor="b">
            <a:normAutofit/>
          </a:bodyPr>
          <a:lstStyle>
            <a:lvl1pPr algn="l">
              <a:defRPr sz="3600" b="1" i="0">
                <a:solidFill>
                  <a:srgbClr val="0C75BA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CA" dirty="0"/>
              <a:t>Two Line Title 44pt Blue Arial Narrow Bold</a:t>
            </a:r>
          </a:p>
        </p:txBody>
      </p:sp>
    </p:spTree>
    <p:extLst>
      <p:ext uri="{BB962C8B-B14F-4D97-AF65-F5344CB8AC3E}">
        <p14:creationId xmlns:p14="http://schemas.microsoft.com/office/powerpoint/2010/main" val="2036053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t connec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98BAE87A-FEF2-3045-BAFE-0559E09201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B2FA32C1-60B2-BF43-B539-7000141584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528" y="-27384"/>
            <a:ext cx="8640960" cy="936104"/>
          </a:xfrm>
        </p:spPr>
        <p:txBody>
          <a:bodyPr anchor="b">
            <a:normAutofit/>
          </a:bodyPr>
          <a:lstStyle>
            <a:lvl1pPr algn="l">
              <a:defRPr sz="3600" b="1" i="0">
                <a:solidFill>
                  <a:srgbClr val="0C75BA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CA" dirty="0"/>
              <a:t>Get Connected!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8982E6C-B2D5-C544-A62D-E36BE3E1F09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23528" y="989233"/>
            <a:ext cx="8640960" cy="4888039"/>
          </a:xfrm>
        </p:spPr>
        <p:txBody>
          <a:bodyPr>
            <a:normAutofit/>
          </a:bodyPr>
          <a:lstStyle>
            <a:lvl1pPr marL="257175" indent="-257175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Bullet 20pt Arial Regular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78086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6520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A2F25-15F9-4E07-9AFA-C30E4A35932C}" type="datetimeFigureOut">
              <a:rPr lang="en-CA" smtClean="0"/>
              <a:pPr/>
              <a:t>2020-10-27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AB659-C17E-4F5A-8075-C06F20D61FE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8606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0" r:id="rId4"/>
    <p:sldLayoutId id="2147483652" r:id="rId5"/>
    <p:sldLayoutId id="2147483654" r:id="rId6"/>
    <p:sldLayoutId id="2147483657" r:id="rId7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Systems247/" TargetMode="External"/><Relationship Id="rId2" Type="http://schemas.openxmlformats.org/officeDocument/2006/relationships/hyperlink" Target="http://www.systems24-7.com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ca.linkedin.com/company/systems-24-7" TargetMode="External"/><Relationship Id="rId5" Type="http://schemas.openxmlformats.org/officeDocument/2006/relationships/hyperlink" Target="https://www.instagram.com/dunk247/" TargetMode="Externa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AC398-1EC7-AE4E-8582-F699A9B0C7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04048" y="2130427"/>
            <a:ext cx="3888432" cy="2882749"/>
          </a:xfrm>
        </p:spPr>
        <p:txBody>
          <a:bodyPr>
            <a:normAutofit/>
          </a:bodyPr>
          <a:lstStyle/>
          <a:p>
            <a:r>
              <a:rPr lang="en-CA" dirty="0"/>
              <a:t>Never Too Early To Plan For Winter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6E5478-E676-A249-AC18-25CC3FDA5677}"/>
              </a:ext>
            </a:extLst>
          </p:cNvPr>
          <p:cNvSpPr txBox="1"/>
          <p:nvPr/>
        </p:nvSpPr>
        <p:spPr>
          <a:xfrm>
            <a:off x="323528" y="293747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should be able to hear music playing, if not please adjust your speakers or call our office for assistance at 1-866-754-8839. We will be starting promptly at 1:00 PM ET. </a:t>
            </a:r>
          </a:p>
        </p:txBody>
      </p:sp>
    </p:spTree>
    <p:extLst>
      <p:ext uri="{BB962C8B-B14F-4D97-AF65-F5344CB8AC3E}">
        <p14:creationId xmlns:p14="http://schemas.microsoft.com/office/powerpoint/2010/main" val="3294839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A7D0E-4EA0-D240-90FC-F20E10880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Actions are Required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53883-6405-4540-8BF0-3F208F98D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89233"/>
            <a:ext cx="3672408" cy="546410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800" b="1" dirty="0">
                <a:solidFill>
                  <a:srgbClr val="F79421"/>
                </a:solidFill>
              </a:rPr>
              <a:t>Who will do this work? </a:t>
            </a:r>
          </a:p>
          <a:p>
            <a:pPr lvl="1"/>
            <a:r>
              <a:rPr lang="en-US" sz="1800" dirty="0"/>
              <a:t>Team, person, Safety Committee – involve stakeholders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1800" b="1" dirty="0">
                <a:solidFill>
                  <a:srgbClr val="F79421"/>
                </a:solidFill>
              </a:rPr>
              <a:t>What are the uncontrolled or under-controlled hazards/risks</a:t>
            </a:r>
          </a:p>
          <a:p>
            <a:pPr lvl="1"/>
            <a:r>
              <a:rPr lang="en-US" sz="1800" dirty="0"/>
              <a:t>List them out </a:t>
            </a:r>
          </a:p>
          <a:p>
            <a:pPr lvl="1"/>
            <a:r>
              <a:rPr lang="en-US" sz="1800" dirty="0"/>
              <a:t>Each of these will require a plan of actions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C202E4-EA5D-EE4A-B78E-D268972FA673}"/>
              </a:ext>
            </a:extLst>
          </p:cNvPr>
          <p:cNvSpPr txBox="1">
            <a:spLocks/>
          </p:cNvSpPr>
          <p:nvPr/>
        </p:nvSpPr>
        <p:spPr>
          <a:xfrm>
            <a:off x="4355976" y="989233"/>
            <a:ext cx="4536504" cy="5464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57213" indent="-214313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3"/>
            </a:pPr>
            <a:r>
              <a:rPr lang="en-US" sz="1800" b="1" dirty="0">
                <a:solidFill>
                  <a:srgbClr val="F79421"/>
                </a:solidFill>
              </a:rPr>
              <a:t>What are the timelines</a:t>
            </a:r>
          </a:p>
          <a:p>
            <a:pPr lvl="1"/>
            <a:r>
              <a:rPr lang="en-US" sz="1800" dirty="0"/>
              <a:t>Now for ordering</a:t>
            </a:r>
          </a:p>
          <a:p>
            <a:pPr lvl="2"/>
            <a:r>
              <a:rPr lang="en-US" sz="1800" dirty="0"/>
              <a:t>PPE, salt, sand, cones, outerwear</a:t>
            </a:r>
          </a:p>
          <a:p>
            <a:pPr lvl="1"/>
            <a:r>
              <a:rPr lang="en-US" sz="1800" dirty="0"/>
              <a:t>Communication – to everyone on the hazards, areas of concern and reporting</a:t>
            </a:r>
          </a:p>
          <a:p>
            <a:pPr lvl="1"/>
            <a:r>
              <a:rPr lang="en-US" sz="1800" dirty="0"/>
              <a:t>Training – for those responsible for controlling the hazards</a:t>
            </a:r>
          </a:p>
          <a:p>
            <a:pPr lvl="2"/>
            <a:r>
              <a:rPr lang="en-US" sz="1800" dirty="0"/>
              <a:t>Plowing, salt, sand</a:t>
            </a:r>
          </a:p>
          <a:p>
            <a:pPr lvl="2"/>
            <a:r>
              <a:rPr lang="en-US" sz="1800" dirty="0"/>
              <a:t>Vehicle preparation and checks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 startAt="4"/>
            </a:pPr>
            <a:r>
              <a:rPr lang="en-US" sz="1800" b="1" dirty="0">
                <a:solidFill>
                  <a:srgbClr val="F79421"/>
                </a:solidFill>
              </a:rPr>
              <a:t>Ongoing Evaluation of Controls and Follow-Up</a:t>
            </a:r>
          </a:p>
        </p:txBody>
      </p:sp>
    </p:spTree>
    <p:extLst>
      <p:ext uri="{BB962C8B-B14F-4D97-AF65-F5344CB8AC3E}">
        <p14:creationId xmlns:p14="http://schemas.microsoft.com/office/powerpoint/2010/main" val="13942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CD399-257D-8046-BA29-BCF12F8D7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Layout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C4AC2-A460-414E-BF49-DEF5CB25A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89233"/>
            <a:ext cx="4032448" cy="9996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F79421"/>
                </a:solidFill>
              </a:rPr>
              <a:t>Item to be Action: </a:t>
            </a:r>
            <a:r>
              <a:rPr lang="en-US" sz="1800" dirty="0"/>
              <a:t>Plow Equipment to be Prepared for Winter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4CF4318-FCC6-6944-9A0A-849C1C3B3AAB}"/>
              </a:ext>
            </a:extLst>
          </p:cNvPr>
          <p:cNvSpPr txBox="1">
            <a:spLocks/>
          </p:cNvSpPr>
          <p:nvPr/>
        </p:nvSpPr>
        <p:spPr>
          <a:xfrm>
            <a:off x="323528" y="1988840"/>
            <a:ext cx="8496944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57213" indent="-214313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rgbClr val="0C75BA"/>
                </a:solidFill>
              </a:rPr>
              <a:t>Actions Needed:</a:t>
            </a:r>
          </a:p>
          <a:p>
            <a:r>
              <a:rPr lang="en-US" sz="1800" dirty="0"/>
              <a:t>Order repair on XXXX equipment and check stock of shovels and scrapers to aid in plowing</a:t>
            </a:r>
          </a:p>
          <a:p>
            <a:r>
              <a:rPr lang="en-US" sz="1800" dirty="0"/>
              <a:t>Order maintenance (plow secured, oil check, tire pressure check) on snowplow</a:t>
            </a:r>
          </a:p>
          <a:p>
            <a:r>
              <a:rPr lang="en-US" sz="1800" dirty="0"/>
              <a:t>Communicate to all employees when equipment will be ready and how to order a clearing of pathways and lots</a:t>
            </a:r>
          </a:p>
          <a:p>
            <a:r>
              <a:rPr lang="en-US" sz="1800" dirty="0"/>
              <a:t>Refresher trainer for all operators</a:t>
            </a:r>
          </a:p>
          <a:p>
            <a:r>
              <a:rPr lang="en-US" sz="1800" dirty="0"/>
              <a:t>Because of COVID-19, train one new operator incase of staff shortage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ED32160-E0C2-E546-961A-EFCD5223D98C}"/>
              </a:ext>
            </a:extLst>
          </p:cNvPr>
          <p:cNvSpPr txBox="1">
            <a:spLocks/>
          </p:cNvSpPr>
          <p:nvPr/>
        </p:nvSpPr>
        <p:spPr>
          <a:xfrm>
            <a:off x="4427984" y="989233"/>
            <a:ext cx="4716016" cy="12156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57213" indent="-214313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rgbClr val="F79421"/>
                </a:solidFill>
              </a:rPr>
              <a:t>Assigned to: </a:t>
            </a:r>
            <a:r>
              <a:rPr lang="en-US" sz="1800" dirty="0"/>
              <a:t>MaryAnn</a:t>
            </a:r>
          </a:p>
          <a:p>
            <a:pPr marL="0" indent="0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rgbClr val="F79421"/>
                </a:solidFill>
              </a:rPr>
              <a:t>Timeline for Completion: </a:t>
            </a:r>
            <a:r>
              <a:rPr lang="en-US" sz="1800" dirty="0"/>
              <a:t>November 15</a:t>
            </a:r>
            <a:r>
              <a:rPr lang="en-US" sz="1800" baseline="30000" dirty="0"/>
              <a:t>th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49756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2E5087A-F21F-F649-B7A8-06C68252706D}"/>
              </a:ext>
            </a:extLst>
          </p:cNvPr>
          <p:cNvSpPr/>
          <p:nvPr/>
        </p:nvSpPr>
        <p:spPr>
          <a:xfrm>
            <a:off x="395288" y="989235"/>
            <a:ext cx="8353425" cy="1791694"/>
          </a:xfrm>
          <a:prstGeom prst="rect">
            <a:avLst/>
          </a:prstGeom>
          <a:solidFill>
            <a:srgbClr val="F794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8CD399-257D-8046-BA29-BCF12F8D7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Plan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C4AC2-A460-414E-BF49-DEF5CB25A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2924944"/>
            <a:ext cx="4753297" cy="9996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" b="1" dirty="0">
                <a:solidFill>
                  <a:srgbClr val="0C75BA"/>
                </a:solidFill>
              </a:rPr>
              <a:t>Plan for Emergency Preparedness</a:t>
            </a:r>
            <a:endParaRPr lang="en-US" sz="1500" dirty="0">
              <a:solidFill>
                <a:srgbClr val="0C75BA"/>
              </a:solidFill>
            </a:endParaRPr>
          </a:p>
          <a:p>
            <a:pPr marL="0" indent="0">
              <a:buNone/>
            </a:pPr>
            <a:r>
              <a:rPr lang="en-US" sz="1500" b="1" dirty="0">
                <a:solidFill>
                  <a:srgbClr val="F79421"/>
                </a:solidFill>
              </a:rPr>
              <a:t>Item to be Action: </a:t>
            </a:r>
            <a:r>
              <a:rPr lang="en-US" sz="1500" dirty="0"/>
              <a:t>Perform winter inspection, check supplies and processes.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4CF4318-FCC6-6944-9A0A-849C1C3B3AAB}"/>
              </a:ext>
            </a:extLst>
          </p:cNvPr>
          <p:cNvSpPr txBox="1">
            <a:spLocks/>
          </p:cNvSpPr>
          <p:nvPr/>
        </p:nvSpPr>
        <p:spPr>
          <a:xfrm>
            <a:off x="323526" y="3789040"/>
            <a:ext cx="8820473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57213" indent="-214313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500" b="1" dirty="0">
                <a:solidFill>
                  <a:srgbClr val="0C75BA"/>
                </a:solidFill>
              </a:rPr>
              <a:t>Actions Needed:</a:t>
            </a:r>
          </a:p>
          <a:p>
            <a:pPr marL="285750" indent="-285750">
              <a:spcBef>
                <a:spcPts val="400"/>
              </a:spcBef>
            </a:pPr>
            <a:r>
              <a:rPr lang="en-US" sz="1500" dirty="0"/>
              <a:t>JHSC perform winter inspection on physical building</a:t>
            </a:r>
          </a:p>
          <a:p>
            <a:pPr marL="285750" indent="-285750">
              <a:spcBef>
                <a:spcPts val="400"/>
              </a:spcBef>
            </a:pPr>
            <a:r>
              <a:rPr lang="en-US" sz="1500" dirty="0"/>
              <a:t>Check gathering areas and protections for evacuees – remember physical distancing requirements </a:t>
            </a:r>
          </a:p>
          <a:p>
            <a:pPr marL="285750" indent="-285750">
              <a:spcBef>
                <a:spcPts val="400"/>
              </a:spcBef>
            </a:pPr>
            <a:r>
              <a:rPr lang="en-US" sz="1500" dirty="0"/>
              <a:t>Purchase additional supplies for first aid in case supply  line is interrupted with COVID</a:t>
            </a:r>
          </a:p>
          <a:p>
            <a:pPr marL="285750" indent="-285750">
              <a:spcBef>
                <a:spcPts val="400"/>
              </a:spcBef>
            </a:pPr>
            <a:r>
              <a:rPr lang="en-US" sz="1500" dirty="0"/>
              <a:t>Transportation of injured workers will be by ambulance or taxi this winter, notify all staff and First Aiders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ED32160-E0C2-E546-961A-EFCD5223D98C}"/>
              </a:ext>
            </a:extLst>
          </p:cNvPr>
          <p:cNvSpPr txBox="1">
            <a:spLocks/>
          </p:cNvSpPr>
          <p:nvPr/>
        </p:nvSpPr>
        <p:spPr>
          <a:xfrm>
            <a:off x="5256584" y="3213293"/>
            <a:ext cx="4716016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57213" indent="-214313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b="1" dirty="0">
                <a:solidFill>
                  <a:srgbClr val="F79421"/>
                </a:solidFill>
              </a:rPr>
              <a:t>Assigned to: </a:t>
            </a:r>
            <a:r>
              <a:rPr lang="en-US" sz="1500" dirty="0"/>
              <a:t>Peter</a:t>
            </a:r>
          </a:p>
          <a:p>
            <a:pPr marL="0" indent="0">
              <a:buNone/>
            </a:pPr>
            <a:r>
              <a:rPr lang="en-US" sz="1500" b="1" dirty="0">
                <a:solidFill>
                  <a:srgbClr val="F79421"/>
                </a:solidFill>
              </a:rPr>
              <a:t>Timeline for Completion: </a:t>
            </a:r>
            <a:r>
              <a:rPr lang="en-US" sz="1500" dirty="0"/>
              <a:t>November 5</a:t>
            </a:r>
            <a:r>
              <a:rPr lang="en-US" sz="1500" baseline="30000" dirty="0"/>
              <a:t>th</a:t>
            </a:r>
            <a:r>
              <a:rPr lang="en-US" sz="1500" dirty="0"/>
              <a:t>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57B1E23-AE7C-944C-96B5-4137FA5154B9}"/>
              </a:ext>
            </a:extLst>
          </p:cNvPr>
          <p:cNvSpPr txBox="1">
            <a:spLocks/>
          </p:cNvSpPr>
          <p:nvPr/>
        </p:nvSpPr>
        <p:spPr>
          <a:xfrm>
            <a:off x="434381" y="1014318"/>
            <a:ext cx="4353643" cy="19272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57213" indent="-214313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500" b="1" dirty="0">
                <a:solidFill>
                  <a:schemeClr val="bg1"/>
                </a:solidFill>
              </a:rPr>
              <a:t>Emergency Preparedness in Winter Season:</a:t>
            </a:r>
          </a:p>
          <a:p>
            <a:r>
              <a:rPr lang="en-US" sz="1500" dirty="0">
                <a:solidFill>
                  <a:schemeClr val="bg1"/>
                </a:solidFill>
              </a:rPr>
              <a:t>Physical Building</a:t>
            </a:r>
          </a:p>
          <a:p>
            <a:pPr lvl="1">
              <a:spcBef>
                <a:spcPts val="400"/>
              </a:spcBef>
            </a:pPr>
            <a:r>
              <a:rPr lang="en-US" sz="1500" dirty="0">
                <a:solidFill>
                  <a:schemeClr val="bg1"/>
                </a:solidFill>
              </a:rPr>
              <a:t>Exits</a:t>
            </a:r>
          </a:p>
          <a:p>
            <a:pPr lvl="1">
              <a:spcBef>
                <a:spcPts val="400"/>
              </a:spcBef>
            </a:pPr>
            <a:r>
              <a:rPr lang="en-US" sz="1500" dirty="0">
                <a:solidFill>
                  <a:schemeClr val="bg1"/>
                </a:solidFill>
              </a:rPr>
              <a:t>Parking</a:t>
            </a:r>
          </a:p>
          <a:p>
            <a:pPr lvl="1">
              <a:spcBef>
                <a:spcPts val="400"/>
              </a:spcBef>
            </a:pPr>
            <a:r>
              <a:rPr lang="en-US" sz="1500" dirty="0">
                <a:solidFill>
                  <a:schemeClr val="bg1"/>
                </a:solidFill>
              </a:rPr>
              <a:t>Sprinkler Systems</a:t>
            </a:r>
          </a:p>
          <a:p>
            <a:pPr lvl="1">
              <a:spcBef>
                <a:spcPts val="400"/>
              </a:spcBef>
            </a:pPr>
            <a:r>
              <a:rPr lang="en-US" sz="1500" dirty="0">
                <a:solidFill>
                  <a:schemeClr val="bg1"/>
                </a:solidFill>
              </a:rPr>
              <a:t>Lighting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30C18FE-DFDD-6749-BBCD-DDFCB6D4E713}"/>
              </a:ext>
            </a:extLst>
          </p:cNvPr>
          <p:cNvSpPr txBox="1">
            <a:spLocks/>
          </p:cNvSpPr>
          <p:nvPr/>
        </p:nvSpPr>
        <p:spPr>
          <a:xfrm>
            <a:off x="3203849" y="1357347"/>
            <a:ext cx="2952328" cy="14914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57213" indent="-214313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>
                <a:solidFill>
                  <a:schemeClr val="bg1"/>
                </a:solidFill>
              </a:rPr>
              <a:t>Evacuations</a:t>
            </a:r>
          </a:p>
          <a:p>
            <a:pPr lvl="1">
              <a:spcBef>
                <a:spcPts val="400"/>
              </a:spcBef>
            </a:pPr>
            <a:r>
              <a:rPr lang="en-US" sz="1500" dirty="0">
                <a:solidFill>
                  <a:schemeClr val="bg1"/>
                </a:solidFill>
              </a:rPr>
              <a:t>Gathering areas</a:t>
            </a:r>
          </a:p>
          <a:p>
            <a:pPr lvl="1">
              <a:spcBef>
                <a:spcPts val="400"/>
              </a:spcBef>
            </a:pPr>
            <a:r>
              <a:rPr lang="en-US" sz="1500" dirty="0">
                <a:solidFill>
                  <a:schemeClr val="bg1"/>
                </a:solidFill>
              </a:rPr>
              <a:t>Protection of Evacuees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C105D83-1700-5E4E-ADD6-1C9B625152FE}"/>
              </a:ext>
            </a:extLst>
          </p:cNvPr>
          <p:cNvSpPr txBox="1">
            <a:spLocks/>
          </p:cNvSpPr>
          <p:nvPr/>
        </p:nvSpPr>
        <p:spPr>
          <a:xfrm>
            <a:off x="6084168" y="1369590"/>
            <a:ext cx="2952328" cy="14914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57213" indent="-214313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>
                <a:solidFill>
                  <a:schemeClr val="bg1"/>
                </a:solidFill>
              </a:rPr>
              <a:t>First Aid</a:t>
            </a:r>
          </a:p>
          <a:p>
            <a:pPr lvl="1">
              <a:spcBef>
                <a:spcPts val="400"/>
              </a:spcBef>
            </a:pPr>
            <a:r>
              <a:rPr lang="en-US" sz="1500" dirty="0">
                <a:solidFill>
                  <a:schemeClr val="bg1"/>
                </a:solidFill>
              </a:rPr>
              <a:t>Extra precautions</a:t>
            </a:r>
          </a:p>
          <a:p>
            <a:pPr lvl="1">
              <a:spcBef>
                <a:spcPts val="400"/>
              </a:spcBef>
            </a:pPr>
            <a:r>
              <a:rPr lang="en-US" sz="1500" dirty="0">
                <a:solidFill>
                  <a:schemeClr val="bg1"/>
                </a:solidFill>
              </a:rPr>
              <a:t>Supplies</a:t>
            </a:r>
          </a:p>
          <a:p>
            <a:pPr lvl="1">
              <a:spcBef>
                <a:spcPts val="400"/>
              </a:spcBef>
            </a:pPr>
            <a:r>
              <a:rPr lang="en-US" sz="1500" dirty="0">
                <a:solidFill>
                  <a:schemeClr val="bg1"/>
                </a:solidFill>
              </a:rPr>
              <a:t>Transportation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F7E01EB-C691-2347-A9B3-D39F23A85BF7}"/>
              </a:ext>
            </a:extLst>
          </p:cNvPr>
          <p:cNvSpPr txBox="1"/>
          <p:nvPr/>
        </p:nvSpPr>
        <p:spPr>
          <a:xfrm>
            <a:off x="4860032" y="473644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does COVID impact this Plan?</a:t>
            </a:r>
          </a:p>
        </p:txBody>
      </p:sp>
    </p:spTree>
    <p:extLst>
      <p:ext uri="{BB962C8B-B14F-4D97-AF65-F5344CB8AC3E}">
        <p14:creationId xmlns:p14="http://schemas.microsoft.com/office/powerpoint/2010/main" val="2142058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2E5087A-F21F-F649-B7A8-06C68252706D}"/>
              </a:ext>
            </a:extLst>
          </p:cNvPr>
          <p:cNvSpPr/>
          <p:nvPr/>
        </p:nvSpPr>
        <p:spPr>
          <a:xfrm>
            <a:off x="395289" y="989234"/>
            <a:ext cx="2880568" cy="4311974"/>
          </a:xfrm>
          <a:prstGeom prst="rect">
            <a:avLst/>
          </a:prstGeom>
          <a:solidFill>
            <a:srgbClr val="F794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8CD399-257D-8046-BA29-BCF12F8D7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Plan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C4AC2-A460-414E-BF49-DEF5CB25A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7864" y="1017750"/>
            <a:ext cx="5743921" cy="47155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500" b="1" dirty="0">
                <a:solidFill>
                  <a:srgbClr val="0C75BA"/>
                </a:solidFill>
              </a:rPr>
              <a:t>Plan for Vehicles – Company and Personal</a:t>
            </a:r>
          </a:p>
          <a:p>
            <a:pPr marL="0" indent="0">
              <a:buNone/>
            </a:pPr>
            <a:r>
              <a:rPr lang="en-US" sz="1500" b="1" dirty="0">
                <a:solidFill>
                  <a:srgbClr val="F79421"/>
                </a:solidFill>
              </a:rPr>
              <a:t>Item to be Action: </a:t>
            </a:r>
            <a:r>
              <a:rPr lang="en-US" sz="1500" dirty="0"/>
              <a:t>Ensure vehicles are ready and assist employees to understand the hazards and controls. </a:t>
            </a:r>
          </a:p>
          <a:p>
            <a:pPr marL="0" indent="0">
              <a:buNone/>
            </a:pPr>
            <a:r>
              <a:rPr lang="en-US" sz="1500" b="1" dirty="0">
                <a:solidFill>
                  <a:srgbClr val="F79421"/>
                </a:solidFill>
              </a:rPr>
              <a:t>Assigned to: </a:t>
            </a:r>
            <a:r>
              <a:rPr lang="en-US" sz="1500" dirty="0"/>
              <a:t>Maintenance Department - Susan</a:t>
            </a:r>
          </a:p>
          <a:p>
            <a:pPr marL="0" indent="0">
              <a:buNone/>
            </a:pPr>
            <a:r>
              <a:rPr lang="en-US" sz="1500" b="1" dirty="0">
                <a:solidFill>
                  <a:srgbClr val="F79421"/>
                </a:solidFill>
              </a:rPr>
              <a:t>Timeline for Completion: </a:t>
            </a:r>
            <a:r>
              <a:rPr lang="en-US" sz="1500" dirty="0"/>
              <a:t>November 20th </a:t>
            </a:r>
          </a:p>
          <a:p>
            <a:pPr marL="0" indent="0">
              <a:buNone/>
            </a:pPr>
            <a:r>
              <a:rPr lang="en-US" sz="1500" b="1" dirty="0">
                <a:solidFill>
                  <a:srgbClr val="0C75BA"/>
                </a:solidFill>
              </a:rPr>
              <a:t>Actions Needed:</a:t>
            </a:r>
          </a:p>
          <a:p>
            <a:pPr marL="285750" indent="-285750">
              <a:spcBef>
                <a:spcPts val="400"/>
              </a:spcBef>
            </a:pPr>
            <a:r>
              <a:rPr lang="en-US" sz="1500" dirty="0"/>
              <a:t>Ensure all company vehicles are winter ready – use winter vehicle checklist</a:t>
            </a:r>
          </a:p>
          <a:p>
            <a:pPr marL="285750" indent="-285750">
              <a:spcBef>
                <a:spcPts val="400"/>
              </a:spcBef>
            </a:pPr>
            <a:r>
              <a:rPr lang="en-US" sz="1500" dirty="0"/>
              <a:t>Share this checklist with all staff and encourage them to prepare their personal vehicles</a:t>
            </a:r>
          </a:p>
          <a:p>
            <a:pPr marL="285750" indent="-285750">
              <a:spcBef>
                <a:spcPts val="400"/>
              </a:spcBef>
            </a:pPr>
            <a:r>
              <a:rPr lang="en-US" sz="1500" dirty="0"/>
              <a:t>Order new snow tires for vehicle 345,23,2434</a:t>
            </a:r>
          </a:p>
          <a:p>
            <a:pPr marL="285750" indent="-285750">
              <a:spcBef>
                <a:spcPts val="400"/>
              </a:spcBef>
            </a:pPr>
            <a:r>
              <a:rPr lang="en-US" sz="1500" dirty="0"/>
              <a:t>Buy a supply of ice scraper and snowbrushes to put in buckets in employee parking lot to ensure they have the tools to clean their cars</a:t>
            </a:r>
          </a:p>
          <a:p>
            <a:pPr marL="285750" indent="-285750">
              <a:spcBef>
                <a:spcPts val="400"/>
              </a:spcBef>
            </a:pPr>
            <a:r>
              <a:rPr lang="en-US" sz="1500" dirty="0"/>
              <a:t>Company drivers are to all have completed their winter driving review by Nov 1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57B1E23-AE7C-944C-96B5-4137FA5154B9}"/>
              </a:ext>
            </a:extLst>
          </p:cNvPr>
          <p:cNvSpPr txBox="1">
            <a:spLocks/>
          </p:cNvSpPr>
          <p:nvPr/>
        </p:nvSpPr>
        <p:spPr>
          <a:xfrm>
            <a:off x="395536" y="1014317"/>
            <a:ext cx="2808312" cy="39988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57213" indent="-214313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b="1" dirty="0">
                <a:solidFill>
                  <a:schemeClr val="bg1"/>
                </a:solidFill>
              </a:rPr>
              <a:t>Vehicle Winter Plan:</a:t>
            </a:r>
          </a:p>
          <a:p>
            <a:r>
              <a:rPr lang="en-US" sz="1500" dirty="0">
                <a:solidFill>
                  <a:schemeClr val="bg1"/>
                </a:solidFill>
              </a:rPr>
              <a:t>Company vehicle, personal</a:t>
            </a:r>
          </a:p>
          <a:p>
            <a:pPr>
              <a:spcBef>
                <a:spcPts val="400"/>
              </a:spcBef>
            </a:pPr>
            <a:r>
              <a:rPr lang="en-US" sz="1500" dirty="0">
                <a:solidFill>
                  <a:schemeClr val="bg1"/>
                </a:solidFill>
              </a:rPr>
              <a:t>Daily or pre-use inspection checklist for winter</a:t>
            </a:r>
          </a:p>
          <a:p>
            <a:pPr>
              <a:spcBef>
                <a:spcPts val="400"/>
              </a:spcBef>
            </a:pPr>
            <a:r>
              <a:rPr lang="en-US" sz="1500" dirty="0">
                <a:solidFill>
                  <a:schemeClr val="bg1"/>
                </a:solidFill>
              </a:rPr>
              <a:t>Tires</a:t>
            </a:r>
          </a:p>
          <a:p>
            <a:r>
              <a:rPr lang="en-US" sz="1500" dirty="0">
                <a:solidFill>
                  <a:schemeClr val="bg1"/>
                </a:solidFill>
              </a:rPr>
              <a:t>Safety Kit</a:t>
            </a:r>
          </a:p>
          <a:p>
            <a:pPr lvl="1">
              <a:spcBef>
                <a:spcPts val="400"/>
              </a:spcBef>
            </a:pPr>
            <a:r>
              <a:rPr lang="en-US" sz="1500" dirty="0">
                <a:solidFill>
                  <a:schemeClr val="bg1"/>
                </a:solidFill>
              </a:rPr>
              <a:t>Heat source, food, blanket, shovel, sand/ice</a:t>
            </a:r>
          </a:p>
          <a:p>
            <a:pPr lvl="1">
              <a:spcBef>
                <a:spcPts val="400"/>
              </a:spcBef>
            </a:pPr>
            <a:r>
              <a:rPr lang="en-US" sz="1500" dirty="0">
                <a:solidFill>
                  <a:schemeClr val="bg1"/>
                </a:solidFill>
              </a:rPr>
              <a:t>Cell phone, tracking of employees in travel – check-ins</a:t>
            </a:r>
          </a:p>
          <a:p>
            <a:pPr>
              <a:spcBef>
                <a:spcPts val="400"/>
              </a:spcBef>
            </a:pPr>
            <a:r>
              <a:rPr lang="en-US" sz="1500" dirty="0">
                <a:solidFill>
                  <a:schemeClr val="bg1"/>
                </a:solidFill>
              </a:rPr>
              <a:t>When to refuse</a:t>
            </a:r>
          </a:p>
          <a:p>
            <a:pPr lvl="1">
              <a:spcBef>
                <a:spcPts val="400"/>
              </a:spcBef>
            </a:pPr>
            <a:r>
              <a:rPr lang="en-US" sz="1500" dirty="0">
                <a:solidFill>
                  <a:schemeClr val="bg1"/>
                </a:solidFill>
              </a:rPr>
              <a:t>What is your off the road rule? When school buses are pulled?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F7E01EB-C691-2347-A9B3-D39F23A85BF7}"/>
              </a:ext>
            </a:extLst>
          </p:cNvPr>
          <p:cNvSpPr txBox="1"/>
          <p:nvPr/>
        </p:nvSpPr>
        <p:spPr>
          <a:xfrm>
            <a:off x="4860032" y="473644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does COVID impact this Plan?</a:t>
            </a:r>
          </a:p>
        </p:txBody>
      </p:sp>
    </p:spTree>
    <p:extLst>
      <p:ext uri="{BB962C8B-B14F-4D97-AF65-F5344CB8AC3E}">
        <p14:creationId xmlns:p14="http://schemas.microsoft.com/office/powerpoint/2010/main" val="3344047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2E5087A-F21F-F649-B7A8-06C68252706D}"/>
              </a:ext>
            </a:extLst>
          </p:cNvPr>
          <p:cNvSpPr/>
          <p:nvPr/>
        </p:nvSpPr>
        <p:spPr>
          <a:xfrm>
            <a:off x="395288" y="989235"/>
            <a:ext cx="8353425" cy="1503661"/>
          </a:xfrm>
          <a:prstGeom prst="rect">
            <a:avLst/>
          </a:prstGeom>
          <a:solidFill>
            <a:srgbClr val="F794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8CD399-257D-8046-BA29-BCF12F8D7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Plan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C4AC2-A460-414E-BF49-DEF5CB25A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2564904"/>
            <a:ext cx="4536505" cy="9996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" b="1" dirty="0">
                <a:solidFill>
                  <a:srgbClr val="0C75BA"/>
                </a:solidFill>
              </a:rPr>
              <a:t>Plan for Winter PPE </a:t>
            </a:r>
          </a:p>
          <a:p>
            <a:pPr marL="0" indent="0">
              <a:buNone/>
            </a:pPr>
            <a:r>
              <a:rPr lang="en-US" sz="1500" b="1" dirty="0">
                <a:solidFill>
                  <a:srgbClr val="F79421"/>
                </a:solidFill>
              </a:rPr>
              <a:t>Item to be Action: </a:t>
            </a:r>
            <a:r>
              <a:rPr lang="en-US" sz="1500" dirty="0"/>
              <a:t>PPE requirements, ensure supply, and training as needed</a:t>
            </a:r>
            <a:endParaRPr lang="en-US" sz="1500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4CF4318-FCC6-6944-9A0A-849C1C3B3AAB}"/>
              </a:ext>
            </a:extLst>
          </p:cNvPr>
          <p:cNvSpPr txBox="1">
            <a:spLocks/>
          </p:cNvSpPr>
          <p:nvPr/>
        </p:nvSpPr>
        <p:spPr>
          <a:xfrm>
            <a:off x="323526" y="3429000"/>
            <a:ext cx="8820473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57213" indent="-214313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b="1" dirty="0">
                <a:solidFill>
                  <a:srgbClr val="0C75BA"/>
                </a:solidFill>
              </a:rPr>
              <a:t>Actions Needed:</a:t>
            </a:r>
          </a:p>
          <a:p>
            <a:pPr marL="285750" indent="-285750"/>
            <a:r>
              <a:rPr lang="en-US" sz="1500" dirty="0"/>
              <a:t>Review PPE requirements for winter months</a:t>
            </a:r>
          </a:p>
          <a:p>
            <a:pPr marL="285750" indent="-285750">
              <a:spcBef>
                <a:spcPts val="400"/>
              </a:spcBef>
            </a:pPr>
            <a:r>
              <a:rPr lang="en-US" sz="1500" dirty="0"/>
              <a:t>Ensure properly rated clothing is used and where needed reflective – thermal inner wear, non-slip footwear, safety glass that protect from snow blindness</a:t>
            </a:r>
          </a:p>
          <a:p>
            <a:pPr marL="285750" indent="-285750">
              <a:spcBef>
                <a:spcPts val="400"/>
              </a:spcBef>
            </a:pPr>
            <a:r>
              <a:rPr lang="en-US" sz="1500" dirty="0"/>
              <a:t>Order ASAP and train upon receiving of PPE</a:t>
            </a:r>
          </a:p>
          <a:p>
            <a:pPr marL="742950" lvl="1" indent="-285750">
              <a:spcBef>
                <a:spcPts val="400"/>
              </a:spcBef>
            </a:pPr>
            <a:r>
              <a:rPr lang="en-US" sz="1500" dirty="0"/>
              <a:t>Ensure fit, comfort and employees know how to maintain and ask when supply is low.</a:t>
            </a:r>
          </a:p>
          <a:p>
            <a:pPr marL="742950" lvl="1" indent="-285750">
              <a:spcBef>
                <a:spcPts val="400"/>
              </a:spcBef>
            </a:pPr>
            <a:r>
              <a:rPr lang="en-US" sz="1500" dirty="0"/>
              <a:t>Ensure at least a 15% overage when ordering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ED32160-E0C2-E546-961A-EFCD5223D98C}"/>
              </a:ext>
            </a:extLst>
          </p:cNvPr>
          <p:cNvSpPr txBox="1">
            <a:spLocks/>
          </p:cNvSpPr>
          <p:nvPr/>
        </p:nvSpPr>
        <p:spPr>
          <a:xfrm>
            <a:off x="5112568" y="2853253"/>
            <a:ext cx="471601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57213" indent="-214313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b="1" dirty="0">
                <a:solidFill>
                  <a:srgbClr val="F79421"/>
                </a:solidFill>
              </a:rPr>
              <a:t>Assigned to: </a:t>
            </a:r>
            <a:r>
              <a:rPr lang="en-US" sz="1500" dirty="0"/>
              <a:t>All Department Managers </a:t>
            </a:r>
          </a:p>
          <a:p>
            <a:pPr marL="0" indent="0">
              <a:buNone/>
            </a:pPr>
            <a:r>
              <a:rPr lang="en-US" sz="1500" b="1" dirty="0">
                <a:solidFill>
                  <a:srgbClr val="F79421"/>
                </a:solidFill>
              </a:rPr>
              <a:t>Timeline for Completion: </a:t>
            </a:r>
            <a:r>
              <a:rPr lang="en-US" sz="1500" dirty="0"/>
              <a:t>November 15</a:t>
            </a:r>
            <a:r>
              <a:rPr lang="en-US" sz="1500" baseline="30000" dirty="0"/>
              <a:t>th</a:t>
            </a:r>
            <a:r>
              <a:rPr lang="en-US" sz="1500" dirty="0"/>
              <a:t>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57B1E23-AE7C-944C-96B5-4137FA5154B9}"/>
              </a:ext>
            </a:extLst>
          </p:cNvPr>
          <p:cNvSpPr txBox="1">
            <a:spLocks/>
          </p:cNvSpPr>
          <p:nvPr/>
        </p:nvSpPr>
        <p:spPr>
          <a:xfrm>
            <a:off x="434382" y="1014318"/>
            <a:ext cx="2952328" cy="15628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57213" indent="-214313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b="1" dirty="0">
                <a:solidFill>
                  <a:schemeClr val="bg1"/>
                </a:solidFill>
              </a:rPr>
              <a:t>Winter PPE Plan</a:t>
            </a:r>
          </a:p>
          <a:p>
            <a:r>
              <a:rPr lang="en-US" sz="1500" dirty="0">
                <a:solidFill>
                  <a:schemeClr val="bg1"/>
                </a:solidFill>
              </a:rPr>
              <a:t>All departments need a PPE review</a:t>
            </a:r>
          </a:p>
          <a:p>
            <a:r>
              <a:rPr lang="en-US" sz="1500" dirty="0">
                <a:solidFill>
                  <a:schemeClr val="bg1"/>
                </a:solidFill>
              </a:rPr>
              <a:t>Does COVID-19 change the requirements, type or usage?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30C18FE-DFDD-6749-BBCD-DDFCB6D4E713}"/>
              </a:ext>
            </a:extLst>
          </p:cNvPr>
          <p:cNvSpPr txBox="1">
            <a:spLocks/>
          </p:cNvSpPr>
          <p:nvPr/>
        </p:nvSpPr>
        <p:spPr>
          <a:xfrm>
            <a:off x="3455617" y="1357347"/>
            <a:ext cx="2484535" cy="12075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57213" indent="-214313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>
                <a:solidFill>
                  <a:schemeClr val="bg1"/>
                </a:solidFill>
              </a:rPr>
              <a:t>Supply risks?</a:t>
            </a:r>
          </a:p>
          <a:p>
            <a:r>
              <a:rPr lang="en-US" sz="1500" dirty="0">
                <a:solidFill>
                  <a:schemeClr val="bg1"/>
                </a:solidFill>
              </a:rPr>
              <a:t>Ensure training specific to PPE in winter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C105D83-1700-5E4E-ADD6-1C9B625152FE}"/>
              </a:ext>
            </a:extLst>
          </p:cNvPr>
          <p:cNvSpPr txBox="1">
            <a:spLocks/>
          </p:cNvSpPr>
          <p:nvPr/>
        </p:nvSpPr>
        <p:spPr>
          <a:xfrm>
            <a:off x="5940152" y="1369590"/>
            <a:ext cx="2808312" cy="12075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57213" indent="-214313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>
                <a:solidFill>
                  <a:schemeClr val="bg1"/>
                </a:solidFill>
              </a:rPr>
              <a:t>Cleaning and maintenance of PPE must be monitored during monthly inspections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F7E01EB-C691-2347-A9B3-D39F23A85BF7}"/>
              </a:ext>
            </a:extLst>
          </p:cNvPr>
          <p:cNvSpPr txBox="1"/>
          <p:nvPr/>
        </p:nvSpPr>
        <p:spPr>
          <a:xfrm>
            <a:off x="4860032" y="473644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does COVID impact this Plan?</a:t>
            </a:r>
          </a:p>
        </p:txBody>
      </p:sp>
    </p:spTree>
    <p:extLst>
      <p:ext uri="{BB962C8B-B14F-4D97-AF65-F5344CB8AC3E}">
        <p14:creationId xmlns:p14="http://schemas.microsoft.com/office/powerpoint/2010/main" val="1957650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8BD86-BCB8-B74D-A732-15DC91A1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are Executed, now What?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E0712-0EFD-6F49-87C3-EA7F94163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89233"/>
            <a:ext cx="8424936" cy="4888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F79421"/>
                </a:solidFill>
              </a:rPr>
              <a:t>Ongoing Evaluation</a:t>
            </a:r>
          </a:p>
          <a:p>
            <a:pPr marL="285750" indent="-285750"/>
            <a:r>
              <a:rPr lang="en-US" sz="1800" dirty="0"/>
              <a:t>Are there new hazards?</a:t>
            </a:r>
          </a:p>
          <a:p>
            <a:pPr marL="285750" indent="-285750"/>
            <a:r>
              <a:rPr lang="en-US" sz="1800" dirty="0"/>
              <a:t>What reports have you received?</a:t>
            </a:r>
          </a:p>
          <a:p>
            <a:pPr marL="285750" indent="-285750"/>
            <a:r>
              <a:rPr lang="en-US" sz="1800" dirty="0"/>
              <a:t>What injuries have occurred?</a:t>
            </a:r>
          </a:p>
          <a:p>
            <a:pPr marL="285750" indent="-285750"/>
            <a:r>
              <a:rPr lang="en-US" sz="1800" dirty="0"/>
              <a:t>Are controls adequate?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1800" b="1" dirty="0">
                <a:solidFill>
                  <a:srgbClr val="F79421"/>
                </a:solidFill>
              </a:rPr>
              <a:t>Make Improvements!</a:t>
            </a:r>
          </a:p>
          <a:p>
            <a:pPr marL="285750" indent="-285750"/>
            <a:r>
              <a:rPr lang="en-US" sz="1800" dirty="0"/>
              <a:t>Never ending, we are always looking for where we can be better, safer.</a:t>
            </a:r>
          </a:p>
          <a:p>
            <a:pPr marL="285750" indent="-285750"/>
            <a:r>
              <a:rPr lang="en-US" sz="1800" dirty="0"/>
              <a:t>Keep good documentation of what you have done, improved and how you encourage your employees to be a part of the safety program.</a:t>
            </a:r>
          </a:p>
        </p:txBody>
      </p:sp>
    </p:spTree>
    <p:extLst>
      <p:ext uri="{BB962C8B-B14F-4D97-AF65-F5344CB8AC3E}">
        <p14:creationId xmlns:p14="http://schemas.microsoft.com/office/powerpoint/2010/main" val="81935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61076-15DF-DE40-BE72-C280CFE93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CF3F3-5726-E34D-A8D3-8EBB93078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89233"/>
            <a:ext cx="8496944" cy="4888039"/>
          </a:xfrm>
        </p:spPr>
        <p:txBody>
          <a:bodyPr/>
          <a:lstStyle/>
          <a:p>
            <a:r>
              <a:rPr lang="en-US" dirty="0"/>
              <a:t>Create that strong safety culture this winter</a:t>
            </a:r>
          </a:p>
          <a:p>
            <a:r>
              <a:rPr lang="en-US" dirty="0"/>
              <a:t>Involve all employees</a:t>
            </a:r>
          </a:p>
          <a:p>
            <a:r>
              <a:rPr lang="en-US" dirty="0"/>
              <a:t>Share what you know for them at home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b="1" dirty="0">
                <a:solidFill>
                  <a:srgbClr val="F79421"/>
                </a:solidFill>
              </a:rPr>
              <a:t>Be Well, Be Safe!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2875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D071A-F9B7-6449-9CE8-4B95889BA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to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D8C52-F8DC-D749-B2F2-69926D4E2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89233"/>
            <a:ext cx="8425185" cy="4888039"/>
          </a:xfrm>
        </p:spPr>
        <p:txBody>
          <a:bodyPr/>
          <a:lstStyle/>
          <a:p>
            <a:pPr marL="0" lvl="0" indent="0">
              <a:spcBef>
                <a:spcPts val="1200"/>
              </a:spcBef>
              <a:buNone/>
            </a:pPr>
            <a:r>
              <a:rPr lang="en-US" dirty="0"/>
              <a:t>If you have any questions, please feel free to email us at </a:t>
            </a:r>
            <a:r>
              <a:rPr lang="en-US" dirty="0">
                <a:solidFill>
                  <a:srgbClr val="1B75BC"/>
                </a:solidFill>
              </a:rPr>
              <a:t>info@systems24-7.com </a:t>
            </a:r>
            <a:r>
              <a:rPr lang="en-US" dirty="0"/>
              <a:t>or by phone at 1-866-754-8839.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en-US" dirty="0"/>
              <a:t>Make sure to visit our website for any news and more at </a:t>
            </a:r>
            <a:r>
              <a:rPr lang="en-US" dirty="0">
                <a:solidFill>
                  <a:srgbClr val="0C75BA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www.systems24-7.com</a:t>
            </a:r>
            <a:r>
              <a:rPr lang="en-US" dirty="0">
                <a:solidFill>
                  <a:srgbClr val="1B75BC"/>
                </a:solidFill>
              </a:rPr>
              <a:t>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>
                <a:solidFill>
                  <a:srgbClr val="F7941D"/>
                </a:solidFill>
              </a:rPr>
              <a:t>Thank you for participating in our Safety webinar. Make sure to register for the next one coming up.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Have social media? Make sure to follow us! We share tips and important information about our programs and services. </a:t>
            </a:r>
            <a:r>
              <a:rPr lang="en-US" i="1" dirty="0">
                <a:solidFill>
                  <a:srgbClr val="F7941D"/>
                </a:solidFill>
              </a:rPr>
              <a:t>Let’s Talk!</a:t>
            </a:r>
          </a:p>
          <a:p>
            <a:endParaRPr lang="en-US" dirty="0"/>
          </a:p>
        </p:txBody>
      </p: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DFEE2308-D2FF-D54A-8B70-630A6CB94F3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405"/>
          <a:stretch/>
        </p:blipFill>
        <p:spPr>
          <a:xfrm>
            <a:off x="179512" y="4282622"/>
            <a:ext cx="2951314" cy="853750"/>
          </a:xfrm>
          <a:prstGeom prst="rect">
            <a:avLst/>
          </a:prstGeom>
        </p:spPr>
      </p:pic>
      <p:pic>
        <p:nvPicPr>
          <p:cNvPr id="5" name="Picture 4">
            <a:hlinkClick r:id="rId5"/>
            <a:extLst>
              <a:ext uri="{FF2B5EF4-FFF2-40B4-BE49-F238E27FC236}">
                <a16:creationId xmlns:a16="http://schemas.microsoft.com/office/drawing/2014/main" id="{56394491-B333-C14E-AC47-B20AFAE6285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95" r="33595"/>
          <a:stretch/>
        </p:blipFill>
        <p:spPr>
          <a:xfrm>
            <a:off x="3130826" y="4282622"/>
            <a:ext cx="2882350" cy="853750"/>
          </a:xfrm>
          <a:prstGeom prst="rect">
            <a:avLst/>
          </a:prstGeom>
        </p:spPr>
      </p:pic>
      <p:pic>
        <p:nvPicPr>
          <p:cNvPr id="6" name="Picture 5">
            <a:hlinkClick r:id="rId6"/>
            <a:extLst>
              <a:ext uri="{FF2B5EF4-FFF2-40B4-BE49-F238E27FC236}">
                <a16:creationId xmlns:a16="http://schemas.microsoft.com/office/drawing/2014/main" id="{55F4CD21-4668-4F49-9D08-C704D6386D4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05"/>
          <a:stretch/>
        </p:blipFill>
        <p:spPr>
          <a:xfrm>
            <a:off x="6013176" y="4282622"/>
            <a:ext cx="2951312" cy="85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477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503D4FB-CF8F-A94D-8231-DCD36922FA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982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4761D-569F-7F4B-A8E1-647342B52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55CAE-6CED-244B-8469-BC1CFCE18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2676564"/>
            <a:ext cx="7344816" cy="4888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79421"/>
                </a:solidFill>
                <a:latin typeface="Cointa" panose="02000500000000000000" pitchFamily="2" charset="77"/>
              </a:rPr>
              <a:t>Nancy Dunk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568FA9F-4BE0-9C43-B272-8949C510EBA2}"/>
              </a:ext>
            </a:extLst>
          </p:cNvPr>
          <p:cNvSpPr txBox="1">
            <a:spLocks/>
          </p:cNvSpPr>
          <p:nvPr/>
        </p:nvSpPr>
        <p:spPr>
          <a:xfrm>
            <a:off x="6588224" y="2678118"/>
            <a:ext cx="3168353" cy="4888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57213" indent="-214313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800" dirty="0">
              <a:solidFill>
                <a:srgbClr val="F79421"/>
              </a:solidFill>
              <a:latin typeface="Cointa" panose="020005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119758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B2F69-50A4-8A44-95AE-8EF7B52C0A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Step One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0FEBB4-35D8-3C45-8779-F7F757A69A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Gather the Information/Data</a:t>
            </a:r>
          </a:p>
        </p:txBody>
      </p:sp>
    </p:spTree>
    <p:extLst>
      <p:ext uri="{BB962C8B-B14F-4D97-AF65-F5344CB8AC3E}">
        <p14:creationId xmlns:p14="http://schemas.microsoft.com/office/powerpoint/2010/main" val="365209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E7B1E-25CB-BE46-9020-62573F901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Winter Hazard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41561-71DB-EE48-A9F6-442261D3E6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9" y="989233"/>
            <a:ext cx="8496943" cy="4888039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1800" b="1" dirty="0">
                <a:solidFill>
                  <a:srgbClr val="F79421"/>
                </a:solidFill>
              </a:rPr>
              <a:t>What do we know, what is new!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1800" b="1" dirty="0">
                <a:solidFill>
                  <a:srgbClr val="0C75BA"/>
                </a:solidFill>
              </a:rPr>
              <a:t>First, look to the information you already have on hand</a:t>
            </a:r>
            <a:r>
              <a:rPr lang="en-US" sz="1800" dirty="0">
                <a:solidFill>
                  <a:srgbClr val="0C75BA"/>
                </a:solidFill>
              </a:rPr>
              <a:t>. </a:t>
            </a:r>
          </a:p>
          <a:p>
            <a:r>
              <a:rPr lang="en-US" sz="1800" dirty="0"/>
              <a:t>Review your known hazards – Hazard assessment</a:t>
            </a:r>
          </a:p>
          <a:p>
            <a:r>
              <a:rPr lang="en-US" sz="1800" dirty="0"/>
              <a:t>Review your inspection reports, accident and injury reports</a:t>
            </a:r>
          </a:p>
          <a:p>
            <a:pPr marL="642937" lvl="2" indent="-342900"/>
            <a:r>
              <a:rPr lang="en-US" sz="1800" dirty="0"/>
              <a:t>Where did incidents occurred last year?</a:t>
            </a:r>
          </a:p>
          <a:p>
            <a:pPr marL="642937" lvl="2" indent="-342900"/>
            <a:r>
              <a:rPr lang="en-US" sz="1800" dirty="0"/>
              <a:t>Review last years hazard reports</a:t>
            </a:r>
          </a:p>
          <a:p>
            <a:r>
              <a:rPr lang="en-US" sz="1800" dirty="0"/>
              <a:t>What controls do you already have in place?</a:t>
            </a:r>
          </a:p>
          <a:p>
            <a:pPr marL="642937" lvl="2" indent="-342900"/>
            <a:r>
              <a:rPr lang="en-US" sz="1800" dirty="0"/>
              <a:t>Were they effective last year?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Do not forget the non-routine work like decorations!</a:t>
            </a:r>
          </a:p>
        </p:txBody>
      </p:sp>
    </p:spTree>
    <p:extLst>
      <p:ext uri="{BB962C8B-B14F-4D97-AF65-F5344CB8AC3E}">
        <p14:creationId xmlns:p14="http://schemas.microsoft.com/office/powerpoint/2010/main" val="3814309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B9F98-8CD7-224D-9B51-5C5BF8032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Common Winter Hazards</a:t>
            </a:r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795E16EB-DCA5-F642-A5A8-7D8A8E89C6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88"/>
          <a:stretch/>
        </p:blipFill>
        <p:spPr>
          <a:xfrm>
            <a:off x="323528" y="548680"/>
            <a:ext cx="8663947" cy="5400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F6B8CC4-11C0-A040-A1C9-FAD31405F5F5}"/>
              </a:ext>
            </a:extLst>
          </p:cNvPr>
          <p:cNvSpPr txBox="1"/>
          <p:nvPr/>
        </p:nvSpPr>
        <p:spPr>
          <a:xfrm>
            <a:off x="1403648" y="1351220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Dark early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3D1599-1E94-E943-AE36-9A29049A502B}"/>
              </a:ext>
            </a:extLst>
          </p:cNvPr>
          <p:cNvSpPr txBox="1"/>
          <p:nvPr/>
        </p:nvSpPr>
        <p:spPr>
          <a:xfrm>
            <a:off x="1403648" y="2052137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Low visibility in snow, rain and sleet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F76D1A-5B3C-7549-873B-95C25B567E3C}"/>
              </a:ext>
            </a:extLst>
          </p:cNvPr>
          <p:cNvSpPr txBox="1"/>
          <p:nvPr/>
        </p:nvSpPr>
        <p:spPr>
          <a:xfrm>
            <a:off x="1403648" y="3162454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Slippery surfaces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1050E49-222B-9444-86E4-BF3863D5F4DC}"/>
              </a:ext>
            </a:extLst>
          </p:cNvPr>
          <p:cNvSpPr txBox="1"/>
          <p:nvPr/>
        </p:nvSpPr>
        <p:spPr>
          <a:xfrm>
            <a:off x="1403648" y="3861048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Flash freezing of puddles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6D4FD21-C316-0C44-A1F6-72128930162A}"/>
              </a:ext>
            </a:extLst>
          </p:cNvPr>
          <p:cNvSpPr txBox="1"/>
          <p:nvPr/>
        </p:nvSpPr>
        <p:spPr>
          <a:xfrm>
            <a:off x="1403648" y="5013176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Power Outages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99086E0-023C-154C-880F-133B27445284}"/>
              </a:ext>
            </a:extLst>
          </p:cNvPr>
          <p:cNvSpPr txBox="1"/>
          <p:nvPr/>
        </p:nvSpPr>
        <p:spPr>
          <a:xfrm>
            <a:off x="4211960" y="1340768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High Winds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BC9F7EE-09DA-0C48-B863-7D6561695FCB}"/>
              </a:ext>
            </a:extLst>
          </p:cNvPr>
          <p:cNvSpPr txBox="1"/>
          <p:nvPr/>
        </p:nvSpPr>
        <p:spPr>
          <a:xfrm>
            <a:off x="4211960" y="2298358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Bitter Cold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976B1E-296E-D44D-857E-E91E6ACCAA00}"/>
              </a:ext>
            </a:extLst>
          </p:cNvPr>
          <p:cNvSpPr txBox="1"/>
          <p:nvPr/>
        </p:nvSpPr>
        <p:spPr>
          <a:xfrm>
            <a:off x="4211960" y="2924944"/>
            <a:ext cx="1872208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Warm, Thaw and Freeze Cycle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76FADCA-456E-5241-9658-632F4C04F1BB}"/>
              </a:ext>
            </a:extLst>
          </p:cNvPr>
          <p:cNvSpPr txBox="1"/>
          <p:nvPr/>
        </p:nvSpPr>
        <p:spPr>
          <a:xfrm>
            <a:off x="4211960" y="4107269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Dehydration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67C9651-D76D-0A47-8DB4-E3A98C8216EE}"/>
              </a:ext>
            </a:extLst>
          </p:cNvPr>
          <p:cNvSpPr txBox="1"/>
          <p:nvPr/>
        </p:nvSpPr>
        <p:spPr>
          <a:xfrm>
            <a:off x="7020272" y="1340768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Cold surfaces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C56DE12-088F-5B46-A79F-33BCD54AE328}"/>
              </a:ext>
            </a:extLst>
          </p:cNvPr>
          <p:cNvSpPr txBox="1"/>
          <p:nvPr/>
        </p:nvSpPr>
        <p:spPr>
          <a:xfrm>
            <a:off x="7020272" y="2298358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Cold muscles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AC71B98-23C0-074E-B920-0513D2C26EEE}"/>
              </a:ext>
            </a:extLst>
          </p:cNvPr>
          <p:cNvSpPr txBox="1"/>
          <p:nvPr/>
        </p:nvSpPr>
        <p:spPr>
          <a:xfrm>
            <a:off x="7020272" y="3162454"/>
            <a:ext cx="1872208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Snow glare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B81C586-9D0A-7446-94F0-ECCC8556D2EB}"/>
              </a:ext>
            </a:extLst>
          </p:cNvPr>
          <p:cNvSpPr txBox="1"/>
          <p:nvPr/>
        </p:nvSpPr>
        <p:spPr>
          <a:xfrm>
            <a:off x="7020272" y="4107269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Driving hazards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3CB8EBA-E68F-D94E-AE78-2FF16BC2DE24}"/>
              </a:ext>
            </a:extLst>
          </p:cNvPr>
          <p:cNvSpPr txBox="1"/>
          <p:nvPr/>
        </p:nvSpPr>
        <p:spPr>
          <a:xfrm>
            <a:off x="4211960" y="4797152"/>
            <a:ext cx="50405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does COVID impact these hazards?</a:t>
            </a:r>
          </a:p>
        </p:txBody>
      </p:sp>
    </p:spTree>
    <p:extLst>
      <p:ext uri="{BB962C8B-B14F-4D97-AF65-F5344CB8AC3E}">
        <p14:creationId xmlns:p14="http://schemas.microsoft.com/office/powerpoint/2010/main" val="438657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5ADE2-7B81-4043-908C-72C403918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Input, Ideas, Suggestions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0E89B-19BC-9F4F-ACAF-84370EDF4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89233"/>
            <a:ext cx="8496944" cy="4888039"/>
          </a:xfrm>
        </p:spPr>
        <p:txBody>
          <a:bodyPr>
            <a:normAutofit/>
          </a:bodyPr>
          <a:lstStyle/>
          <a:p>
            <a:r>
              <a:rPr lang="en-US" sz="1800" dirty="0"/>
              <a:t>Survey employees</a:t>
            </a:r>
          </a:p>
          <a:p>
            <a:pPr lvl="1"/>
            <a:r>
              <a:rPr lang="en-US" sz="1800" dirty="0"/>
              <a:t>What are their concerns</a:t>
            </a:r>
          </a:p>
          <a:p>
            <a:pPr lvl="1"/>
            <a:r>
              <a:rPr lang="en-US" sz="1800" dirty="0"/>
              <a:t>What winter recommendations do they have</a:t>
            </a:r>
          </a:p>
          <a:p>
            <a:r>
              <a:rPr lang="en-US" sz="1800" dirty="0"/>
              <a:t>Speak with contractors, visitors, patrons</a:t>
            </a:r>
          </a:p>
          <a:p>
            <a:r>
              <a:rPr lang="en-US" sz="1800" dirty="0"/>
              <a:t>Are there areas of decay around your workplace that may cause new hazards this year?</a:t>
            </a:r>
          </a:p>
          <a:p>
            <a:pPr lvl="1"/>
            <a:r>
              <a:rPr lang="en-US" sz="1800" dirty="0"/>
              <a:t>Damaged building materials that may fall</a:t>
            </a:r>
          </a:p>
          <a:p>
            <a:pPr lvl="1"/>
            <a:r>
              <a:rPr lang="en-US" sz="1800" dirty="0"/>
              <a:t>Leaking downspouts or eaves on your buildings</a:t>
            </a:r>
          </a:p>
          <a:p>
            <a:pPr lvl="1"/>
            <a:r>
              <a:rPr lang="en-US" sz="1800" dirty="0"/>
              <a:t>Tree roots, heaving pathways</a:t>
            </a:r>
          </a:p>
          <a:p>
            <a:pPr lvl="1"/>
            <a:r>
              <a:rPr lang="en-US" sz="1800" dirty="0"/>
              <a:t>Low lying areas where water is accumulating and will freeze</a:t>
            </a:r>
          </a:p>
        </p:txBody>
      </p:sp>
    </p:spTree>
    <p:extLst>
      <p:ext uri="{BB962C8B-B14F-4D97-AF65-F5344CB8AC3E}">
        <p14:creationId xmlns:p14="http://schemas.microsoft.com/office/powerpoint/2010/main" val="2409495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138E2-26BF-E54D-A419-32C72F922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Maintenance and Equipment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F0B43-5780-2542-88A6-E889AA3B9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89233"/>
            <a:ext cx="8280920" cy="4888039"/>
          </a:xfrm>
        </p:spPr>
        <p:txBody>
          <a:bodyPr>
            <a:normAutofit/>
          </a:bodyPr>
          <a:lstStyle/>
          <a:p>
            <a:pPr marL="285750" indent="-285750"/>
            <a:r>
              <a:rPr lang="en-US" sz="1800" dirty="0"/>
              <a:t>Do you need to perform a pre-winter inspection to learn of the new or reoccurring hazards?</a:t>
            </a:r>
          </a:p>
          <a:p>
            <a:pPr marL="285750" indent="-285750"/>
            <a:r>
              <a:rPr lang="en-US" sz="1800" dirty="0"/>
              <a:t>Is maintenance of the building up to date? </a:t>
            </a:r>
          </a:p>
          <a:p>
            <a:pPr marL="800100" lvl="1" indent="-285750"/>
            <a:r>
              <a:rPr lang="en-US" sz="1800" dirty="0"/>
              <a:t>Pipes</a:t>
            </a:r>
          </a:p>
          <a:p>
            <a:pPr marL="800100" lvl="1" indent="-285750"/>
            <a:r>
              <a:rPr lang="en-US" sz="1800" dirty="0"/>
              <a:t>Ceilings</a:t>
            </a:r>
          </a:p>
          <a:p>
            <a:pPr marL="800100" lvl="1" indent="-285750"/>
            <a:r>
              <a:rPr lang="en-US" sz="1800" dirty="0"/>
              <a:t>Roof</a:t>
            </a:r>
          </a:p>
          <a:p>
            <a:pPr marL="342900" indent="-342900"/>
            <a:r>
              <a:rPr lang="en-US" sz="1800" dirty="0"/>
              <a:t>Is winter equipment ready</a:t>
            </a:r>
          </a:p>
          <a:p>
            <a:pPr marL="857250" lvl="1" indent="-342900"/>
            <a:r>
              <a:rPr lang="en-US" sz="1800" dirty="0"/>
              <a:t>Vehicles</a:t>
            </a:r>
          </a:p>
          <a:p>
            <a:pPr marL="857250" lvl="1" indent="-342900"/>
            <a:r>
              <a:rPr lang="en-US" sz="1800" dirty="0"/>
              <a:t>PPE</a:t>
            </a:r>
          </a:p>
        </p:txBody>
      </p:sp>
    </p:spTree>
    <p:extLst>
      <p:ext uri="{BB962C8B-B14F-4D97-AF65-F5344CB8AC3E}">
        <p14:creationId xmlns:p14="http://schemas.microsoft.com/office/powerpoint/2010/main" val="801274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E9C82-2E85-BB4F-90B0-149AED685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COVID-19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643D1-A0E7-D74F-9060-32F15D9D1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89233"/>
            <a:ext cx="8496944" cy="4888039"/>
          </a:xfrm>
        </p:spPr>
        <p:txBody>
          <a:bodyPr>
            <a:normAutofit/>
          </a:bodyPr>
          <a:lstStyle/>
          <a:p>
            <a:r>
              <a:rPr lang="en-US" sz="1800" dirty="0"/>
              <a:t>What is changed in winter prep for 2020 because of covid-19?</a:t>
            </a:r>
          </a:p>
          <a:p>
            <a:r>
              <a:rPr lang="en-US" sz="1800" dirty="0"/>
              <a:t>Screening means people standing outside your workplace</a:t>
            </a:r>
          </a:p>
          <a:p>
            <a:r>
              <a:rPr lang="en-US" sz="1800" dirty="0"/>
              <a:t>Outdoor spaces are being heated</a:t>
            </a:r>
          </a:p>
          <a:p>
            <a:pPr lvl="1"/>
            <a:r>
              <a:rPr lang="en-US" sz="1800" dirty="0"/>
              <a:t>Propane</a:t>
            </a:r>
          </a:p>
          <a:p>
            <a:pPr lvl="1"/>
            <a:r>
              <a:rPr lang="en-US" sz="1800" dirty="0"/>
              <a:t>Emissions</a:t>
            </a:r>
          </a:p>
          <a:p>
            <a:r>
              <a:rPr lang="en-US" sz="1800" dirty="0"/>
              <a:t>Locker rooms, winter clothing storage</a:t>
            </a:r>
          </a:p>
          <a:p>
            <a:r>
              <a:rPr lang="en-US" sz="1800" dirty="0"/>
              <a:t>Indoor activities means decreased space for physical distancing</a:t>
            </a:r>
          </a:p>
        </p:txBody>
      </p:sp>
    </p:spTree>
    <p:extLst>
      <p:ext uri="{BB962C8B-B14F-4D97-AF65-F5344CB8AC3E}">
        <p14:creationId xmlns:p14="http://schemas.microsoft.com/office/powerpoint/2010/main" val="712126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ACCC6-9083-384F-8855-0609368232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Step Two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E6DFBC-492B-0648-A81F-6D5DDEC5F0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Required Actions</a:t>
            </a:r>
          </a:p>
        </p:txBody>
      </p:sp>
    </p:spTree>
    <p:extLst>
      <p:ext uri="{BB962C8B-B14F-4D97-AF65-F5344CB8AC3E}">
        <p14:creationId xmlns:p14="http://schemas.microsoft.com/office/powerpoint/2010/main" val="931205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2" id="{CF4B4E5B-3CE8-3743-96E1-4F80902B1B19}" vid="{1FF47C3F-6AA4-7749-A3CD-D34A5AD235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486</TotalTime>
  <Words>1156</Words>
  <Application>Microsoft Macintosh PowerPoint</Application>
  <PresentationFormat>On-screen Show (4:3)</PresentationFormat>
  <Paragraphs>168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Arial Narrow</vt:lpstr>
      <vt:lpstr>Calibri</vt:lpstr>
      <vt:lpstr>Cointa</vt:lpstr>
      <vt:lpstr>Office Theme</vt:lpstr>
      <vt:lpstr>Never Too Early To Plan For Winter</vt:lpstr>
      <vt:lpstr>Introductions</vt:lpstr>
      <vt:lpstr>Step One</vt:lpstr>
      <vt:lpstr>Winter Hazard Assessment</vt:lpstr>
      <vt:lpstr>Common Winter Hazards</vt:lpstr>
      <vt:lpstr>Get Input, Ideas, Suggestions</vt:lpstr>
      <vt:lpstr>Maintenance and Equipment</vt:lpstr>
      <vt:lpstr>What about COVID-19</vt:lpstr>
      <vt:lpstr>Step Two</vt:lpstr>
      <vt:lpstr>What Actions are Required</vt:lpstr>
      <vt:lpstr>Plan Layout </vt:lpstr>
      <vt:lpstr>Example Plan #1</vt:lpstr>
      <vt:lpstr>Example Plan #2</vt:lpstr>
      <vt:lpstr>Example Plan #3</vt:lpstr>
      <vt:lpstr>Plans are Executed, now What?</vt:lpstr>
      <vt:lpstr>Culture</vt:lpstr>
      <vt:lpstr>Call to Action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NEVER TOO EARLY TO PLAN FOR WINTER</dc:title>
  <dc:creator>Dunk Communications</dc:creator>
  <cp:lastModifiedBy>Jackie Watson</cp:lastModifiedBy>
  <cp:revision>34</cp:revision>
  <dcterms:created xsi:type="dcterms:W3CDTF">2020-10-19T12:33:03Z</dcterms:created>
  <dcterms:modified xsi:type="dcterms:W3CDTF">2020-10-27T19:11:41Z</dcterms:modified>
</cp:coreProperties>
</file>