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412" r:id="rId2"/>
    <p:sldId id="410" r:id="rId3"/>
    <p:sldId id="415" r:id="rId4"/>
    <p:sldId id="416" r:id="rId5"/>
    <p:sldId id="417" r:id="rId6"/>
    <p:sldId id="439" r:id="rId7"/>
    <p:sldId id="441" r:id="rId8"/>
    <p:sldId id="419" r:id="rId9"/>
    <p:sldId id="442" r:id="rId10"/>
    <p:sldId id="421" r:id="rId11"/>
    <p:sldId id="422" r:id="rId12"/>
    <p:sldId id="440" r:id="rId13"/>
    <p:sldId id="424" r:id="rId14"/>
    <p:sldId id="425" r:id="rId15"/>
    <p:sldId id="426" r:id="rId16"/>
    <p:sldId id="443" r:id="rId17"/>
    <p:sldId id="428" r:id="rId18"/>
    <p:sldId id="429" r:id="rId19"/>
    <p:sldId id="444" r:id="rId20"/>
    <p:sldId id="431" r:id="rId21"/>
    <p:sldId id="445" r:id="rId22"/>
    <p:sldId id="433" r:id="rId23"/>
    <p:sldId id="434" r:id="rId24"/>
    <p:sldId id="435" r:id="rId25"/>
    <p:sldId id="446" r:id="rId26"/>
    <p:sldId id="437" r:id="rId27"/>
    <p:sldId id="44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7D871B3-1E70-C947-9013-E0329EDCF72D}">
          <p14:sldIdLst>
            <p14:sldId id="412"/>
            <p14:sldId id="410"/>
            <p14:sldId id="415"/>
            <p14:sldId id="416"/>
            <p14:sldId id="417"/>
            <p14:sldId id="439"/>
            <p14:sldId id="441"/>
            <p14:sldId id="419"/>
            <p14:sldId id="442"/>
            <p14:sldId id="421"/>
            <p14:sldId id="422"/>
          </p14:sldIdLst>
        </p14:section>
        <p14:section name="Having the Conversation" id="{7B24042A-E999-1643-A09C-52DBFE301C8B}">
          <p14:sldIdLst>
            <p14:sldId id="440"/>
            <p14:sldId id="424"/>
            <p14:sldId id="425"/>
            <p14:sldId id="426"/>
            <p14:sldId id="443"/>
            <p14:sldId id="428"/>
            <p14:sldId id="429"/>
            <p14:sldId id="444"/>
            <p14:sldId id="431"/>
            <p14:sldId id="445"/>
            <p14:sldId id="433"/>
            <p14:sldId id="434"/>
            <p14:sldId id="435"/>
            <p14:sldId id="446"/>
            <p14:sldId id="437"/>
            <p14:sldId id="447"/>
          </p14:sldIdLst>
        </p14:section>
      </p14:sectionLst>
    </p:ext>
    <p:ext uri="{EFAFB233-063F-42B5-8137-9DF3F51BA10A}">
      <p15:sldGuideLst xmlns:p15="http://schemas.microsoft.com/office/powerpoint/2012/main">
        <p15:guide id="1" orient="horz" pos="482" userDrawn="1">
          <p15:clr>
            <a:srgbClr val="A4A3A4"/>
          </p15:clr>
        </p15:guide>
        <p15:guide id="2" pos="158" userDrawn="1">
          <p15:clr>
            <a:srgbClr val="A4A3A4"/>
          </p15:clr>
        </p15:guide>
        <p15:guide id="4" orient="horz" pos="1253" userDrawn="1">
          <p15:clr>
            <a:srgbClr val="A4A3A4"/>
          </p15:clr>
        </p15:guide>
        <p15:guide id="5" orient="horz" pos="41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72B0"/>
    <a:srgbClr val="942789"/>
    <a:srgbClr val="F7941D"/>
    <a:srgbClr val="F79421"/>
    <a:srgbClr val="F7941E"/>
    <a:srgbClr val="2E3192"/>
    <a:srgbClr val="F79432"/>
    <a:srgbClr val="FF7711"/>
    <a:srgbClr val="333132"/>
    <a:srgbClr val="4140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37" autoAdjust="0"/>
    <p:restoredTop sz="84050" autoAdjust="0"/>
  </p:normalViewPr>
  <p:slideViewPr>
    <p:cSldViewPr>
      <p:cViewPr varScale="1">
        <p:scale>
          <a:sx n="75" d="100"/>
          <a:sy n="75" d="100"/>
        </p:scale>
        <p:origin x="1824" y="160"/>
      </p:cViewPr>
      <p:guideLst>
        <p:guide orient="horz" pos="482"/>
        <p:guide pos="158"/>
        <p:guide orient="horz" pos="1253"/>
        <p:guide orient="horz" pos="4156"/>
      </p:guideLst>
    </p:cSldViewPr>
  </p:slideViewPr>
  <p:notesTextViewPr>
    <p:cViewPr>
      <p:scale>
        <a:sx n="1" d="1"/>
        <a:sy n="1" d="1"/>
      </p:scale>
      <p:origin x="0" y="0"/>
    </p:cViewPr>
  </p:notesTextViewPr>
  <p:sorterViewPr>
    <p:cViewPr>
      <p:scale>
        <a:sx n="100" d="100"/>
        <a:sy n="100" d="100"/>
      </p:scale>
      <p:origin x="0" y="-3864"/>
    </p:cViewPr>
  </p:sorterViewPr>
  <p:notesViewPr>
    <p:cSldViewPr showGuides="1">
      <p:cViewPr varScale="1">
        <p:scale>
          <a:sx n="108" d="100"/>
          <a:sy n="108" d="100"/>
        </p:scale>
        <p:origin x="4088" y="21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1DA42EA-09E9-D54B-9A8B-7F286EA929B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1BFB272-5731-CB42-815C-0ECEC33EEC7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D5EA67C-7D13-874B-A1CA-A1188C71BD2F}" type="datetimeFigureOut">
              <a:rPr lang="en-US" smtClean="0"/>
              <a:t>5/8/19</a:t>
            </a:fld>
            <a:endParaRPr lang="en-US"/>
          </a:p>
        </p:txBody>
      </p:sp>
      <p:sp>
        <p:nvSpPr>
          <p:cNvPr id="4" name="Footer Placeholder 3">
            <a:extLst>
              <a:ext uri="{FF2B5EF4-FFF2-40B4-BE49-F238E27FC236}">
                <a16:creationId xmlns:a16="http://schemas.microsoft.com/office/drawing/2014/main" id="{81371CDB-7722-EC4C-8D9B-6217A7E5EA6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751E1E0-F229-8A49-89FE-362059EB768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9ECF890-42D5-634B-8F0D-9759BDDB7A18}" type="slidenum">
              <a:rPr lang="en-US" smtClean="0"/>
              <a:t>‹#›</a:t>
            </a:fld>
            <a:endParaRPr lang="en-US"/>
          </a:p>
        </p:txBody>
      </p:sp>
    </p:spTree>
    <p:extLst>
      <p:ext uri="{BB962C8B-B14F-4D97-AF65-F5344CB8AC3E}">
        <p14:creationId xmlns:p14="http://schemas.microsoft.com/office/powerpoint/2010/main" val="4966628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68D6D0-35DD-0640-8AA6-18006F3620B1}" type="datetimeFigureOut">
              <a:rPr lang="en-US" smtClean="0"/>
              <a:pPr/>
              <a:t>5/8/19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F8171E-BCA4-7E42-B0E9-9F1C3943856A}" type="slidenum">
              <a:rPr lang="en-US" smtClean="0"/>
              <a:pPr/>
              <a:t>‹#›</a:t>
            </a:fld>
            <a:endParaRPr lang="en-US" dirty="0"/>
          </a:p>
        </p:txBody>
      </p:sp>
    </p:spTree>
    <p:extLst>
      <p:ext uri="{BB962C8B-B14F-4D97-AF65-F5344CB8AC3E}">
        <p14:creationId xmlns:p14="http://schemas.microsoft.com/office/powerpoint/2010/main" val="16119197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i="1" baseline="0" dirty="0"/>
              <a:t>We have talked a few times about Fit for Duty and how to handle it, but we will do a quick recap again today as this is a topic that still has a lot of questions and is something that most supervisors and managers still aren’t comfortable with. </a:t>
            </a:r>
          </a:p>
        </p:txBody>
      </p:sp>
      <p:sp>
        <p:nvSpPr>
          <p:cNvPr id="4" name="Slide Number Placeholder 3"/>
          <p:cNvSpPr>
            <a:spLocks noGrp="1"/>
          </p:cNvSpPr>
          <p:nvPr>
            <p:ph type="sldNum" sz="quarter" idx="5"/>
          </p:nvPr>
        </p:nvSpPr>
        <p:spPr/>
        <p:txBody>
          <a:bodyPr/>
          <a:lstStyle/>
          <a:p>
            <a:fld id="{1DF8171E-BCA4-7E42-B0E9-9F1C3943856A}" type="slidenum">
              <a:rPr lang="en-US" smtClean="0"/>
              <a:pPr/>
              <a:t>4</a:t>
            </a:fld>
            <a:endParaRPr lang="en-US" dirty="0"/>
          </a:p>
        </p:txBody>
      </p:sp>
    </p:spTree>
    <p:extLst>
      <p:ext uri="{BB962C8B-B14F-4D97-AF65-F5344CB8AC3E}">
        <p14:creationId xmlns:p14="http://schemas.microsoft.com/office/powerpoint/2010/main" val="1116799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21</a:t>
            </a:fld>
            <a:endParaRPr lang="en-US" dirty="0"/>
          </a:p>
        </p:txBody>
      </p:sp>
    </p:spTree>
    <p:extLst>
      <p:ext uri="{BB962C8B-B14F-4D97-AF65-F5344CB8AC3E}">
        <p14:creationId xmlns:p14="http://schemas.microsoft.com/office/powerpoint/2010/main" val="1140081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i="1" baseline="0" dirty="0"/>
              <a:t>Of course this is really going to depend on the situation. Depending on your comfort level you may offer a bit of advice that is appropriate in the circumstances, but try and keep that advice of a professional nature. For example “I think you might benefit with a few days off to grieve for your loss”. </a:t>
            </a:r>
          </a:p>
        </p:txBody>
      </p:sp>
      <p:sp>
        <p:nvSpPr>
          <p:cNvPr id="4" name="Slide Number Placeholder 3"/>
          <p:cNvSpPr>
            <a:spLocks noGrp="1"/>
          </p:cNvSpPr>
          <p:nvPr>
            <p:ph type="sldNum" sz="quarter" idx="5"/>
          </p:nvPr>
        </p:nvSpPr>
        <p:spPr/>
        <p:txBody>
          <a:bodyPr/>
          <a:lstStyle/>
          <a:p>
            <a:fld id="{1DF8171E-BCA4-7E42-B0E9-9F1C3943856A}" type="slidenum">
              <a:rPr lang="en-US" smtClean="0"/>
              <a:pPr/>
              <a:t>22</a:t>
            </a:fld>
            <a:endParaRPr lang="en-US" dirty="0"/>
          </a:p>
        </p:txBody>
      </p:sp>
    </p:spTree>
    <p:extLst>
      <p:ext uri="{BB962C8B-B14F-4D97-AF65-F5344CB8AC3E}">
        <p14:creationId xmlns:p14="http://schemas.microsoft.com/office/powerpoint/2010/main" val="838158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i="1" baseline="0" dirty="0"/>
              <a:t>Next steps may be: going home for the day, taking a few days off, seeking assistance or support, etc. </a:t>
            </a:r>
          </a:p>
        </p:txBody>
      </p:sp>
      <p:sp>
        <p:nvSpPr>
          <p:cNvPr id="4" name="Slide Number Placeholder 3"/>
          <p:cNvSpPr>
            <a:spLocks noGrp="1"/>
          </p:cNvSpPr>
          <p:nvPr>
            <p:ph type="sldNum" sz="quarter" idx="5"/>
          </p:nvPr>
        </p:nvSpPr>
        <p:spPr/>
        <p:txBody>
          <a:bodyPr/>
          <a:lstStyle/>
          <a:p>
            <a:fld id="{1DF8171E-BCA4-7E42-B0E9-9F1C3943856A}" type="slidenum">
              <a:rPr lang="en-US" smtClean="0"/>
              <a:pPr/>
              <a:t>24</a:t>
            </a:fld>
            <a:endParaRPr lang="en-US" dirty="0"/>
          </a:p>
        </p:txBody>
      </p:sp>
    </p:spTree>
    <p:extLst>
      <p:ext uri="{BB962C8B-B14F-4D97-AF65-F5344CB8AC3E}">
        <p14:creationId xmlns:p14="http://schemas.microsoft.com/office/powerpoint/2010/main" val="1064486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i="1" baseline="0" dirty="0"/>
              <a:t>We all have things that go on in our lives that can have an impact on the work day. As much as we try to leave personal stuff at home, sometimes we can’t completely compartmentalize. You don’t want to make excuses for why poor performance is ok, but what you can do is recognize those factors, and give employees the supports and resources to work through them. </a:t>
            </a:r>
          </a:p>
          <a:p>
            <a:endParaRPr lang="en-US" dirty="0"/>
          </a:p>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25</a:t>
            </a:fld>
            <a:endParaRPr lang="en-US" dirty="0"/>
          </a:p>
        </p:txBody>
      </p:sp>
    </p:spTree>
    <p:extLst>
      <p:ext uri="{BB962C8B-B14F-4D97-AF65-F5344CB8AC3E}">
        <p14:creationId xmlns:p14="http://schemas.microsoft.com/office/powerpoint/2010/main" val="3822492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27</a:t>
            </a:fld>
            <a:endParaRPr lang="en-US" dirty="0"/>
          </a:p>
        </p:txBody>
      </p:sp>
    </p:spTree>
    <p:extLst>
      <p:ext uri="{BB962C8B-B14F-4D97-AF65-F5344CB8AC3E}">
        <p14:creationId xmlns:p14="http://schemas.microsoft.com/office/powerpoint/2010/main" val="2805082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i="1" baseline="0" dirty="0"/>
              <a:t>This is obviously going to depend on the type of issue that they are experiencing. </a:t>
            </a:r>
          </a:p>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8</a:t>
            </a:fld>
            <a:endParaRPr lang="en-US" dirty="0"/>
          </a:p>
        </p:txBody>
      </p:sp>
    </p:spTree>
    <p:extLst>
      <p:ext uri="{BB962C8B-B14F-4D97-AF65-F5344CB8AC3E}">
        <p14:creationId xmlns:p14="http://schemas.microsoft.com/office/powerpoint/2010/main" val="2037847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i="1" baseline="0" dirty="0"/>
              <a:t>Most funeral homes have counselling session. – Family grief counselling. </a:t>
            </a:r>
          </a:p>
          <a:p>
            <a:endParaRPr lang="en-US" dirty="0"/>
          </a:p>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9</a:t>
            </a:fld>
            <a:endParaRPr lang="en-US" dirty="0"/>
          </a:p>
        </p:txBody>
      </p:sp>
    </p:spTree>
    <p:extLst>
      <p:ext uri="{BB962C8B-B14F-4D97-AF65-F5344CB8AC3E}">
        <p14:creationId xmlns:p14="http://schemas.microsoft.com/office/powerpoint/2010/main" val="1752359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i="1" baseline="0" dirty="0"/>
              <a:t>Maybe have snacks as well?</a:t>
            </a:r>
          </a:p>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10</a:t>
            </a:fld>
            <a:endParaRPr lang="en-US" dirty="0"/>
          </a:p>
        </p:txBody>
      </p:sp>
    </p:spTree>
    <p:extLst>
      <p:ext uri="{BB962C8B-B14F-4D97-AF65-F5344CB8AC3E}">
        <p14:creationId xmlns:p14="http://schemas.microsoft.com/office/powerpoint/2010/main" val="392603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CA" i="1" baseline="0" dirty="0"/>
              <a:t>Keep in mind that grief is not the only emotion that they may be feeling. The loss of a loved one can also come with a lot of stress related to child care obligations, or financial and legal issues from dealing with an estate.</a:t>
            </a:r>
          </a:p>
          <a:p>
            <a:pPr marL="0" marR="0" lvl="0" indent="0" algn="l" defTabSz="457200" rtl="0" eaLnBrk="1" fontAlgn="auto" latinLnBrk="0" hangingPunct="1">
              <a:lnSpc>
                <a:spcPct val="100000"/>
              </a:lnSpc>
              <a:spcBef>
                <a:spcPts val="0"/>
              </a:spcBef>
              <a:spcAft>
                <a:spcPts val="0"/>
              </a:spcAft>
              <a:buClrTx/>
              <a:buSzTx/>
              <a:buFontTx/>
              <a:buNone/>
              <a:tabLst/>
              <a:defRPr/>
            </a:pPr>
            <a:r>
              <a:rPr lang="en-CA" i="1" baseline="0" dirty="0"/>
              <a:t>Most funeral homes have counselling session. – Family grief counselling. </a:t>
            </a:r>
          </a:p>
        </p:txBody>
      </p:sp>
      <p:sp>
        <p:nvSpPr>
          <p:cNvPr id="4" name="Slide Number Placeholder 3"/>
          <p:cNvSpPr>
            <a:spLocks noGrp="1"/>
          </p:cNvSpPr>
          <p:nvPr>
            <p:ph type="sldNum" sz="quarter" idx="5"/>
          </p:nvPr>
        </p:nvSpPr>
        <p:spPr/>
        <p:txBody>
          <a:bodyPr/>
          <a:lstStyle/>
          <a:p>
            <a:fld id="{1DF8171E-BCA4-7E42-B0E9-9F1C3943856A}" type="slidenum">
              <a:rPr lang="en-US" smtClean="0"/>
              <a:pPr/>
              <a:t>11</a:t>
            </a:fld>
            <a:endParaRPr lang="en-US" dirty="0"/>
          </a:p>
        </p:txBody>
      </p:sp>
    </p:spTree>
    <p:extLst>
      <p:ext uri="{BB962C8B-B14F-4D97-AF65-F5344CB8AC3E}">
        <p14:creationId xmlns:p14="http://schemas.microsoft.com/office/powerpoint/2010/main" val="3985187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i="1" baseline="0" dirty="0"/>
              <a:t>You may wonder why we have to have these types of conversations. Is this just going to get us in more trouble? Shouldn’t we just leave personal issues at home? Well the problem is what happens in the workplace if these things are not addressed?</a:t>
            </a:r>
          </a:p>
        </p:txBody>
      </p:sp>
      <p:sp>
        <p:nvSpPr>
          <p:cNvPr id="4" name="Slide Number Placeholder 3"/>
          <p:cNvSpPr>
            <a:spLocks noGrp="1"/>
          </p:cNvSpPr>
          <p:nvPr>
            <p:ph type="sldNum" sz="quarter" idx="5"/>
          </p:nvPr>
        </p:nvSpPr>
        <p:spPr/>
        <p:txBody>
          <a:bodyPr/>
          <a:lstStyle/>
          <a:p>
            <a:fld id="{1DF8171E-BCA4-7E42-B0E9-9F1C3943856A}" type="slidenum">
              <a:rPr lang="en-US" smtClean="0"/>
              <a:pPr/>
              <a:t>13</a:t>
            </a:fld>
            <a:endParaRPr lang="en-US" dirty="0"/>
          </a:p>
        </p:txBody>
      </p:sp>
    </p:spTree>
    <p:extLst>
      <p:ext uri="{BB962C8B-B14F-4D97-AF65-F5344CB8AC3E}">
        <p14:creationId xmlns:p14="http://schemas.microsoft.com/office/powerpoint/2010/main" val="689668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i="1" baseline="0" dirty="0"/>
              <a:t>Putting yourself in their shoes will help you to plan and prepare for various outcomes.</a:t>
            </a:r>
          </a:p>
          <a:p>
            <a:r>
              <a:rPr lang="en-CA" i="1" baseline="0" dirty="0"/>
              <a:t>Choose your words so as to not overstep your boundaries, or infringe on the employees privacy. </a:t>
            </a:r>
          </a:p>
          <a:p>
            <a:r>
              <a:rPr lang="en-CA" i="1" baseline="0" dirty="0"/>
              <a:t>The person having this conversation needs to have authority to address issues but should also be someone that can be objective and sympathetic. </a:t>
            </a:r>
          </a:p>
        </p:txBody>
      </p:sp>
      <p:sp>
        <p:nvSpPr>
          <p:cNvPr id="4" name="Slide Number Placeholder 3"/>
          <p:cNvSpPr>
            <a:spLocks noGrp="1"/>
          </p:cNvSpPr>
          <p:nvPr>
            <p:ph type="sldNum" sz="quarter" idx="5"/>
          </p:nvPr>
        </p:nvSpPr>
        <p:spPr/>
        <p:txBody>
          <a:bodyPr/>
          <a:lstStyle/>
          <a:p>
            <a:fld id="{1DF8171E-BCA4-7E42-B0E9-9F1C3943856A}" type="slidenum">
              <a:rPr lang="en-US" smtClean="0"/>
              <a:pPr/>
              <a:t>15</a:t>
            </a:fld>
            <a:endParaRPr lang="en-US" dirty="0"/>
          </a:p>
        </p:txBody>
      </p:sp>
    </p:spTree>
    <p:extLst>
      <p:ext uri="{BB962C8B-B14F-4D97-AF65-F5344CB8AC3E}">
        <p14:creationId xmlns:p14="http://schemas.microsoft.com/office/powerpoint/2010/main" val="1177660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16</a:t>
            </a:fld>
            <a:endParaRPr lang="en-US" dirty="0"/>
          </a:p>
        </p:txBody>
      </p:sp>
    </p:spTree>
    <p:extLst>
      <p:ext uri="{BB962C8B-B14F-4D97-AF65-F5344CB8AC3E}">
        <p14:creationId xmlns:p14="http://schemas.microsoft.com/office/powerpoint/2010/main" val="3905712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19</a:t>
            </a:fld>
            <a:endParaRPr lang="en-US" dirty="0"/>
          </a:p>
        </p:txBody>
      </p:sp>
    </p:spTree>
    <p:extLst>
      <p:ext uri="{BB962C8B-B14F-4D97-AF65-F5344CB8AC3E}">
        <p14:creationId xmlns:p14="http://schemas.microsoft.com/office/powerpoint/2010/main" val="38922954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EBF2A2C-01CA-AB41-BCD9-9EFFC54616A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32" y="0"/>
            <a:ext cx="9144000" cy="6858000"/>
          </a:xfrm>
          <a:prstGeom prst="rect">
            <a:avLst/>
          </a:prstGeom>
        </p:spPr>
      </p:pic>
      <p:sp>
        <p:nvSpPr>
          <p:cNvPr id="2" name="Title 1"/>
          <p:cNvSpPr>
            <a:spLocks noGrp="1"/>
          </p:cNvSpPr>
          <p:nvPr>
            <p:ph type="ctrTitle"/>
          </p:nvPr>
        </p:nvSpPr>
        <p:spPr>
          <a:xfrm>
            <a:off x="179512" y="188640"/>
            <a:ext cx="3600400" cy="2160240"/>
          </a:xfrm>
        </p:spPr>
        <p:txBody>
          <a:bodyPr anchor="t">
            <a:normAutofit/>
          </a:bodyPr>
          <a:lstStyle>
            <a:lvl1pPr algn="l">
              <a:defRPr sz="4400" b="1" i="0">
                <a:solidFill>
                  <a:srgbClr val="942789"/>
                </a:solidFill>
                <a:latin typeface="Arial Narrow" panose="020B0604020202020204" pitchFamily="34" charset="0"/>
                <a:cs typeface="Arial Narrow" panose="020B0604020202020204" pitchFamily="34" charset="0"/>
              </a:defRPr>
            </a:lvl1pPr>
          </a:lstStyle>
          <a:p>
            <a:r>
              <a:rPr lang="en-US"/>
              <a:t>Click to edit Master title style</a:t>
            </a:r>
            <a:endParaRPr lang="en-CA" dirty="0"/>
          </a:p>
        </p:txBody>
      </p:sp>
      <p:sp>
        <p:nvSpPr>
          <p:cNvPr id="9" name="TextBox 8">
            <a:extLst>
              <a:ext uri="{FF2B5EF4-FFF2-40B4-BE49-F238E27FC236}">
                <a16:creationId xmlns:a16="http://schemas.microsoft.com/office/drawing/2014/main" id="{87D87110-85BE-FB4E-ACBE-DF9D7CF23D19}"/>
              </a:ext>
            </a:extLst>
          </p:cNvPr>
          <p:cNvSpPr txBox="1"/>
          <p:nvPr userDrawn="1"/>
        </p:nvSpPr>
        <p:spPr>
          <a:xfrm>
            <a:off x="179512" y="4636293"/>
            <a:ext cx="2664296" cy="1384995"/>
          </a:xfrm>
          <a:prstGeom prst="rect">
            <a:avLst/>
          </a:prstGeom>
          <a:noFill/>
        </p:spPr>
        <p:txBody>
          <a:bodyPr wrap="square" rtlCol="0">
            <a:spAutoFit/>
          </a:bodyPr>
          <a:lstStyle/>
          <a:p>
            <a:r>
              <a:rPr lang="en-US" sz="1200" dirty="0">
                <a:solidFill>
                  <a:srgbClr val="942789"/>
                </a:solidFill>
                <a:latin typeface="Arial" charset="0"/>
                <a:ea typeface="Arial" charset="0"/>
                <a:cs typeface="Arial" charset="0"/>
              </a:rPr>
              <a:t>Hello, you should be able to hear music playing, if not please adjust your speakers or call our office for assistance at 1-866-754-8839. You must be outside of Citrix to hear the music and the presentation. We will be starting promptly at 1pm EST. </a:t>
            </a:r>
            <a:endParaRPr lang="en-CA" sz="1200" dirty="0">
              <a:solidFill>
                <a:srgbClr val="942789"/>
              </a:solidFill>
              <a:latin typeface="Arial" charset="0"/>
              <a:ea typeface="Arial" charset="0"/>
              <a:cs typeface="Arial" charset="0"/>
            </a:endParaRPr>
          </a:p>
        </p:txBody>
      </p:sp>
    </p:spTree>
    <p:extLst>
      <p:ext uri="{BB962C8B-B14F-4D97-AF65-F5344CB8AC3E}">
        <p14:creationId xmlns:p14="http://schemas.microsoft.com/office/powerpoint/2010/main" val="2358560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91A2F25-15F9-4E07-9AFA-C30E4A35932C}" type="datetimeFigureOut">
              <a:rPr lang="en-CA" smtClean="0"/>
              <a:pPr/>
              <a:t>2019-05-08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ABAB659-C17E-4F5A-8075-C06F20D61FE1}" type="slidenum">
              <a:rPr lang="en-CA" smtClean="0"/>
              <a:pPr/>
              <a:t>‹#›</a:t>
            </a:fld>
            <a:endParaRPr lang="en-CA" dirty="0"/>
          </a:p>
        </p:txBody>
      </p:sp>
    </p:spTree>
    <p:extLst>
      <p:ext uri="{BB962C8B-B14F-4D97-AF65-F5344CB8AC3E}">
        <p14:creationId xmlns:p14="http://schemas.microsoft.com/office/powerpoint/2010/main" val="2126340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91A2F25-15F9-4E07-9AFA-C30E4A35932C}" type="datetimeFigureOut">
              <a:rPr lang="en-CA" smtClean="0"/>
              <a:pPr/>
              <a:t>2019-05-08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ABAB659-C17E-4F5A-8075-C06F20D61FE1}" type="slidenum">
              <a:rPr lang="en-CA" smtClean="0"/>
              <a:pPr/>
              <a:t>‹#›</a:t>
            </a:fld>
            <a:endParaRPr lang="en-CA" dirty="0"/>
          </a:p>
        </p:txBody>
      </p:sp>
    </p:spTree>
    <p:extLst>
      <p:ext uri="{BB962C8B-B14F-4D97-AF65-F5344CB8AC3E}">
        <p14:creationId xmlns:p14="http://schemas.microsoft.com/office/powerpoint/2010/main" val="346755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ADFE15F-152F-CD41-9246-CDA03AB5DD7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79512" y="188640"/>
            <a:ext cx="7200800" cy="1008112"/>
          </a:xfrm>
        </p:spPr>
        <p:txBody>
          <a:bodyPr anchor="t">
            <a:normAutofit/>
          </a:bodyPr>
          <a:lstStyle>
            <a:lvl1pPr algn="l">
              <a:defRPr sz="4400" b="1" i="0">
                <a:solidFill>
                  <a:srgbClr val="942789"/>
                </a:solidFill>
                <a:latin typeface="Arial Narrow" panose="020B0604020202020204" pitchFamily="34" charset="0"/>
                <a:cs typeface="Arial Narrow" panose="020B0604020202020204" pitchFamily="34" charset="0"/>
              </a:defRPr>
            </a:lvl1pPr>
          </a:lstStyle>
          <a:p>
            <a:r>
              <a:rPr lang="en-US"/>
              <a:t>Click to edit Master title style</a:t>
            </a:r>
            <a:endParaRPr lang="en-CA" dirty="0"/>
          </a:p>
        </p:txBody>
      </p:sp>
      <p:sp>
        <p:nvSpPr>
          <p:cNvPr id="3" name="Content Placeholder 2"/>
          <p:cNvSpPr>
            <a:spLocks noGrp="1"/>
          </p:cNvSpPr>
          <p:nvPr>
            <p:ph idx="1"/>
          </p:nvPr>
        </p:nvSpPr>
        <p:spPr>
          <a:xfrm>
            <a:off x="179512" y="1711349"/>
            <a:ext cx="6408712" cy="4525963"/>
          </a:xfrm>
        </p:spPr>
        <p:txBody>
          <a:bodyPr>
            <a:normAutofit/>
          </a:bodyPr>
          <a:lstStyle>
            <a:lvl1pPr marL="257175" indent="-257175">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1pPr>
            <a:lvl2pPr marL="557213" indent="-214313">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2pPr>
            <a:lvl3pPr marL="857250" indent="-171450">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3pPr>
            <a:lvl4pPr marL="1200150" indent="-171450">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1543050" indent="-171450">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Tree>
    <p:extLst>
      <p:ext uri="{BB962C8B-B14F-4D97-AF65-F5344CB8AC3E}">
        <p14:creationId xmlns:p14="http://schemas.microsoft.com/office/powerpoint/2010/main" val="3210630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FD490D0-0A8B-9B4D-BDC2-748E2D4058A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4788024" y="2348880"/>
            <a:ext cx="3744416" cy="1539075"/>
          </a:xfrm>
        </p:spPr>
        <p:txBody>
          <a:bodyPr anchor="t">
            <a:normAutofit/>
          </a:bodyPr>
          <a:lstStyle>
            <a:lvl1pPr algn="l">
              <a:defRPr sz="2000" b="0" cap="none">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CA" dirty="0"/>
          </a:p>
        </p:txBody>
      </p:sp>
      <p:sp>
        <p:nvSpPr>
          <p:cNvPr id="4" name="Title 1">
            <a:extLst>
              <a:ext uri="{FF2B5EF4-FFF2-40B4-BE49-F238E27FC236}">
                <a16:creationId xmlns:a16="http://schemas.microsoft.com/office/drawing/2014/main" id="{5670062D-D0AC-8844-84D3-7317A16EAC0E}"/>
              </a:ext>
            </a:extLst>
          </p:cNvPr>
          <p:cNvSpPr txBox="1">
            <a:spLocks/>
          </p:cNvSpPr>
          <p:nvPr userDrawn="1"/>
        </p:nvSpPr>
        <p:spPr>
          <a:xfrm>
            <a:off x="179512" y="188640"/>
            <a:ext cx="7200800" cy="1008112"/>
          </a:xfrm>
          <a:prstGeom prst="rect">
            <a:avLst/>
          </a:prstGeom>
        </p:spPr>
        <p:txBody>
          <a:bodyPr vert="horz" lIns="91440" tIns="45720" rIns="91440" bIns="45720" rtlCol="0" anchor="t">
            <a:normAutofit/>
          </a:bodyPr>
          <a:lstStyle>
            <a:lvl1pPr algn="l" defTabSz="685800" rtl="0" eaLnBrk="1" latinLnBrk="0" hangingPunct="1">
              <a:spcBef>
                <a:spcPct val="0"/>
              </a:spcBef>
              <a:buNone/>
              <a:defRPr sz="4400" b="1" i="0" kern="1200">
                <a:solidFill>
                  <a:srgbClr val="942789"/>
                </a:solidFill>
                <a:latin typeface="Arial Narrow" panose="020B0604020202020204" pitchFamily="34" charset="0"/>
                <a:ea typeface="+mj-ea"/>
                <a:cs typeface="Arial Narrow" panose="020B0604020202020204" pitchFamily="34" charset="0"/>
              </a:defRPr>
            </a:lvl1pPr>
          </a:lstStyle>
          <a:p>
            <a:r>
              <a:rPr lang="en-CA" dirty="0"/>
              <a:t>Get Connected!</a:t>
            </a:r>
          </a:p>
        </p:txBody>
      </p:sp>
    </p:spTree>
    <p:extLst>
      <p:ext uri="{BB962C8B-B14F-4D97-AF65-F5344CB8AC3E}">
        <p14:creationId xmlns:p14="http://schemas.microsoft.com/office/powerpoint/2010/main" val="384792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E1BA393-73D5-7C47-830A-41F09042842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491880" y="3789040"/>
            <a:ext cx="5880720" cy="1143000"/>
          </a:xfrm>
        </p:spPr>
        <p:txBody>
          <a:bodyPr>
            <a:noAutofit/>
          </a:bodyPr>
          <a:lstStyle>
            <a:lvl1pPr algn="l">
              <a:defRPr sz="4400" b="1" i="0">
                <a:solidFill>
                  <a:schemeClr val="bg1"/>
                </a:solidFill>
                <a:latin typeface="Arial Narrow" panose="020B0604020202020204" pitchFamily="34" charset="0"/>
                <a:cs typeface="Arial Narrow" panose="020B0604020202020204" pitchFamily="34" charset="0"/>
              </a:defRPr>
            </a:lvl1pPr>
          </a:lstStyle>
          <a:p>
            <a:r>
              <a:rPr lang="en-US" dirty="0"/>
              <a:t>Click to edit Master title style</a:t>
            </a:r>
            <a:endParaRPr lang="en-CA" dirty="0"/>
          </a:p>
        </p:txBody>
      </p:sp>
    </p:spTree>
    <p:extLst>
      <p:ext uri="{BB962C8B-B14F-4D97-AF65-F5344CB8AC3E}">
        <p14:creationId xmlns:p14="http://schemas.microsoft.com/office/powerpoint/2010/main" val="1978086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991A2F25-15F9-4E07-9AFA-C30E4A35932C}" type="datetimeFigureOut">
              <a:rPr lang="en-CA" smtClean="0"/>
              <a:pPr/>
              <a:t>2019-05-08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ABAB659-C17E-4F5A-8075-C06F20D61FE1}" type="slidenum">
              <a:rPr lang="en-CA" smtClean="0"/>
              <a:pPr/>
              <a:t>‹#›</a:t>
            </a:fld>
            <a:endParaRPr lang="en-CA" dirty="0"/>
          </a:p>
        </p:txBody>
      </p:sp>
    </p:spTree>
    <p:extLst>
      <p:ext uri="{BB962C8B-B14F-4D97-AF65-F5344CB8AC3E}">
        <p14:creationId xmlns:p14="http://schemas.microsoft.com/office/powerpoint/2010/main" val="2036053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991A2F25-15F9-4E07-9AFA-C30E4A35932C}" type="datetimeFigureOut">
              <a:rPr lang="en-CA" smtClean="0"/>
              <a:pPr/>
              <a:t>2019-05-08</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DABAB659-C17E-4F5A-8075-C06F20D61FE1}" type="slidenum">
              <a:rPr lang="en-CA" smtClean="0"/>
              <a:pPr/>
              <a:t>‹#›</a:t>
            </a:fld>
            <a:endParaRPr lang="en-CA" dirty="0"/>
          </a:p>
        </p:txBody>
      </p:sp>
    </p:spTree>
    <p:extLst>
      <p:ext uri="{BB962C8B-B14F-4D97-AF65-F5344CB8AC3E}">
        <p14:creationId xmlns:p14="http://schemas.microsoft.com/office/powerpoint/2010/main" val="2849846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1A2F25-15F9-4E07-9AFA-C30E4A35932C}" type="datetimeFigureOut">
              <a:rPr lang="en-CA" smtClean="0"/>
              <a:pPr/>
              <a:t>2019-05-08</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DABAB659-C17E-4F5A-8075-C06F20D61FE1}" type="slidenum">
              <a:rPr lang="en-CA" smtClean="0"/>
              <a:pPr/>
              <a:t>‹#›</a:t>
            </a:fld>
            <a:endParaRPr lang="en-CA" dirty="0"/>
          </a:p>
        </p:txBody>
      </p:sp>
    </p:spTree>
    <p:extLst>
      <p:ext uri="{BB962C8B-B14F-4D97-AF65-F5344CB8AC3E}">
        <p14:creationId xmlns:p14="http://schemas.microsoft.com/office/powerpoint/2010/main" val="2136491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en-C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991A2F25-15F9-4E07-9AFA-C30E4A35932C}" type="datetimeFigureOut">
              <a:rPr lang="en-CA" smtClean="0"/>
              <a:pPr/>
              <a:t>2019-05-08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ABAB659-C17E-4F5A-8075-C06F20D61FE1}" type="slidenum">
              <a:rPr lang="en-CA" smtClean="0"/>
              <a:pPr/>
              <a:t>‹#›</a:t>
            </a:fld>
            <a:endParaRPr lang="en-CA" dirty="0"/>
          </a:p>
        </p:txBody>
      </p:sp>
    </p:spTree>
    <p:extLst>
      <p:ext uri="{BB962C8B-B14F-4D97-AF65-F5344CB8AC3E}">
        <p14:creationId xmlns:p14="http://schemas.microsoft.com/office/powerpoint/2010/main" val="2103442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991A2F25-15F9-4E07-9AFA-C30E4A35932C}" type="datetimeFigureOut">
              <a:rPr lang="en-CA" smtClean="0"/>
              <a:pPr/>
              <a:t>2019-05-08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ABAB659-C17E-4F5A-8075-C06F20D61FE1}" type="slidenum">
              <a:rPr lang="en-CA" smtClean="0"/>
              <a:pPr/>
              <a:t>‹#›</a:t>
            </a:fld>
            <a:endParaRPr lang="en-CA" dirty="0"/>
          </a:p>
        </p:txBody>
      </p:sp>
    </p:spTree>
    <p:extLst>
      <p:ext uri="{BB962C8B-B14F-4D97-AF65-F5344CB8AC3E}">
        <p14:creationId xmlns:p14="http://schemas.microsoft.com/office/powerpoint/2010/main" val="3676520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91A2F25-15F9-4E07-9AFA-C30E4A35932C}" type="datetimeFigureOut">
              <a:rPr lang="en-CA" smtClean="0"/>
              <a:pPr/>
              <a:t>2019-05-08</a:t>
            </a:fld>
            <a:endParaRPr lang="en-CA"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BAB659-C17E-4F5A-8075-C06F20D61FE1}" type="slidenum">
              <a:rPr lang="en-CA" smtClean="0"/>
              <a:pPr/>
              <a:t>‹#›</a:t>
            </a:fld>
            <a:endParaRPr lang="en-CA" dirty="0"/>
          </a:p>
        </p:txBody>
      </p:sp>
    </p:spTree>
    <p:extLst>
      <p:ext uri="{BB962C8B-B14F-4D97-AF65-F5344CB8AC3E}">
        <p14:creationId xmlns:p14="http://schemas.microsoft.com/office/powerpoint/2010/main" val="1986069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2" r:id="rId5"/>
    <p:sldLayoutId id="2147483653"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EB54E-0E63-5648-9BD8-98EC8853336E}"/>
              </a:ext>
            </a:extLst>
          </p:cNvPr>
          <p:cNvSpPr>
            <a:spLocks noGrp="1"/>
          </p:cNvSpPr>
          <p:nvPr>
            <p:ph type="ctrTitle"/>
          </p:nvPr>
        </p:nvSpPr>
        <p:spPr>
          <a:xfrm>
            <a:off x="3923928" y="2852936"/>
            <a:ext cx="3744416" cy="2160240"/>
          </a:xfrm>
        </p:spPr>
        <p:txBody>
          <a:bodyPr>
            <a:normAutofit/>
          </a:bodyPr>
          <a:lstStyle/>
          <a:p>
            <a:pPr>
              <a:lnSpc>
                <a:spcPts val="4540"/>
              </a:lnSpc>
            </a:pPr>
            <a:r>
              <a:rPr lang="en-US" sz="4200" dirty="0">
                <a:solidFill>
                  <a:schemeClr val="bg1"/>
                </a:solidFill>
              </a:rPr>
              <a:t>Dealing with Difficult Conversations</a:t>
            </a:r>
          </a:p>
        </p:txBody>
      </p:sp>
    </p:spTree>
    <p:extLst>
      <p:ext uri="{BB962C8B-B14F-4D97-AF65-F5344CB8AC3E}">
        <p14:creationId xmlns:p14="http://schemas.microsoft.com/office/powerpoint/2010/main" val="1803647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02580-0C68-CF4D-BC3D-19FF101B7F1D}"/>
              </a:ext>
            </a:extLst>
          </p:cNvPr>
          <p:cNvSpPr>
            <a:spLocks noGrp="1"/>
          </p:cNvSpPr>
          <p:nvPr>
            <p:ph type="title"/>
          </p:nvPr>
        </p:nvSpPr>
        <p:spPr>
          <a:xfrm>
            <a:off x="179512" y="188639"/>
            <a:ext cx="4320480" cy="1522709"/>
          </a:xfrm>
        </p:spPr>
        <p:txBody>
          <a:bodyPr>
            <a:normAutofit/>
          </a:bodyPr>
          <a:lstStyle/>
          <a:p>
            <a:r>
              <a:rPr lang="en-US" sz="4000" dirty="0"/>
              <a:t>Dealing with Personal Loss</a:t>
            </a:r>
          </a:p>
        </p:txBody>
      </p:sp>
      <p:sp>
        <p:nvSpPr>
          <p:cNvPr id="3" name="Content Placeholder 2">
            <a:extLst>
              <a:ext uri="{FF2B5EF4-FFF2-40B4-BE49-F238E27FC236}">
                <a16:creationId xmlns:a16="http://schemas.microsoft.com/office/drawing/2014/main" id="{4CE9D598-5D00-3F4A-830E-0B7813BC1176}"/>
              </a:ext>
            </a:extLst>
          </p:cNvPr>
          <p:cNvSpPr>
            <a:spLocks noGrp="1"/>
          </p:cNvSpPr>
          <p:nvPr>
            <p:ph idx="1"/>
          </p:nvPr>
        </p:nvSpPr>
        <p:spPr>
          <a:xfrm>
            <a:off x="179512" y="1711349"/>
            <a:ext cx="6552728" cy="4525963"/>
          </a:xfrm>
        </p:spPr>
        <p:txBody>
          <a:bodyPr>
            <a:normAutofit/>
          </a:bodyPr>
          <a:lstStyle/>
          <a:p>
            <a:pPr marL="0" indent="0">
              <a:spcBef>
                <a:spcPts val="1200"/>
              </a:spcBef>
              <a:buNone/>
            </a:pPr>
            <a:r>
              <a:rPr lang="en-CA" b="1" dirty="0">
                <a:solidFill>
                  <a:srgbClr val="B872B0"/>
                </a:solidFill>
              </a:rPr>
              <a:t>So how to talk to an employee about a personal loss?</a:t>
            </a:r>
          </a:p>
          <a:p>
            <a:pPr>
              <a:spcBef>
                <a:spcPts val="1200"/>
              </a:spcBef>
            </a:pPr>
            <a:r>
              <a:rPr lang="en-CA" dirty="0"/>
              <a:t>Acknowledge it – “We know you have experienced a loss.” “We are here for you.”</a:t>
            </a:r>
          </a:p>
          <a:p>
            <a:pPr marL="800100" lvl="1" indent="-342900">
              <a:buClr>
                <a:schemeClr val="tx1"/>
              </a:buClr>
            </a:pPr>
            <a:r>
              <a:rPr lang="en-CA" b="1" dirty="0">
                <a:solidFill>
                  <a:srgbClr val="942789"/>
                </a:solidFill>
              </a:rPr>
              <a:t>Don’t say </a:t>
            </a:r>
            <a:r>
              <a:rPr lang="en-CA" dirty="0"/>
              <a:t>“I know what you are going through” or tell them your story, just listen. </a:t>
            </a:r>
          </a:p>
          <a:p>
            <a:r>
              <a:rPr lang="en-CA" dirty="0"/>
              <a:t>Have tissues and water available.</a:t>
            </a:r>
          </a:p>
          <a:p>
            <a:r>
              <a:rPr lang="en-CA" dirty="0"/>
              <a:t>This needs to be a gentle conversation.</a:t>
            </a:r>
          </a:p>
        </p:txBody>
      </p:sp>
    </p:spTree>
    <p:extLst>
      <p:ext uri="{BB962C8B-B14F-4D97-AF65-F5344CB8AC3E}">
        <p14:creationId xmlns:p14="http://schemas.microsoft.com/office/powerpoint/2010/main" val="3878707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BAA53-EF22-E043-9A4D-00E76FED7FE5}"/>
              </a:ext>
            </a:extLst>
          </p:cNvPr>
          <p:cNvSpPr>
            <a:spLocks noGrp="1"/>
          </p:cNvSpPr>
          <p:nvPr>
            <p:ph type="title"/>
          </p:nvPr>
        </p:nvSpPr>
        <p:spPr/>
        <p:txBody>
          <a:bodyPr>
            <a:normAutofit/>
          </a:bodyPr>
          <a:lstStyle/>
          <a:p>
            <a:r>
              <a:rPr lang="en-US" sz="4000" dirty="0"/>
              <a:t>Dealing with Personal Loss</a:t>
            </a:r>
          </a:p>
        </p:txBody>
      </p:sp>
      <p:sp>
        <p:nvSpPr>
          <p:cNvPr id="3" name="Content Placeholder 2">
            <a:extLst>
              <a:ext uri="{FF2B5EF4-FFF2-40B4-BE49-F238E27FC236}">
                <a16:creationId xmlns:a16="http://schemas.microsoft.com/office/drawing/2014/main" id="{B9BF7EDC-0B28-D044-A71B-4A53334C98D8}"/>
              </a:ext>
            </a:extLst>
          </p:cNvPr>
          <p:cNvSpPr>
            <a:spLocks noGrp="1"/>
          </p:cNvSpPr>
          <p:nvPr>
            <p:ph idx="1"/>
          </p:nvPr>
        </p:nvSpPr>
        <p:spPr>
          <a:xfrm>
            <a:off x="179512" y="1217616"/>
            <a:ext cx="6840760" cy="4525963"/>
          </a:xfrm>
        </p:spPr>
        <p:txBody>
          <a:bodyPr>
            <a:normAutofit fontScale="92500"/>
          </a:bodyPr>
          <a:lstStyle/>
          <a:p>
            <a:pPr marL="0" indent="0">
              <a:spcBef>
                <a:spcPts val="1200"/>
              </a:spcBef>
              <a:buNone/>
            </a:pPr>
            <a:r>
              <a:rPr lang="en-CA" sz="2200" b="1" dirty="0">
                <a:solidFill>
                  <a:srgbClr val="B872B0"/>
                </a:solidFill>
              </a:rPr>
              <a:t>So how to talk to an employee about a personal loss?</a:t>
            </a:r>
          </a:p>
          <a:p>
            <a:pPr>
              <a:spcBef>
                <a:spcPts val="1200"/>
              </a:spcBef>
            </a:pPr>
            <a:r>
              <a:rPr lang="en-CA" sz="2200" dirty="0"/>
              <a:t>Let your employees know what resources/options are available to them. </a:t>
            </a:r>
          </a:p>
          <a:p>
            <a:pPr marL="800100" lvl="1" indent="-342900"/>
            <a:r>
              <a:rPr lang="en-CA" sz="2200" dirty="0"/>
              <a:t>EAP, time off, counselling – to deal with their grief</a:t>
            </a:r>
          </a:p>
          <a:p>
            <a:pPr marL="800100" lvl="1" indent="-342900"/>
            <a:r>
              <a:rPr lang="en-CA" sz="2200" dirty="0"/>
              <a:t>Give them resources to assist legal or financial issues. </a:t>
            </a:r>
          </a:p>
          <a:p>
            <a:r>
              <a:rPr lang="en-CA" sz="2200" dirty="0"/>
              <a:t>Help them establish a support network. </a:t>
            </a:r>
          </a:p>
          <a:p>
            <a:r>
              <a:rPr lang="en-CA" sz="2200" dirty="0"/>
              <a:t>Talk about how to cope at work </a:t>
            </a:r>
          </a:p>
          <a:p>
            <a:pPr marL="800100" lvl="1" indent="-342900"/>
            <a:r>
              <a:rPr lang="en-CA" sz="2200" dirty="0"/>
              <a:t>If you are feeling overwhelmed take a break.</a:t>
            </a:r>
          </a:p>
          <a:p>
            <a:pPr marL="800100" lvl="1" indent="-342900"/>
            <a:r>
              <a:rPr lang="en-CA" sz="2200" dirty="0"/>
              <a:t>Do you need to reassign work temporarily so the employee can take some time off?  </a:t>
            </a:r>
          </a:p>
        </p:txBody>
      </p:sp>
    </p:spTree>
    <p:extLst>
      <p:ext uri="{BB962C8B-B14F-4D97-AF65-F5344CB8AC3E}">
        <p14:creationId xmlns:p14="http://schemas.microsoft.com/office/powerpoint/2010/main" val="228209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781CC-58A5-5C44-908D-6F8A07ED0F10}"/>
              </a:ext>
            </a:extLst>
          </p:cNvPr>
          <p:cNvSpPr>
            <a:spLocks noGrp="1"/>
          </p:cNvSpPr>
          <p:nvPr>
            <p:ph type="title"/>
          </p:nvPr>
        </p:nvSpPr>
        <p:spPr>
          <a:xfrm>
            <a:off x="3347864" y="3789040"/>
            <a:ext cx="5880720" cy="1143000"/>
          </a:xfrm>
        </p:spPr>
        <p:txBody>
          <a:bodyPr/>
          <a:lstStyle/>
          <a:p>
            <a:r>
              <a:rPr lang="en-US" dirty="0"/>
              <a:t>Having the Conversation</a:t>
            </a:r>
          </a:p>
        </p:txBody>
      </p:sp>
    </p:spTree>
    <p:extLst>
      <p:ext uri="{BB962C8B-B14F-4D97-AF65-F5344CB8AC3E}">
        <p14:creationId xmlns:p14="http://schemas.microsoft.com/office/powerpoint/2010/main" val="633554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B437E-6D2C-A443-BB0B-AE1690FE54CC}"/>
              </a:ext>
            </a:extLst>
          </p:cNvPr>
          <p:cNvSpPr>
            <a:spLocks noGrp="1"/>
          </p:cNvSpPr>
          <p:nvPr>
            <p:ph type="title"/>
          </p:nvPr>
        </p:nvSpPr>
        <p:spPr>
          <a:xfrm>
            <a:off x="179512" y="188640"/>
            <a:ext cx="4752528" cy="1440160"/>
          </a:xfrm>
        </p:spPr>
        <p:txBody>
          <a:bodyPr>
            <a:normAutofit/>
          </a:bodyPr>
          <a:lstStyle/>
          <a:p>
            <a:r>
              <a:rPr lang="en-US" sz="4000" dirty="0"/>
              <a:t>Dealing with Difficult Conversations</a:t>
            </a:r>
          </a:p>
        </p:txBody>
      </p:sp>
      <p:sp>
        <p:nvSpPr>
          <p:cNvPr id="3" name="Content Placeholder 2">
            <a:extLst>
              <a:ext uri="{FF2B5EF4-FFF2-40B4-BE49-F238E27FC236}">
                <a16:creationId xmlns:a16="http://schemas.microsoft.com/office/drawing/2014/main" id="{91F4F011-B003-F141-8D86-DCAB01CB5323}"/>
              </a:ext>
            </a:extLst>
          </p:cNvPr>
          <p:cNvSpPr>
            <a:spLocks noGrp="1"/>
          </p:cNvSpPr>
          <p:nvPr>
            <p:ph idx="1"/>
          </p:nvPr>
        </p:nvSpPr>
        <p:spPr>
          <a:xfrm>
            <a:off x="179512" y="1711349"/>
            <a:ext cx="6552728" cy="4669979"/>
          </a:xfrm>
        </p:spPr>
        <p:txBody>
          <a:bodyPr/>
          <a:lstStyle/>
          <a:p>
            <a:pPr marL="0" indent="0">
              <a:spcBef>
                <a:spcPts val="1200"/>
              </a:spcBef>
              <a:buNone/>
            </a:pPr>
            <a:r>
              <a:rPr lang="en-CA" b="1" dirty="0">
                <a:solidFill>
                  <a:srgbClr val="B872B0"/>
                </a:solidFill>
              </a:rPr>
              <a:t>Why do we have to have these difficult conversations?</a:t>
            </a:r>
          </a:p>
          <a:p>
            <a:pPr>
              <a:spcBef>
                <a:spcPts val="1200"/>
              </a:spcBef>
            </a:pPr>
            <a:r>
              <a:rPr lang="en-CA" dirty="0"/>
              <a:t>To address safety or performance issues caused by the employee’s behaviour (whether intentional or unintentional). </a:t>
            </a:r>
          </a:p>
          <a:p>
            <a:r>
              <a:rPr lang="en-CA" dirty="0"/>
              <a:t>To ensure that behaviours do not create a toxic work environment. </a:t>
            </a:r>
          </a:p>
          <a:p>
            <a:r>
              <a:rPr lang="en-CA" dirty="0"/>
              <a:t>To help with the well-being of our employees by ensuring the get the proper support when needed. </a:t>
            </a:r>
          </a:p>
        </p:txBody>
      </p:sp>
    </p:spTree>
    <p:extLst>
      <p:ext uri="{BB962C8B-B14F-4D97-AF65-F5344CB8AC3E}">
        <p14:creationId xmlns:p14="http://schemas.microsoft.com/office/powerpoint/2010/main" val="2382734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78F56-7F68-674D-B272-7B54F249F4C0}"/>
              </a:ext>
            </a:extLst>
          </p:cNvPr>
          <p:cNvSpPr>
            <a:spLocks noGrp="1"/>
          </p:cNvSpPr>
          <p:nvPr>
            <p:ph type="title"/>
          </p:nvPr>
        </p:nvSpPr>
        <p:spPr>
          <a:xfrm>
            <a:off x="179512" y="188639"/>
            <a:ext cx="4837965" cy="1476037"/>
          </a:xfrm>
        </p:spPr>
        <p:txBody>
          <a:bodyPr>
            <a:normAutofit/>
          </a:bodyPr>
          <a:lstStyle/>
          <a:p>
            <a:r>
              <a:rPr lang="en-US" sz="4000" dirty="0"/>
              <a:t>How to Have Difficult Conversations</a:t>
            </a:r>
          </a:p>
        </p:txBody>
      </p:sp>
      <p:sp>
        <p:nvSpPr>
          <p:cNvPr id="3" name="Content Placeholder 2">
            <a:extLst>
              <a:ext uri="{FF2B5EF4-FFF2-40B4-BE49-F238E27FC236}">
                <a16:creationId xmlns:a16="http://schemas.microsoft.com/office/drawing/2014/main" id="{9F0619FE-1594-994A-9ACC-7DE07E96D7F0}"/>
              </a:ext>
            </a:extLst>
          </p:cNvPr>
          <p:cNvSpPr>
            <a:spLocks noGrp="1"/>
          </p:cNvSpPr>
          <p:nvPr>
            <p:ph idx="1"/>
          </p:nvPr>
        </p:nvSpPr>
        <p:spPr>
          <a:xfrm>
            <a:off x="179512" y="1711349"/>
            <a:ext cx="6624736" cy="4525963"/>
          </a:xfrm>
        </p:spPr>
        <p:txBody>
          <a:bodyPr/>
          <a:lstStyle/>
          <a:p>
            <a:pPr marL="0" indent="0">
              <a:spcBef>
                <a:spcPts val="1200"/>
              </a:spcBef>
              <a:buNone/>
            </a:pPr>
            <a:r>
              <a:rPr lang="en-CA" b="1" dirty="0">
                <a:solidFill>
                  <a:srgbClr val="B872B0"/>
                </a:solidFill>
              </a:rPr>
              <a:t>Preparing for that Difficult Conversation</a:t>
            </a:r>
          </a:p>
          <a:p>
            <a:pPr>
              <a:spcBef>
                <a:spcPts val="1200"/>
              </a:spcBef>
            </a:pPr>
            <a:r>
              <a:rPr lang="en-CA" dirty="0"/>
              <a:t>Don’t avoid the issue.</a:t>
            </a:r>
          </a:p>
          <a:p>
            <a:r>
              <a:rPr lang="en-CA" dirty="0"/>
              <a:t>Have the discussion in a private area.</a:t>
            </a:r>
          </a:p>
          <a:p>
            <a:r>
              <a:rPr lang="en-CA" dirty="0"/>
              <a:t>Be sensitive to the situation.</a:t>
            </a:r>
          </a:p>
          <a:p>
            <a:r>
              <a:rPr lang="en-CA" dirty="0"/>
              <a:t>Stick with the facts.</a:t>
            </a:r>
          </a:p>
          <a:p>
            <a:r>
              <a:rPr lang="en-CA" dirty="0"/>
              <a:t>Be careful with the tone of your voice.</a:t>
            </a:r>
          </a:p>
          <a:p>
            <a:r>
              <a:rPr lang="en-CA" dirty="0"/>
              <a:t>Relate it to the individual’s performance/behaviour (impact).</a:t>
            </a:r>
          </a:p>
        </p:txBody>
      </p:sp>
    </p:spTree>
    <p:extLst>
      <p:ext uri="{BB962C8B-B14F-4D97-AF65-F5344CB8AC3E}">
        <p14:creationId xmlns:p14="http://schemas.microsoft.com/office/powerpoint/2010/main" val="2357751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17D54-6A92-7C43-AE27-AB8855ED8B1B}"/>
              </a:ext>
            </a:extLst>
          </p:cNvPr>
          <p:cNvSpPr>
            <a:spLocks noGrp="1"/>
          </p:cNvSpPr>
          <p:nvPr>
            <p:ph type="title"/>
          </p:nvPr>
        </p:nvSpPr>
        <p:spPr>
          <a:xfrm>
            <a:off x="179512" y="188640"/>
            <a:ext cx="4896544" cy="1224136"/>
          </a:xfrm>
        </p:spPr>
        <p:txBody>
          <a:bodyPr>
            <a:normAutofit fontScale="90000"/>
          </a:bodyPr>
          <a:lstStyle/>
          <a:p>
            <a:r>
              <a:rPr lang="en-US" dirty="0"/>
              <a:t>How to Have Difficult Conversations</a:t>
            </a:r>
          </a:p>
        </p:txBody>
      </p:sp>
      <p:sp>
        <p:nvSpPr>
          <p:cNvPr id="3" name="Content Placeholder 2">
            <a:extLst>
              <a:ext uri="{FF2B5EF4-FFF2-40B4-BE49-F238E27FC236}">
                <a16:creationId xmlns:a16="http://schemas.microsoft.com/office/drawing/2014/main" id="{A7BB82EF-21B1-6640-B0DC-A576C63F3703}"/>
              </a:ext>
            </a:extLst>
          </p:cNvPr>
          <p:cNvSpPr>
            <a:spLocks noGrp="1"/>
          </p:cNvSpPr>
          <p:nvPr>
            <p:ph idx="1"/>
          </p:nvPr>
        </p:nvSpPr>
        <p:spPr>
          <a:xfrm>
            <a:off x="179512" y="1711349"/>
            <a:ext cx="6552728" cy="4525963"/>
          </a:xfrm>
        </p:spPr>
        <p:txBody>
          <a:bodyPr/>
          <a:lstStyle/>
          <a:p>
            <a:pPr marL="0" indent="0">
              <a:spcBef>
                <a:spcPts val="1200"/>
              </a:spcBef>
              <a:buNone/>
            </a:pPr>
            <a:r>
              <a:rPr lang="en-CA" b="1" dirty="0">
                <a:solidFill>
                  <a:srgbClr val="B872B0"/>
                </a:solidFill>
              </a:rPr>
              <a:t>Preparing for that Difficult Conversation</a:t>
            </a:r>
          </a:p>
          <a:p>
            <a:pPr>
              <a:spcBef>
                <a:spcPts val="1200"/>
              </a:spcBef>
            </a:pPr>
            <a:r>
              <a:rPr lang="en-CA" dirty="0"/>
              <a:t>Put yourself in their shoes – how would you feel if you were on the other side of the table?</a:t>
            </a:r>
          </a:p>
          <a:p>
            <a:r>
              <a:rPr lang="en-CA" dirty="0"/>
              <a:t>Choose your words carefully. </a:t>
            </a:r>
          </a:p>
          <a:p>
            <a:r>
              <a:rPr lang="en-CA" dirty="0"/>
              <a:t>Make sure the appropriate person is having this conversation. </a:t>
            </a:r>
          </a:p>
          <a:p>
            <a:r>
              <a:rPr lang="en-CA" dirty="0"/>
              <a:t>Be prepared for the potential responses. </a:t>
            </a:r>
          </a:p>
        </p:txBody>
      </p:sp>
    </p:spTree>
    <p:extLst>
      <p:ext uri="{BB962C8B-B14F-4D97-AF65-F5344CB8AC3E}">
        <p14:creationId xmlns:p14="http://schemas.microsoft.com/office/powerpoint/2010/main" val="2460180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D2214E8-AF6D-154F-A77D-38F77E8D7D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1">
            <a:extLst>
              <a:ext uri="{FF2B5EF4-FFF2-40B4-BE49-F238E27FC236}">
                <a16:creationId xmlns:a16="http://schemas.microsoft.com/office/drawing/2014/main" id="{F0F63628-3C73-934C-9E46-BE2039ED0F39}"/>
              </a:ext>
            </a:extLst>
          </p:cNvPr>
          <p:cNvSpPr>
            <a:spLocks noGrp="1"/>
          </p:cNvSpPr>
          <p:nvPr>
            <p:ph type="title"/>
          </p:nvPr>
        </p:nvSpPr>
        <p:spPr>
          <a:xfrm>
            <a:off x="179512" y="188640"/>
            <a:ext cx="8712968" cy="1584176"/>
          </a:xfrm>
        </p:spPr>
        <p:txBody>
          <a:bodyPr anchor="t">
            <a:normAutofit/>
          </a:bodyPr>
          <a:lstStyle/>
          <a:p>
            <a:pPr algn="l"/>
            <a:r>
              <a:rPr lang="en-US" sz="4000" b="1" dirty="0">
                <a:solidFill>
                  <a:srgbClr val="942789"/>
                </a:solidFill>
                <a:latin typeface="Arial Narrow" panose="020B0604020202020204" pitchFamily="34" charset="0"/>
                <a:cs typeface="Arial Narrow" panose="020B0604020202020204" pitchFamily="34" charset="0"/>
              </a:rPr>
              <a:t>How to Have Difficult Conversations</a:t>
            </a:r>
          </a:p>
        </p:txBody>
      </p:sp>
      <p:sp>
        <p:nvSpPr>
          <p:cNvPr id="6" name="Content Placeholder 2">
            <a:extLst>
              <a:ext uri="{FF2B5EF4-FFF2-40B4-BE49-F238E27FC236}">
                <a16:creationId xmlns:a16="http://schemas.microsoft.com/office/drawing/2014/main" id="{5E6D8C08-CA4C-3340-A72A-6E3FA3322F51}"/>
              </a:ext>
            </a:extLst>
          </p:cNvPr>
          <p:cNvSpPr>
            <a:spLocks noGrp="1"/>
          </p:cNvSpPr>
          <p:nvPr>
            <p:ph idx="1"/>
          </p:nvPr>
        </p:nvSpPr>
        <p:spPr>
          <a:xfrm>
            <a:off x="248072" y="1556792"/>
            <a:ext cx="4355976" cy="4536505"/>
          </a:xfrm>
        </p:spPr>
        <p:txBody>
          <a:bodyPr>
            <a:normAutofit/>
          </a:bodyPr>
          <a:lstStyle/>
          <a:p>
            <a:pPr marL="0" indent="0">
              <a:spcBef>
                <a:spcPts val="1200"/>
              </a:spcBef>
              <a:buNone/>
            </a:pPr>
            <a:r>
              <a:rPr lang="en-CA" sz="2000" b="1" dirty="0">
                <a:latin typeface="Arial" panose="020B0604020202020204" pitchFamily="34" charset="0"/>
                <a:cs typeface="Arial" panose="020B0604020202020204" pitchFamily="34" charset="0"/>
              </a:rPr>
              <a:t>The Conversation</a:t>
            </a:r>
          </a:p>
          <a:p>
            <a:pPr>
              <a:spcBef>
                <a:spcPts val="1200"/>
              </a:spcBef>
            </a:pPr>
            <a:r>
              <a:rPr lang="en-CA" sz="2000" dirty="0">
                <a:latin typeface="Arial" panose="020B0604020202020204" pitchFamily="34" charset="0"/>
                <a:ea typeface="Helvetica Neue" charset="0"/>
                <a:cs typeface="Arial" panose="020B0604020202020204" pitchFamily="34" charset="0"/>
              </a:rPr>
              <a:t>Find a good time to meet with them (make sure you have time and you are not cutting them off). </a:t>
            </a:r>
          </a:p>
          <a:p>
            <a:r>
              <a:rPr lang="en-CA" sz="2000" dirty="0">
                <a:latin typeface="Arial" panose="020B0604020202020204" pitchFamily="34" charset="0"/>
                <a:ea typeface="Helvetica Neue" charset="0"/>
                <a:cs typeface="Arial" panose="020B0604020202020204" pitchFamily="34" charset="0"/>
              </a:rPr>
              <a:t>Explain the purpose of the conversation.</a:t>
            </a:r>
          </a:p>
          <a:p>
            <a:r>
              <a:rPr lang="en-CA" sz="2000" dirty="0">
                <a:latin typeface="Arial" panose="020B0604020202020204" pitchFamily="34" charset="0"/>
                <a:ea typeface="Helvetica Neue" charset="0"/>
                <a:cs typeface="Arial" panose="020B0604020202020204" pitchFamily="34" charset="0"/>
              </a:rPr>
              <a:t>Tell them that you know this is a difficult/delicate conversation. </a:t>
            </a:r>
          </a:p>
        </p:txBody>
      </p:sp>
    </p:spTree>
    <p:extLst>
      <p:ext uri="{BB962C8B-B14F-4D97-AF65-F5344CB8AC3E}">
        <p14:creationId xmlns:p14="http://schemas.microsoft.com/office/powerpoint/2010/main" val="2592886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8FDD7-3A8B-FA4D-9FF4-CCA2D509F0AA}"/>
              </a:ext>
            </a:extLst>
          </p:cNvPr>
          <p:cNvSpPr>
            <a:spLocks noGrp="1"/>
          </p:cNvSpPr>
          <p:nvPr>
            <p:ph type="title"/>
          </p:nvPr>
        </p:nvSpPr>
        <p:spPr>
          <a:xfrm>
            <a:off x="179512" y="188640"/>
            <a:ext cx="4896544" cy="1368152"/>
          </a:xfrm>
        </p:spPr>
        <p:txBody>
          <a:bodyPr>
            <a:normAutofit fontScale="90000"/>
          </a:bodyPr>
          <a:lstStyle/>
          <a:p>
            <a:r>
              <a:rPr lang="en-US" dirty="0"/>
              <a:t>How to Have Difficult Conversations</a:t>
            </a:r>
          </a:p>
        </p:txBody>
      </p:sp>
      <p:sp>
        <p:nvSpPr>
          <p:cNvPr id="3" name="Content Placeholder 2">
            <a:extLst>
              <a:ext uri="{FF2B5EF4-FFF2-40B4-BE49-F238E27FC236}">
                <a16:creationId xmlns:a16="http://schemas.microsoft.com/office/drawing/2014/main" id="{85D96FA8-2077-A74B-9670-D5C840A8B8A7}"/>
              </a:ext>
            </a:extLst>
          </p:cNvPr>
          <p:cNvSpPr>
            <a:spLocks noGrp="1"/>
          </p:cNvSpPr>
          <p:nvPr>
            <p:ph idx="1"/>
          </p:nvPr>
        </p:nvSpPr>
        <p:spPr>
          <a:xfrm>
            <a:off x="179512" y="1711349"/>
            <a:ext cx="6336704" cy="4525963"/>
          </a:xfrm>
        </p:spPr>
        <p:txBody>
          <a:bodyPr/>
          <a:lstStyle/>
          <a:p>
            <a:pPr marL="0" indent="0">
              <a:spcBef>
                <a:spcPts val="1200"/>
              </a:spcBef>
              <a:buNone/>
            </a:pPr>
            <a:r>
              <a:rPr lang="en-CA" b="1" dirty="0">
                <a:solidFill>
                  <a:srgbClr val="B872B0"/>
                </a:solidFill>
              </a:rPr>
              <a:t>How to Start the Conversation</a:t>
            </a:r>
            <a:endParaRPr lang="en-CA" dirty="0">
              <a:solidFill>
                <a:srgbClr val="B872B0"/>
              </a:solidFill>
            </a:endParaRPr>
          </a:p>
          <a:p>
            <a:pPr marL="0" indent="0">
              <a:spcBef>
                <a:spcPts val="1200"/>
              </a:spcBef>
              <a:buNone/>
            </a:pPr>
            <a:r>
              <a:rPr lang="en-CA" b="1" dirty="0">
                <a:solidFill>
                  <a:srgbClr val="942789"/>
                </a:solidFill>
              </a:rPr>
              <a:t>Examples</a:t>
            </a:r>
          </a:p>
          <a:p>
            <a:pPr>
              <a:spcBef>
                <a:spcPts val="1200"/>
              </a:spcBef>
            </a:pPr>
            <a:r>
              <a:rPr lang="en-CA" dirty="0"/>
              <a:t>“Lately you appear to be disengaged and this is how it is impacting your work __”</a:t>
            </a:r>
          </a:p>
          <a:p>
            <a:r>
              <a:rPr lang="en-CA" dirty="0"/>
              <a:t>“I’ve noticed you’re not quite yourself, is everything ok?”</a:t>
            </a:r>
          </a:p>
          <a:p>
            <a:r>
              <a:rPr lang="en-CA" dirty="0"/>
              <a:t>“You appear to be upset, how can I help?”</a:t>
            </a:r>
          </a:p>
          <a:p>
            <a:r>
              <a:rPr lang="en-CA" dirty="0"/>
              <a:t>“I noticed that you are looking a little dishevelled, is everything ok?”</a:t>
            </a:r>
          </a:p>
        </p:txBody>
      </p:sp>
    </p:spTree>
    <p:extLst>
      <p:ext uri="{BB962C8B-B14F-4D97-AF65-F5344CB8AC3E}">
        <p14:creationId xmlns:p14="http://schemas.microsoft.com/office/powerpoint/2010/main" val="3763841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C6FE4-DF4F-8340-B4AC-B6BA911EF382}"/>
              </a:ext>
            </a:extLst>
          </p:cNvPr>
          <p:cNvSpPr>
            <a:spLocks noGrp="1"/>
          </p:cNvSpPr>
          <p:nvPr>
            <p:ph type="title"/>
          </p:nvPr>
        </p:nvSpPr>
        <p:spPr>
          <a:xfrm>
            <a:off x="179512" y="188640"/>
            <a:ext cx="5040560" cy="1368152"/>
          </a:xfrm>
        </p:spPr>
        <p:txBody>
          <a:bodyPr>
            <a:normAutofit fontScale="90000"/>
          </a:bodyPr>
          <a:lstStyle/>
          <a:p>
            <a:r>
              <a:rPr lang="en-US" dirty="0"/>
              <a:t>How to Have Difficult Conversations</a:t>
            </a:r>
          </a:p>
        </p:txBody>
      </p:sp>
      <p:sp>
        <p:nvSpPr>
          <p:cNvPr id="3" name="Content Placeholder 2">
            <a:extLst>
              <a:ext uri="{FF2B5EF4-FFF2-40B4-BE49-F238E27FC236}">
                <a16:creationId xmlns:a16="http://schemas.microsoft.com/office/drawing/2014/main" id="{A9B78B6A-EAA1-0440-A5F5-B4C277D4F671}"/>
              </a:ext>
            </a:extLst>
          </p:cNvPr>
          <p:cNvSpPr>
            <a:spLocks noGrp="1"/>
          </p:cNvSpPr>
          <p:nvPr>
            <p:ph idx="1"/>
          </p:nvPr>
        </p:nvSpPr>
        <p:spPr>
          <a:xfrm>
            <a:off x="179512" y="1711349"/>
            <a:ext cx="6624736" cy="4525963"/>
          </a:xfrm>
        </p:spPr>
        <p:txBody>
          <a:bodyPr/>
          <a:lstStyle/>
          <a:p>
            <a:pPr marL="0" indent="0">
              <a:spcBef>
                <a:spcPts val="1200"/>
              </a:spcBef>
              <a:buNone/>
            </a:pPr>
            <a:r>
              <a:rPr lang="en-CA" b="1" dirty="0">
                <a:solidFill>
                  <a:srgbClr val="B872B0"/>
                </a:solidFill>
              </a:rPr>
              <a:t>The Conversation</a:t>
            </a:r>
          </a:p>
          <a:p>
            <a:pPr>
              <a:spcBef>
                <a:spcPts val="1200"/>
              </a:spcBef>
            </a:pPr>
            <a:r>
              <a:rPr lang="en-CA" dirty="0">
                <a:ea typeface="Helvetica Neue" charset="0"/>
              </a:rPr>
              <a:t>Don’t allow the conversation to be one-sided.</a:t>
            </a:r>
          </a:p>
          <a:p>
            <a:r>
              <a:rPr lang="en-CA" dirty="0">
                <a:ea typeface="Helvetica Neue" charset="0"/>
              </a:rPr>
              <a:t>Ask open-ended questions to give them the opportunity to elaborate as much or as little as they want. </a:t>
            </a:r>
          </a:p>
          <a:p>
            <a:pPr>
              <a:buClr>
                <a:schemeClr val="tx1"/>
              </a:buClr>
            </a:pPr>
            <a:r>
              <a:rPr lang="en-CA" b="1" dirty="0">
                <a:solidFill>
                  <a:srgbClr val="90298D"/>
                </a:solidFill>
                <a:ea typeface="Helvetica Neue" charset="0"/>
              </a:rPr>
              <a:t>LISTEN</a:t>
            </a:r>
            <a:r>
              <a:rPr lang="en-CA" dirty="0">
                <a:ea typeface="Helvetica Neue" charset="0"/>
              </a:rPr>
              <a:t> carefully. </a:t>
            </a:r>
          </a:p>
          <a:p>
            <a:r>
              <a:rPr lang="en-CA" dirty="0">
                <a:ea typeface="Helvetica Neue" charset="0"/>
              </a:rPr>
              <a:t>Don’t formulate a response before the person has finished speaking. </a:t>
            </a:r>
          </a:p>
        </p:txBody>
      </p:sp>
    </p:spTree>
    <p:extLst>
      <p:ext uri="{BB962C8B-B14F-4D97-AF65-F5344CB8AC3E}">
        <p14:creationId xmlns:p14="http://schemas.microsoft.com/office/powerpoint/2010/main" val="430999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95E977A-A6DB-4049-A882-F105D37FDF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1">
            <a:extLst>
              <a:ext uri="{FF2B5EF4-FFF2-40B4-BE49-F238E27FC236}">
                <a16:creationId xmlns:a16="http://schemas.microsoft.com/office/drawing/2014/main" id="{F0F63628-3C73-934C-9E46-BE2039ED0F39}"/>
              </a:ext>
            </a:extLst>
          </p:cNvPr>
          <p:cNvSpPr>
            <a:spLocks noGrp="1"/>
          </p:cNvSpPr>
          <p:nvPr>
            <p:ph type="title"/>
          </p:nvPr>
        </p:nvSpPr>
        <p:spPr>
          <a:xfrm>
            <a:off x="179512" y="188640"/>
            <a:ext cx="8712968" cy="1584176"/>
          </a:xfrm>
        </p:spPr>
        <p:txBody>
          <a:bodyPr anchor="t">
            <a:normAutofit/>
          </a:bodyPr>
          <a:lstStyle/>
          <a:p>
            <a:pPr algn="l"/>
            <a:r>
              <a:rPr lang="en-US" sz="4000" b="1" dirty="0">
                <a:solidFill>
                  <a:srgbClr val="942789"/>
                </a:solidFill>
                <a:latin typeface="Arial Narrow" panose="020B0604020202020204" pitchFamily="34" charset="0"/>
                <a:cs typeface="Arial Narrow" panose="020B0604020202020204" pitchFamily="34" charset="0"/>
              </a:rPr>
              <a:t>How to Have Difficult Conversations</a:t>
            </a:r>
          </a:p>
        </p:txBody>
      </p:sp>
      <p:sp>
        <p:nvSpPr>
          <p:cNvPr id="6" name="Content Placeholder 2">
            <a:extLst>
              <a:ext uri="{FF2B5EF4-FFF2-40B4-BE49-F238E27FC236}">
                <a16:creationId xmlns:a16="http://schemas.microsoft.com/office/drawing/2014/main" id="{5E6D8C08-CA4C-3340-A72A-6E3FA3322F51}"/>
              </a:ext>
            </a:extLst>
          </p:cNvPr>
          <p:cNvSpPr>
            <a:spLocks noGrp="1"/>
          </p:cNvSpPr>
          <p:nvPr>
            <p:ph idx="1"/>
          </p:nvPr>
        </p:nvSpPr>
        <p:spPr>
          <a:xfrm>
            <a:off x="323528" y="1484784"/>
            <a:ext cx="4355976" cy="4536505"/>
          </a:xfrm>
        </p:spPr>
        <p:txBody>
          <a:bodyPr>
            <a:normAutofit/>
          </a:bodyPr>
          <a:lstStyle/>
          <a:p>
            <a:pPr marL="0" indent="0">
              <a:spcBef>
                <a:spcPts val="1200"/>
              </a:spcBef>
              <a:buNone/>
            </a:pPr>
            <a:r>
              <a:rPr lang="en-CA" sz="2000" b="1" dirty="0">
                <a:latin typeface="Arial" panose="020B0604020202020204" pitchFamily="34" charset="0"/>
                <a:cs typeface="Arial" panose="020B0604020202020204" pitchFamily="34" charset="0"/>
              </a:rPr>
              <a:t>The Conversation</a:t>
            </a:r>
          </a:p>
          <a:p>
            <a:pPr>
              <a:spcBef>
                <a:spcPts val="1200"/>
              </a:spcBef>
            </a:pPr>
            <a:r>
              <a:rPr lang="en-CA" sz="2000" dirty="0">
                <a:latin typeface="Arial" panose="020B0604020202020204" pitchFamily="34" charset="0"/>
                <a:ea typeface="Helvetica Neue" charset="0"/>
                <a:cs typeface="Arial" panose="020B0604020202020204" pitchFamily="34" charset="0"/>
              </a:rPr>
              <a:t>Objectively outline the impact their behaviour/actions are having on their work or the workplace. </a:t>
            </a:r>
          </a:p>
          <a:p>
            <a:r>
              <a:rPr lang="en-CA" sz="2000" dirty="0">
                <a:latin typeface="Arial" panose="020B0604020202020204" pitchFamily="34" charset="0"/>
                <a:ea typeface="Helvetica Neue" charset="0"/>
                <a:cs typeface="Arial" panose="020B0604020202020204" pitchFamily="34" charset="0"/>
              </a:rPr>
              <a:t>Offer assistance and work with the employee to find ways to work through the issues so that it does not affect their performance. </a:t>
            </a:r>
          </a:p>
        </p:txBody>
      </p:sp>
    </p:spTree>
    <p:extLst>
      <p:ext uri="{BB962C8B-B14F-4D97-AF65-F5344CB8AC3E}">
        <p14:creationId xmlns:p14="http://schemas.microsoft.com/office/powerpoint/2010/main" val="1351042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36093-CBC2-3047-8E00-68E0C668DAE2}"/>
              </a:ext>
            </a:extLst>
          </p:cNvPr>
          <p:cNvSpPr>
            <a:spLocks noGrp="1"/>
          </p:cNvSpPr>
          <p:nvPr>
            <p:ph type="title"/>
          </p:nvPr>
        </p:nvSpPr>
        <p:spPr>
          <a:xfrm>
            <a:off x="179512" y="188640"/>
            <a:ext cx="8208912" cy="902022"/>
          </a:xfrm>
        </p:spPr>
        <p:txBody>
          <a:bodyPr>
            <a:normAutofit/>
          </a:bodyPr>
          <a:lstStyle/>
          <a:p>
            <a:r>
              <a:rPr lang="en-US" sz="4000" dirty="0"/>
              <a:t>Dealing with Difficult Conversations</a:t>
            </a:r>
          </a:p>
        </p:txBody>
      </p:sp>
      <p:sp>
        <p:nvSpPr>
          <p:cNvPr id="3" name="Content Placeholder 2">
            <a:extLst>
              <a:ext uri="{FF2B5EF4-FFF2-40B4-BE49-F238E27FC236}">
                <a16:creationId xmlns:a16="http://schemas.microsoft.com/office/drawing/2014/main" id="{E9F0B649-F366-A943-8C75-204DF0858C3C}"/>
              </a:ext>
            </a:extLst>
          </p:cNvPr>
          <p:cNvSpPr>
            <a:spLocks noGrp="1"/>
          </p:cNvSpPr>
          <p:nvPr>
            <p:ph idx="1"/>
          </p:nvPr>
        </p:nvSpPr>
        <p:spPr>
          <a:xfrm>
            <a:off x="179512" y="1711349"/>
            <a:ext cx="6120680" cy="4525963"/>
          </a:xfrm>
        </p:spPr>
        <p:txBody>
          <a:bodyPr/>
          <a:lstStyle/>
          <a:p>
            <a:pPr marL="0" indent="0">
              <a:buNone/>
            </a:pPr>
            <a:r>
              <a:rPr lang="en-CA" dirty="0"/>
              <a:t>There are many situations that occur in the workplace that managers and supervisors need to deal with on a day-to-day basis. Sometimes these situations can be unpleasant, uncomfortable or down right difficult to address. Managers and supervisors need to have the skills to handle with these difficult situations. This session will assist supervisors, managers and employers in how to deal with situations head on and have the difficult conversations with their workers. </a:t>
            </a:r>
          </a:p>
        </p:txBody>
      </p:sp>
    </p:spTree>
    <p:extLst>
      <p:ext uri="{BB962C8B-B14F-4D97-AF65-F5344CB8AC3E}">
        <p14:creationId xmlns:p14="http://schemas.microsoft.com/office/powerpoint/2010/main" val="2295845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1043F-F08C-F147-BDD4-738CA518EA83}"/>
              </a:ext>
            </a:extLst>
          </p:cNvPr>
          <p:cNvSpPr>
            <a:spLocks noGrp="1"/>
          </p:cNvSpPr>
          <p:nvPr>
            <p:ph type="title"/>
          </p:nvPr>
        </p:nvSpPr>
        <p:spPr>
          <a:xfrm>
            <a:off x="179512" y="188640"/>
            <a:ext cx="4608512" cy="1224136"/>
          </a:xfrm>
        </p:spPr>
        <p:txBody>
          <a:bodyPr>
            <a:normAutofit fontScale="90000"/>
          </a:bodyPr>
          <a:lstStyle/>
          <a:p>
            <a:r>
              <a:rPr lang="en-US" dirty="0"/>
              <a:t>How to Have Difficult Conversations</a:t>
            </a:r>
          </a:p>
        </p:txBody>
      </p:sp>
      <p:sp>
        <p:nvSpPr>
          <p:cNvPr id="3" name="Content Placeholder 2">
            <a:extLst>
              <a:ext uri="{FF2B5EF4-FFF2-40B4-BE49-F238E27FC236}">
                <a16:creationId xmlns:a16="http://schemas.microsoft.com/office/drawing/2014/main" id="{F222A2CC-3A78-824B-908B-6B207ED67B11}"/>
              </a:ext>
            </a:extLst>
          </p:cNvPr>
          <p:cNvSpPr>
            <a:spLocks noGrp="1"/>
          </p:cNvSpPr>
          <p:nvPr>
            <p:ph idx="1"/>
          </p:nvPr>
        </p:nvSpPr>
        <p:spPr>
          <a:xfrm>
            <a:off x="179512" y="1711349"/>
            <a:ext cx="6696744" cy="4525963"/>
          </a:xfrm>
        </p:spPr>
        <p:txBody>
          <a:bodyPr/>
          <a:lstStyle/>
          <a:p>
            <a:pPr marL="0" indent="0">
              <a:spcBef>
                <a:spcPts val="1200"/>
              </a:spcBef>
              <a:buNone/>
            </a:pPr>
            <a:r>
              <a:rPr lang="en-CA" b="1" dirty="0">
                <a:solidFill>
                  <a:srgbClr val="B872B0"/>
                </a:solidFill>
              </a:rPr>
              <a:t>Be Prepared for the Different Responses</a:t>
            </a:r>
          </a:p>
          <a:p>
            <a:pPr>
              <a:spcBef>
                <a:spcPts val="1200"/>
              </a:spcBef>
            </a:pPr>
            <a:r>
              <a:rPr lang="en-CA" dirty="0">
                <a:ea typeface="Helvetica Neue" charset="0"/>
              </a:rPr>
              <a:t>Denial or pushback. The employee may not want to talk about what is going on or may deflect it to something else. </a:t>
            </a:r>
          </a:p>
          <a:p>
            <a:r>
              <a:rPr lang="en-CA" dirty="0">
                <a:ea typeface="Helvetica Neue" charset="0"/>
              </a:rPr>
              <a:t>Opening the flood gates. The employee may open up about everything going on in their life. </a:t>
            </a:r>
          </a:p>
          <a:p>
            <a:r>
              <a:rPr lang="en-CA" dirty="0">
                <a:ea typeface="Helvetica Neue" charset="0"/>
              </a:rPr>
              <a:t>Caution. The employee may be ok with having a basic conversation but is not going to go into too much detail. </a:t>
            </a:r>
          </a:p>
        </p:txBody>
      </p:sp>
    </p:spTree>
    <p:extLst>
      <p:ext uri="{BB962C8B-B14F-4D97-AF65-F5344CB8AC3E}">
        <p14:creationId xmlns:p14="http://schemas.microsoft.com/office/powerpoint/2010/main" val="1299155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7C05EAC-6EB3-EB4A-817A-74399AAA3F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1">
            <a:extLst>
              <a:ext uri="{FF2B5EF4-FFF2-40B4-BE49-F238E27FC236}">
                <a16:creationId xmlns:a16="http://schemas.microsoft.com/office/drawing/2014/main" id="{F0F63628-3C73-934C-9E46-BE2039ED0F39}"/>
              </a:ext>
            </a:extLst>
          </p:cNvPr>
          <p:cNvSpPr>
            <a:spLocks noGrp="1"/>
          </p:cNvSpPr>
          <p:nvPr>
            <p:ph type="title"/>
          </p:nvPr>
        </p:nvSpPr>
        <p:spPr>
          <a:xfrm>
            <a:off x="179512" y="188640"/>
            <a:ext cx="4752528" cy="1522709"/>
          </a:xfrm>
        </p:spPr>
        <p:txBody>
          <a:bodyPr anchor="t">
            <a:normAutofit/>
          </a:bodyPr>
          <a:lstStyle/>
          <a:p>
            <a:pPr algn="l"/>
            <a:r>
              <a:rPr lang="en-US" sz="4000" b="1" dirty="0">
                <a:solidFill>
                  <a:srgbClr val="942789"/>
                </a:solidFill>
                <a:latin typeface="Arial Narrow" panose="020B0604020202020204" pitchFamily="34" charset="0"/>
                <a:cs typeface="Arial Narrow" panose="020B0604020202020204" pitchFamily="34" charset="0"/>
              </a:rPr>
              <a:t>How to Have Difficult Conversations</a:t>
            </a:r>
          </a:p>
        </p:txBody>
      </p:sp>
      <p:sp>
        <p:nvSpPr>
          <p:cNvPr id="6" name="Content Placeholder 2">
            <a:extLst>
              <a:ext uri="{FF2B5EF4-FFF2-40B4-BE49-F238E27FC236}">
                <a16:creationId xmlns:a16="http://schemas.microsoft.com/office/drawing/2014/main" id="{5E6D8C08-CA4C-3340-A72A-6E3FA3322F51}"/>
              </a:ext>
            </a:extLst>
          </p:cNvPr>
          <p:cNvSpPr>
            <a:spLocks noGrp="1"/>
          </p:cNvSpPr>
          <p:nvPr>
            <p:ph idx="1"/>
          </p:nvPr>
        </p:nvSpPr>
        <p:spPr>
          <a:xfrm>
            <a:off x="179512" y="3422781"/>
            <a:ext cx="6624736" cy="4536505"/>
          </a:xfrm>
        </p:spPr>
        <p:txBody>
          <a:bodyPr>
            <a:normAutofit/>
          </a:bodyPr>
          <a:lstStyle/>
          <a:p>
            <a:r>
              <a:rPr lang="en-CA" sz="2000" dirty="0">
                <a:latin typeface="Arial" panose="020B0604020202020204" pitchFamily="34" charset="0"/>
                <a:ea typeface="Helvetica Neue" charset="0"/>
                <a:cs typeface="Arial" panose="020B0604020202020204" pitchFamily="34" charset="0"/>
              </a:rPr>
              <a:t>You cannot accommodate the employee if there is nothing they admit to needing accommodation for. </a:t>
            </a:r>
          </a:p>
          <a:p>
            <a:r>
              <a:rPr lang="en-CA" sz="2000" dirty="0">
                <a:latin typeface="Arial" panose="020B0604020202020204" pitchFamily="34" charset="0"/>
                <a:ea typeface="Helvetica Neue" charset="0"/>
                <a:cs typeface="Arial" panose="020B0604020202020204" pitchFamily="34" charset="0"/>
              </a:rPr>
              <a:t>At this point, depending on the circumstance, you may proceed with coaching, discipline or even sending them home. </a:t>
            </a:r>
          </a:p>
        </p:txBody>
      </p:sp>
      <p:sp>
        <p:nvSpPr>
          <p:cNvPr id="7" name="Content Placeholder 2">
            <a:extLst>
              <a:ext uri="{FF2B5EF4-FFF2-40B4-BE49-F238E27FC236}">
                <a16:creationId xmlns:a16="http://schemas.microsoft.com/office/drawing/2014/main" id="{57079D78-2368-AE42-A5F0-FAD67D5A1CD0}"/>
              </a:ext>
            </a:extLst>
          </p:cNvPr>
          <p:cNvSpPr txBox="1">
            <a:spLocks/>
          </p:cNvSpPr>
          <p:nvPr/>
        </p:nvSpPr>
        <p:spPr>
          <a:xfrm>
            <a:off x="179512" y="1711349"/>
            <a:ext cx="7056784" cy="4525963"/>
          </a:xfrm>
          <a:prstGeom prst="rect">
            <a:avLst/>
          </a:prstGeom>
        </p:spPr>
        <p:txBody>
          <a:bodyPr vert="horz" lIns="91440" tIns="45720" rIns="91440" bIns="45720" rtlCol="0">
            <a:normAutofit/>
          </a:bodyPr>
          <a:lstStyle>
            <a:lvl1pPr marL="257175" indent="-257175"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mn-cs"/>
              </a:defRPr>
            </a:lvl9pPr>
          </a:lstStyle>
          <a:p>
            <a:pPr marL="0" indent="0">
              <a:spcBef>
                <a:spcPts val="1200"/>
              </a:spcBef>
              <a:buFont typeface="Arial" panose="020B0604020202020204" pitchFamily="34" charset="0"/>
              <a:buNone/>
            </a:pPr>
            <a:r>
              <a:rPr lang="en-CA" sz="2000" b="1" dirty="0">
                <a:solidFill>
                  <a:srgbClr val="B872B0"/>
                </a:solidFill>
                <a:latin typeface="Arial" panose="020B0604020202020204" pitchFamily="34" charset="0"/>
                <a:ea typeface="Helvetica Neue" charset="0"/>
                <a:cs typeface="Arial" panose="020B0604020202020204" pitchFamily="34" charset="0"/>
              </a:rPr>
              <a:t>How to Deal with Denial or Pushback</a:t>
            </a:r>
          </a:p>
          <a:p>
            <a:pPr>
              <a:spcBef>
                <a:spcPts val="1200"/>
              </a:spcBef>
            </a:pPr>
            <a:r>
              <a:rPr lang="en-CA" sz="2000" dirty="0">
                <a:latin typeface="Arial" panose="020B0604020202020204" pitchFamily="34" charset="0"/>
                <a:ea typeface="Helvetica Neue" charset="0"/>
                <a:cs typeface="Arial" panose="020B0604020202020204" pitchFamily="34" charset="0"/>
              </a:rPr>
              <a:t>Address the issue in a strictly professional manner – if there are no outside factors they are willing to admit to, then all you can do is follow the performance management system. </a:t>
            </a:r>
          </a:p>
        </p:txBody>
      </p:sp>
    </p:spTree>
    <p:extLst>
      <p:ext uri="{BB962C8B-B14F-4D97-AF65-F5344CB8AC3E}">
        <p14:creationId xmlns:p14="http://schemas.microsoft.com/office/powerpoint/2010/main" val="599386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6B81A-E454-C749-BBB4-68AFA61C8162}"/>
              </a:ext>
            </a:extLst>
          </p:cNvPr>
          <p:cNvSpPr>
            <a:spLocks noGrp="1"/>
          </p:cNvSpPr>
          <p:nvPr>
            <p:ph type="title"/>
          </p:nvPr>
        </p:nvSpPr>
        <p:spPr>
          <a:xfrm>
            <a:off x="179512" y="188639"/>
            <a:ext cx="4824536" cy="1522709"/>
          </a:xfrm>
        </p:spPr>
        <p:txBody>
          <a:bodyPr>
            <a:normAutofit/>
          </a:bodyPr>
          <a:lstStyle/>
          <a:p>
            <a:r>
              <a:rPr lang="en-US" sz="4000" dirty="0"/>
              <a:t>How to Have Difficult Conversations</a:t>
            </a:r>
          </a:p>
        </p:txBody>
      </p:sp>
      <p:sp>
        <p:nvSpPr>
          <p:cNvPr id="3" name="Content Placeholder 2">
            <a:extLst>
              <a:ext uri="{FF2B5EF4-FFF2-40B4-BE49-F238E27FC236}">
                <a16:creationId xmlns:a16="http://schemas.microsoft.com/office/drawing/2014/main" id="{9E4B8EF6-3C3B-E249-8A56-A552E170517B}"/>
              </a:ext>
            </a:extLst>
          </p:cNvPr>
          <p:cNvSpPr>
            <a:spLocks noGrp="1"/>
          </p:cNvSpPr>
          <p:nvPr>
            <p:ph idx="1"/>
          </p:nvPr>
        </p:nvSpPr>
        <p:spPr>
          <a:xfrm>
            <a:off x="179512" y="1711349"/>
            <a:ext cx="6552728" cy="4525963"/>
          </a:xfrm>
        </p:spPr>
        <p:txBody>
          <a:bodyPr/>
          <a:lstStyle/>
          <a:p>
            <a:pPr marL="0" indent="0">
              <a:spcBef>
                <a:spcPts val="1200"/>
              </a:spcBef>
              <a:buNone/>
            </a:pPr>
            <a:r>
              <a:rPr lang="en-CA" b="1" dirty="0">
                <a:solidFill>
                  <a:srgbClr val="B872B0"/>
                </a:solidFill>
                <a:ea typeface="Helvetica Neue" charset="0"/>
              </a:rPr>
              <a:t>How to Deal with Opening the Flood Gates</a:t>
            </a:r>
          </a:p>
          <a:p>
            <a:pPr>
              <a:spcBef>
                <a:spcPts val="1200"/>
              </a:spcBef>
            </a:pPr>
            <a:r>
              <a:rPr lang="en-CA" dirty="0">
                <a:ea typeface="Helvetica Neue" charset="0"/>
              </a:rPr>
              <a:t>Remember you are not a counsellor – if the employee is opening up to you, listen to them but be cautious about of giving advice. Refer them to resources and professional help. </a:t>
            </a:r>
          </a:p>
          <a:p>
            <a:r>
              <a:rPr lang="en-CA" dirty="0">
                <a:ea typeface="Helvetica Neue" charset="0"/>
              </a:rPr>
              <a:t>Be sympathetic. </a:t>
            </a:r>
          </a:p>
          <a:p>
            <a:r>
              <a:rPr lang="en-CA" dirty="0">
                <a:ea typeface="Helvetica Neue" charset="0"/>
              </a:rPr>
              <a:t>Allow them as much time as they need to talk and/or collect themselves before leaving the room. </a:t>
            </a:r>
          </a:p>
        </p:txBody>
      </p:sp>
    </p:spTree>
    <p:extLst>
      <p:ext uri="{BB962C8B-B14F-4D97-AF65-F5344CB8AC3E}">
        <p14:creationId xmlns:p14="http://schemas.microsoft.com/office/powerpoint/2010/main" val="6085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BB9E3-2F6B-9346-ADB6-51A44ACF93DB}"/>
              </a:ext>
            </a:extLst>
          </p:cNvPr>
          <p:cNvSpPr>
            <a:spLocks noGrp="1"/>
          </p:cNvSpPr>
          <p:nvPr>
            <p:ph type="title"/>
          </p:nvPr>
        </p:nvSpPr>
        <p:spPr>
          <a:xfrm>
            <a:off x="179511" y="188640"/>
            <a:ext cx="4608513" cy="1440160"/>
          </a:xfrm>
        </p:spPr>
        <p:txBody>
          <a:bodyPr>
            <a:normAutofit fontScale="90000"/>
          </a:bodyPr>
          <a:lstStyle/>
          <a:p>
            <a:r>
              <a:rPr lang="en-US" dirty="0"/>
              <a:t>How to Have Difficult Conversations</a:t>
            </a:r>
          </a:p>
        </p:txBody>
      </p:sp>
      <p:sp>
        <p:nvSpPr>
          <p:cNvPr id="3" name="Content Placeholder 2">
            <a:extLst>
              <a:ext uri="{FF2B5EF4-FFF2-40B4-BE49-F238E27FC236}">
                <a16:creationId xmlns:a16="http://schemas.microsoft.com/office/drawing/2014/main" id="{6FE23685-322D-F643-AD12-8E4ABA50E37C}"/>
              </a:ext>
            </a:extLst>
          </p:cNvPr>
          <p:cNvSpPr>
            <a:spLocks noGrp="1"/>
          </p:cNvSpPr>
          <p:nvPr>
            <p:ph idx="1"/>
          </p:nvPr>
        </p:nvSpPr>
        <p:spPr>
          <a:xfrm>
            <a:off x="179512" y="1711349"/>
            <a:ext cx="6696744" cy="4525963"/>
          </a:xfrm>
        </p:spPr>
        <p:txBody>
          <a:bodyPr/>
          <a:lstStyle/>
          <a:p>
            <a:pPr marL="0" indent="0">
              <a:spcBef>
                <a:spcPts val="1200"/>
              </a:spcBef>
              <a:buNone/>
            </a:pPr>
            <a:r>
              <a:rPr lang="en-CA" b="1" dirty="0">
                <a:solidFill>
                  <a:srgbClr val="B872B0"/>
                </a:solidFill>
                <a:ea typeface="Helvetica Neue" charset="0"/>
              </a:rPr>
              <a:t>Proceed with Caution</a:t>
            </a:r>
          </a:p>
          <a:p>
            <a:pPr>
              <a:spcBef>
                <a:spcPts val="1200"/>
              </a:spcBef>
            </a:pPr>
            <a:r>
              <a:rPr lang="en-CA" dirty="0">
                <a:ea typeface="Helvetica Neue" charset="0"/>
              </a:rPr>
              <a:t>Do not force the topic or push the conversation. </a:t>
            </a:r>
          </a:p>
          <a:p>
            <a:r>
              <a:rPr lang="en-CA" dirty="0">
                <a:ea typeface="Helvetica Neue" charset="0"/>
              </a:rPr>
              <a:t>Allow the employee to do most of the talking. </a:t>
            </a:r>
          </a:p>
          <a:p>
            <a:r>
              <a:rPr lang="en-CA" dirty="0">
                <a:ea typeface="Helvetica Neue" charset="0"/>
              </a:rPr>
              <a:t>Let the employee know what the concerns are and that you are here to help them. </a:t>
            </a:r>
          </a:p>
          <a:p>
            <a:r>
              <a:rPr lang="en-CA" dirty="0">
                <a:ea typeface="Helvetica Neue" charset="0"/>
              </a:rPr>
              <a:t>Let them know there will be no reprisals for coming forward with issues. This is a safe space. </a:t>
            </a:r>
          </a:p>
        </p:txBody>
      </p:sp>
    </p:spTree>
    <p:extLst>
      <p:ext uri="{BB962C8B-B14F-4D97-AF65-F5344CB8AC3E}">
        <p14:creationId xmlns:p14="http://schemas.microsoft.com/office/powerpoint/2010/main" val="2788440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3EAF0-E07E-D74E-80A8-CE174C53A8CC}"/>
              </a:ext>
            </a:extLst>
          </p:cNvPr>
          <p:cNvSpPr>
            <a:spLocks noGrp="1"/>
          </p:cNvSpPr>
          <p:nvPr>
            <p:ph type="title"/>
          </p:nvPr>
        </p:nvSpPr>
        <p:spPr>
          <a:xfrm>
            <a:off x="179512" y="188639"/>
            <a:ext cx="4824536" cy="1522709"/>
          </a:xfrm>
        </p:spPr>
        <p:txBody>
          <a:bodyPr>
            <a:normAutofit/>
          </a:bodyPr>
          <a:lstStyle/>
          <a:p>
            <a:r>
              <a:rPr lang="en-US" sz="4000" dirty="0"/>
              <a:t>How to Have Difficult Conversations</a:t>
            </a:r>
          </a:p>
        </p:txBody>
      </p:sp>
      <p:sp>
        <p:nvSpPr>
          <p:cNvPr id="3" name="Content Placeholder 2">
            <a:extLst>
              <a:ext uri="{FF2B5EF4-FFF2-40B4-BE49-F238E27FC236}">
                <a16:creationId xmlns:a16="http://schemas.microsoft.com/office/drawing/2014/main" id="{0FC5833B-1E54-E04F-B813-1D5C51334E49}"/>
              </a:ext>
            </a:extLst>
          </p:cNvPr>
          <p:cNvSpPr>
            <a:spLocks noGrp="1"/>
          </p:cNvSpPr>
          <p:nvPr>
            <p:ph idx="1"/>
          </p:nvPr>
        </p:nvSpPr>
        <p:spPr>
          <a:xfrm>
            <a:off x="179512" y="1711349"/>
            <a:ext cx="6696744" cy="4525963"/>
          </a:xfrm>
        </p:spPr>
        <p:txBody>
          <a:bodyPr/>
          <a:lstStyle/>
          <a:p>
            <a:pPr marL="0" indent="0">
              <a:spcBef>
                <a:spcPts val="1200"/>
              </a:spcBef>
              <a:buNone/>
            </a:pPr>
            <a:r>
              <a:rPr lang="en-CA" b="1" dirty="0">
                <a:solidFill>
                  <a:srgbClr val="B872B0"/>
                </a:solidFill>
                <a:ea typeface="Helvetica Neue" charset="0"/>
              </a:rPr>
              <a:t>Ending the Conversation</a:t>
            </a:r>
          </a:p>
          <a:p>
            <a:pPr>
              <a:spcBef>
                <a:spcPts val="1200"/>
              </a:spcBef>
            </a:pPr>
            <a:r>
              <a:rPr lang="en-CA" dirty="0">
                <a:ea typeface="Helvetica Neue" charset="0"/>
              </a:rPr>
              <a:t>Don’t leave the conversation without a plan for the employee’s next steps. </a:t>
            </a:r>
          </a:p>
          <a:p>
            <a:r>
              <a:rPr lang="en-CA" dirty="0">
                <a:ea typeface="Helvetica Neue" charset="0"/>
              </a:rPr>
              <a:t>Reassure the employee that you are here to support them. </a:t>
            </a:r>
          </a:p>
          <a:p>
            <a:r>
              <a:rPr lang="en-CA" dirty="0">
                <a:ea typeface="Helvetica Neue" charset="0"/>
              </a:rPr>
              <a:t>Document the conversation (for performance- related issues).</a:t>
            </a:r>
          </a:p>
          <a:p>
            <a:r>
              <a:rPr lang="en-CA" dirty="0">
                <a:ea typeface="Helvetica Neue" charset="0"/>
              </a:rPr>
              <a:t>Tell them you are going to follow up with them, and set a timeframe. </a:t>
            </a:r>
          </a:p>
        </p:txBody>
      </p:sp>
    </p:spTree>
    <p:extLst>
      <p:ext uri="{BB962C8B-B14F-4D97-AF65-F5344CB8AC3E}">
        <p14:creationId xmlns:p14="http://schemas.microsoft.com/office/powerpoint/2010/main" val="9957623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598E95-3861-9242-8ADD-30877E1113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1">
            <a:extLst>
              <a:ext uri="{FF2B5EF4-FFF2-40B4-BE49-F238E27FC236}">
                <a16:creationId xmlns:a16="http://schemas.microsoft.com/office/drawing/2014/main" id="{F0F63628-3C73-934C-9E46-BE2039ED0F39}"/>
              </a:ext>
            </a:extLst>
          </p:cNvPr>
          <p:cNvSpPr>
            <a:spLocks noGrp="1"/>
          </p:cNvSpPr>
          <p:nvPr>
            <p:ph type="title"/>
          </p:nvPr>
        </p:nvSpPr>
        <p:spPr>
          <a:xfrm>
            <a:off x="179512" y="188640"/>
            <a:ext cx="8712968" cy="1584176"/>
          </a:xfrm>
        </p:spPr>
        <p:txBody>
          <a:bodyPr anchor="t">
            <a:normAutofit/>
          </a:bodyPr>
          <a:lstStyle/>
          <a:p>
            <a:pPr algn="l"/>
            <a:r>
              <a:rPr lang="en-US" sz="4000" b="1" dirty="0">
                <a:solidFill>
                  <a:srgbClr val="942789"/>
                </a:solidFill>
                <a:latin typeface="Arial Narrow" panose="020B0604020202020204" pitchFamily="34" charset="0"/>
                <a:cs typeface="Arial Narrow" panose="020B0604020202020204" pitchFamily="34" charset="0"/>
              </a:rPr>
              <a:t>How to Have Difficult Conversations</a:t>
            </a:r>
          </a:p>
        </p:txBody>
      </p:sp>
      <p:sp>
        <p:nvSpPr>
          <p:cNvPr id="6" name="Content Placeholder 2">
            <a:extLst>
              <a:ext uri="{FF2B5EF4-FFF2-40B4-BE49-F238E27FC236}">
                <a16:creationId xmlns:a16="http://schemas.microsoft.com/office/drawing/2014/main" id="{5E6D8C08-CA4C-3340-A72A-6E3FA3322F51}"/>
              </a:ext>
            </a:extLst>
          </p:cNvPr>
          <p:cNvSpPr>
            <a:spLocks noGrp="1"/>
          </p:cNvSpPr>
          <p:nvPr>
            <p:ph idx="1"/>
          </p:nvPr>
        </p:nvSpPr>
        <p:spPr>
          <a:xfrm>
            <a:off x="323528" y="1268759"/>
            <a:ext cx="6264696" cy="4320481"/>
          </a:xfrm>
        </p:spPr>
        <p:txBody>
          <a:bodyPr>
            <a:normAutofit/>
          </a:bodyPr>
          <a:lstStyle/>
          <a:p>
            <a:pPr marL="0" indent="0">
              <a:spcBef>
                <a:spcPts val="1200"/>
              </a:spcBef>
              <a:buNone/>
            </a:pPr>
            <a:r>
              <a:rPr lang="en-CA" sz="2000" b="1" dirty="0">
                <a:solidFill>
                  <a:srgbClr val="B872B0"/>
                </a:solidFill>
                <a:latin typeface="Arial" panose="020B0604020202020204" pitchFamily="34" charset="0"/>
                <a:cs typeface="Arial" panose="020B0604020202020204" pitchFamily="34" charset="0"/>
              </a:rPr>
              <a:t>Remember</a:t>
            </a:r>
          </a:p>
          <a:p>
            <a:pPr>
              <a:spcBef>
                <a:spcPts val="1200"/>
              </a:spcBef>
            </a:pPr>
            <a:r>
              <a:rPr lang="en-CA" sz="2000" dirty="0">
                <a:latin typeface="Arial" panose="020B0604020202020204" pitchFamily="34" charset="0"/>
                <a:ea typeface="Helvetica Neue" charset="0"/>
                <a:cs typeface="Arial" panose="020B0604020202020204" pitchFamily="34" charset="0"/>
              </a:rPr>
              <a:t>You are not here to diagnose them or to pry into their personal life. </a:t>
            </a:r>
          </a:p>
          <a:p>
            <a:r>
              <a:rPr lang="en-CA" sz="2000" dirty="0">
                <a:latin typeface="Arial" panose="020B0604020202020204" pitchFamily="34" charset="0"/>
                <a:ea typeface="Helvetica Neue" charset="0"/>
                <a:cs typeface="Arial" panose="020B0604020202020204" pitchFamily="34" charset="0"/>
              </a:rPr>
              <a:t>You are here to offer support and get them proper assistance. </a:t>
            </a:r>
          </a:p>
        </p:txBody>
      </p:sp>
    </p:spTree>
    <p:extLst>
      <p:ext uri="{BB962C8B-B14F-4D97-AF65-F5344CB8AC3E}">
        <p14:creationId xmlns:p14="http://schemas.microsoft.com/office/powerpoint/2010/main" val="40909706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13875-5992-B944-B86C-DF48AA965B67}"/>
              </a:ext>
            </a:extLst>
          </p:cNvPr>
          <p:cNvSpPr>
            <a:spLocks noGrp="1"/>
          </p:cNvSpPr>
          <p:nvPr>
            <p:ph type="title"/>
          </p:nvPr>
        </p:nvSpPr>
        <p:spPr>
          <a:xfrm>
            <a:off x="179512" y="188640"/>
            <a:ext cx="4824536" cy="1368152"/>
          </a:xfrm>
        </p:spPr>
        <p:txBody>
          <a:bodyPr>
            <a:normAutofit/>
          </a:bodyPr>
          <a:lstStyle/>
          <a:p>
            <a:r>
              <a:rPr lang="en-US" sz="4000" dirty="0"/>
              <a:t>How to Have Difficult Conversations</a:t>
            </a:r>
          </a:p>
        </p:txBody>
      </p:sp>
      <p:sp>
        <p:nvSpPr>
          <p:cNvPr id="3" name="Content Placeholder 2">
            <a:extLst>
              <a:ext uri="{FF2B5EF4-FFF2-40B4-BE49-F238E27FC236}">
                <a16:creationId xmlns:a16="http://schemas.microsoft.com/office/drawing/2014/main" id="{BECC9E8E-3032-D245-8C35-060229DCE41E}"/>
              </a:ext>
            </a:extLst>
          </p:cNvPr>
          <p:cNvSpPr>
            <a:spLocks noGrp="1"/>
          </p:cNvSpPr>
          <p:nvPr>
            <p:ph idx="1"/>
          </p:nvPr>
        </p:nvSpPr>
        <p:spPr>
          <a:xfrm>
            <a:off x="179512" y="1711349"/>
            <a:ext cx="6696744" cy="4525963"/>
          </a:xfrm>
        </p:spPr>
        <p:txBody>
          <a:bodyPr/>
          <a:lstStyle/>
          <a:p>
            <a:pPr marL="0" indent="0">
              <a:spcBef>
                <a:spcPts val="1200"/>
              </a:spcBef>
              <a:buNone/>
            </a:pPr>
            <a:r>
              <a:rPr lang="en-CA" b="1" dirty="0">
                <a:solidFill>
                  <a:srgbClr val="B872B0"/>
                </a:solidFill>
              </a:rPr>
              <a:t>Remember</a:t>
            </a:r>
          </a:p>
          <a:p>
            <a:pPr>
              <a:spcBef>
                <a:spcPts val="1200"/>
              </a:spcBef>
            </a:pPr>
            <a:r>
              <a:rPr lang="en-CA" dirty="0">
                <a:ea typeface="Helvetica Neue" charset="0"/>
              </a:rPr>
              <a:t>The purpose of this conversation is to support your employee, but also to address work performance issues. </a:t>
            </a:r>
          </a:p>
          <a:p>
            <a:r>
              <a:rPr lang="en-CA" dirty="0"/>
              <a:t>Regardless of the topic remember to stick with the facts and how the issue impacts them and/or others at work.</a:t>
            </a:r>
          </a:p>
        </p:txBody>
      </p:sp>
    </p:spTree>
    <p:extLst>
      <p:ext uri="{BB962C8B-B14F-4D97-AF65-F5344CB8AC3E}">
        <p14:creationId xmlns:p14="http://schemas.microsoft.com/office/powerpoint/2010/main" val="892348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C07680D-351B-514C-BAEB-ACD004A988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1">
            <a:extLst>
              <a:ext uri="{FF2B5EF4-FFF2-40B4-BE49-F238E27FC236}">
                <a16:creationId xmlns:a16="http://schemas.microsoft.com/office/drawing/2014/main" id="{F0F63628-3C73-934C-9E46-BE2039ED0F39}"/>
              </a:ext>
            </a:extLst>
          </p:cNvPr>
          <p:cNvSpPr>
            <a:spLocks noGrp="1"/>
          </p:cNvSpPr>
          <p:nvPr>
            <p:ph type="title"/>
          </p:nvPr>
        </p:nvSpPr>
        <p:spPr>
          <a:xfrm>
            <a:off x="179512" y="188640"/>
            <a:ext cx="4752528" cy="1522709"/>
          </a:xfrm>
        </p:spPr>
        <p:txBody>
          <a:bodyPr anchor="t">
            <a:normAutofit/>
          </a:bodyPr>
          <a:lstStyle/>
          <a:p>
            <a:pPr algn="l"/>
            <a:r>
              <a:rPr lang="en-US" sz="4000" b="1" dirty="0">
                <a:solidFill>
                  <a:srgbClr val="942789"/>
                </a:solidFill>
                <a:latin typeface="Arial Narrow" panose="020B0604020202020204" pitchFamily="34" charset="0"/>
                <a:cs typeface="Arial Narrow" panose="020B0604020202020204" pitchFamily="34" charset="0"/>
              </a:rPr>
              <a:t>Conclusion</a:t>
            </a:r>
          </a:p>
        </p:txBody>
      </p:sp>
      <p:sp>
        <p:nvSpPr>
          <p:cNvPr id="7" name="Content Placeholder 2">
            <a:extLst>
              <a:ext uri="{FF2B5EF4-FFF2-40B4-BE49-F238E27FC236}">
                <a16:creationId xmlns:a16="http://schemas.microsoft.com/office/drawing/2014/main" id="{57079D78-2368-AE42-A5F0-FAD67D5A1CD0}"/>
              </a:ext>
            </a:extLst>
          </p:cNvPr>
          <p:cNvSpPr txBox="1">
            <a:spLocks/>
          </p:cNvSpPr>
          <p:nvPr/>
        </p:nvSpPr>
        <p:spPr>
          <a:xfrm>
            <a:off x="179512" y="1711349"/>
            <a:ext cx="6480720" cy="4525963"/>
          </a:xfrm>
          <a:prstGeom prst="rect">
            <a:avLst/>
          </a:prstGeom>
        </p:spPr>
        <p:txBody>
          <a:bodyPr vert="horz" lIns="91440" tIns="45720" rIns="91440" bIns="45720" rtlCol="0">
            <a:normAutofit/>
          </a:bodyPr>
          <a:lstStyle>
            <a:lvl1pPr marL="257175" indent="-257175"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mn-cs"/>
              </a:defRPr>
            </a:lvl9pPr>
          </a:lstStyle>
          <a:p>
            <a:pPr>
              <a:spcBef>
                <a:spcPts val="1200"/>
              </a:spcBef>
            </a:pPr>
            <a:r>
              <a:rPr lang="en-CA" sz="2000" dirty="0">
                <a:latin typeface="Arial" panose="020B0604020202020204" pitchFamily="34" charset="0"/>
                <a:cs typeface="Arial" panose="020B0604020202020204" pitchFamily="34" charset="0"/>
              </a:rPr>
              <a:t>Remember, you, as a supervisor/manager, are responsible for your employee’s, the workplace and your customers/clients.</a:t>
            </a:r>
          </a:p>
          <a:p>
            <a:pPr>
              <a:spcBef>
                <a:spcPts val="1200"/>
              </a:spcBef>
            </a:pPr>
            <a:r>
              <a:rPr lang="en-CA" sz="2000" dirty="0">
                <a:latin typeface="Arial" panose="020B0604020202020204" pitchFamily="34" charset="0"/>
                <a:cs typeface="Arial" panose="020B0604020202020204" pitchFamily="34" charset="0"/>
              </a:rPr>
              <a:t>The reason for having this type of conversation is to address performance issues in the workplace as well as to support your employees</a:t>
            </a:r>
          </a:p>
        </p:txBody>
      </p:sp>
    </p:spTree>
    <p:extLst>
      <p:ext uri="{BB962C8B-B14F-4D97-AF65-F5344CB8AC3E}">
        <p14:creationId xmlns:p14="http://schemas.microsoft.com/office/powerpoint/2010/main" val="1032875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891CB-1DA2-5A48-B893-5F7887575AD3}"/>
              </a:ext>
            </a:extLst>
          </p:cNvPr>
          <p:cNvSpPr>
            <a:spLocks noGrp="1"/>
          </p:cNvSpPr>
          <p:nvPr>
            <p:ph type="title"/>
          </p:nvPr>
        </p:nvSpPr>
        <p:spPr>
          <a:xfrm>
            <a:off x="179512" y="188639"/>
            <a:ext cx="4752528" cy="1522709"/>
          </a:xfrm>
        </p:spPr>
        <p:txBody>
          <a:bodyPr>
            <a:normAutofit/>
          </a:bodyPr>
          <a:lstStyle/>
          <a:p>
            <a:r>
              <a:rPr lang="en-US" sz="4000" dirty="0"/>
              <a:t>Dealing with Difficult Conversations</a:t>
            </a:r>
          </a:p>
        </p:txBody>
      </p:sp>
      <p:sp>
        <p:nvSpPr>
          <p:cNvPr id="3" name="Content Placeholder 2">
            <a:extLst>
              <a:ext uri="{FF2B5EF4-FFF2-40B4-BE49-F238E27FC236}">
                <a16:creationId xmlns:a16="http://schemas.microsoft.com/office/drawing/2014/main" id="{53633B32-4AD4-1E4B-8E50-B2A7802956D7}"/>
              </a:ext>
            </a:extLst>
          </p:cNvPr>
          <p:cNvSpPr>
            <a:spLocks noGrp="1"/>
          </p:cNvSpPr>
          <p:nvPr>
            <p:ph idx="1"/>
          </p:nvPr>
        </p:nvSpPr>
        <p:spPr>
          <a:xfrm>
            <a:off x="179512" y="1711349"/>
            <a:ext cx="6192688" cy="4525963"/>
          </a:xfrm>
        </p:spPr>
        <p:txBody>
          <a:bodyPr/>
          <a:lstStyle/>
          <a:p>
            <a:pPr marL="0" indent="0">
              <a:spcBef>
                <a:spcPts val="1200"/>
              </a:spcBef>
              <a:buNone/>
            </a:pPr>
            <a:r>
              <a:rPr lang="en-CA" b="1" dirty="0">
                <a:solidFill>
                  <a:srgbClr val="B872B0"/>
                </a:solidFill>
              </a:rPr>
              <a:t>Overview</a:t>
            </a:r>
            <a:endParaRPr lang="en-CA" dirty="0">
              <a:solidFill>
                <a:srgbClr val="B872B0"/>
              </a:solidFill>
            </a:endParaRPr>
          </a:p>
          <a:p>
            <a:pPr>
              <a:spcBef>
                <a:spcPts val="1200"/>
              </a:spcBef>
            </a:pPr>
            <a:r>
              <a:rPr lang="en-CA" dirty="0"/>
              <a:t>What do you do when you suspect an employee is unfit for duty?</a:t>
            </a:r>
          </a:p>
          <a:p>
            <a:r>
              <a:rPr lang="en-CA" dirty="0"/>
              <a:t>What do you do when you suspect someone is experiencing mental health issues?</a:t>
            </a:r>
          </a:p>
          <a:p>
            <a:r>
              <a:rPr lang="en-CA" dirty="0"/>
              <a:t>How do you talk to an employee who has experienced the loss of a loved one? </a:t>
            </a:r>
          </a:p>
          <a:p>
            <a:r>
              <a:rPr lang="en-CA" dirty="0"/>
              <a:t>Need to have the difficult conversation?</a:t>
            </a:r>
          </a:p>
        </p:txBody>
      </p:sp>
    </p:spTree>
    <p:extLst>
      <p:ext uri="{BB962C8B-B14F-4D97-AF65-F5344CB8AC3E}">
        <p14:creationId xmlns:p14="http://schemas.microsoft.com/office/powerpoint/2010/main" val="502170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29015-945B-AB48-B321-86DF069AFC99}"/>
              </a:ext>
            </a:extLst>
          </p:cNvPr>
          <p:cNvSpPr>
            <a:spLocks noGrp="1"/>
          </p:cNvSpPr>
          <p:nvPr>
            <p:ph type="title"/>
          </p:nvPr>
        </p:nvSpPr>
        <p:spPr/>
        <p:txBody>
          <a:bodyPr>
            <a:normAutofit/>
          </a:bodyPr>
          <a:lstStyle/>
          <a:p>
            <a:r>
              <a:rPr lang="en-US" sz="4000" dirty="0"/>
              <a:t>Fit for Duty</a:t>
            </a:r>
          </a:p>
        </p:txBody>
      </p:sp>
      <p:sp>
        <p:nvSpPr>
          <p:cNvPr id="3" name="Content Placeholder 2">
            <a:extLst>
              <a:ext uri="{FF2B5EF4-FFF2-40B4-BE49-F238E27FC236}">
                <a16:creationId xmlns:a16="http://schemas.microsoft.com/office/drawing/2014/main" id="{82F47D07-A15A-D149-B6D3-4AD895F9572A}"/>
              </a:ext>
            </a:extLst>
          </p:cNvPr>
          <p:cNvSpPr>
            <a:spLocks noGrp="1"/>
          </p:cNvSpPr>
          <p:nvPr>
            <p:ph idx="1"/>
          </p:nvPr>
        </p:nvSpPr>
        <p:spPr>
          <a:xfrm>
            <a:off x="179512" y="1711349"/>
            <a:ext cx="6264696" cy="4525963"/>
          </a:xfrm>
        </p:spPr>
        <p:txBody>
          <a:bodyPr/>
          <a:lstStyle/>
          <a:p>
            <a:pPr marL="0" indent="0">
              <a:spcBef>
                <a:spcPts val="1200"/>
              </a:spcBef>
              <a:buNone/>
            </a:pPr>
            <a:r>
              <a:rPr lang="en-CA" b="1" dirty="0">
                <a:solidFill>
                  <a:srgbClr val="B872B0"/>
                </a:solidFill>
              </a:rPr>
              <a:t>Frequently asked questions:</a:t>
            </a:r>
          </a:p>
          <a:p>
            <a:pPr>
              <a:spcBef>
                <a:spcPts val="1200"/>
              </a:spcBef>
            </a:pPr>
            <a:r>
              <a:rPr lang="en-CA" dirty="0"/>
              <a:t>How do I know for sure if a worker is impaired?</a:t>
            </a:r>
          </a:p>
          <a:p>
            <a:r>
              <a:rPr lang="en-CA" dirty="0"/>
              <a:t>What do I do if I suspect that a worker is impaired? </a:t>
            </a:r>
          </a:p>
          <a:p>
            <a:r>
              <a:rPr lang="en-CA" dirty="0"/>
              <a:t>Can I send them home? </a:t>
            </a:r>
          </a:p>
          <a:p>
            <a:r>
              <a:rPr lang="en-CA" dirty="0"/>
              <a:t>Am I allowed to ask if they are impaired?</a:t>
            </a:r>
          </a:p>
        </p:txBody>
      </p:sp>
    </p:spTree>
    <p:extLst>
      <p:ext uri="{BB962C8B-B14F-4D97-AF65-F5344CB8AC3E}">
        <p14:creationId xmlns:p14="http://schemas.microsoft.com/office/powerpoint/2010/main" val="873715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F6C9E-8E0A-3C4D-AC7F-05E4D2087E54}"/>
              </a:ext>
            </a:extLst>
          </p:cNvPr>
          <p:cNvSpPr>
            <a:spLocks noGrp="1"/>
          </p:cNvSpPr>
          <p:nvPr>
            <p:ph type="title"/>
          </p:nvPr>
        </p:nvSpPr>
        <p:spPr/>
        <p:txBody>
          <a:bodyPr>
            <a:normAutofit/>
          </a:bodyPr>
          <a:lstStyle/>
          <a:p>
            <a:r>
              <a:rPr lang="en-US" sz="4000" dirty="0"/>
              <a:t>Fit for Duty</a:t>
            </a:r>
          </a:p>
        </p:txBody>
      </p:sp>
      <p:sp>
        <p:nvSpPr>
          <p:cNvPr id="3" name="Content Placeholder 2">
            <a:extLst>
              <a:ext uri="{FF2B5EF4-FFF2-40B4-BE49-F238E27FC236}">
                <a16:creationId xmlns:a16="http://schemas.microsoft.com/office/drawing/2014/main" id="{FA541FE3-A641-2849-ADAA-9F3FB839BA47}"/>
              </a:ext>
            </a:extLst>
          </p:cNvPr>
          <p:cNvSpPr>
            <a:spLocks noGrp="1"/>
          </p:cNvSpPr>
          <p:nvPr>
            <p:ph idx="1"/>
          </p:nvPr>
        </p:nvSpPr>
        <p:spPr>
          <a:xfrm>
            <a:off x="179512" y="1711349"/>
            <a:ext cx="6624736" cy="4525963"/>
          </a:xfrm>
        </p:spPr>
        <p:txBody>
          <a:bodyPr/>
          <a:lstStyle/>
          <a:p>
            <a:pPr marL="0" indent="0">
              <a:spcBef>
                <a:spcPts val="1200"/>
              </a:spcBef>
              <a:buNone/>
            </a:pPr>
            <a:r>
              <a:rPr lang="en-CA" b="1" dirty="0">
                <a:solidFill>
                  <a:srgbClr val="B872B0"/>
                </a:solidFill>
              </a:rPr>
              <a:t>Let’s discuss this for a minute: </a:t>
            </a:r>
          </a:p>
          <a:p>
            <a:pPr>
              <a:spcBef>
                <a:spcPts val="1200"/>
              </a:spcBef>
            </a:pPr>
            <a:r>
              <a:rPr lang="en-CA" dirty="0"/>
              <a:t>It can be hard to know </a:t>
            </a:r>
            <a:r>
              <a:rPr lang="en-CA" i="1" dirty="0">
                <a:solidFill>
                  <a:srgbClr val="942789"/>
                </a:solidFill>
              </a:rPr>
              <a:t>“for sure” </a:t>
            </a:r>
            <a:r>
              <a:rPr lang="en-CA" dirty="0"/>
              <a:t>if someone is impaired. It is left up to the manager or supervisor’s best judgement. </a:t>
            </a:r>
          </a:p>
          <a:p>
            <a:r>
              <a:rPr lang="en-CA" dirty="0"/>
              <a:t>Each company may have different procedures for how to handle this but the bottom line is you cannot allow them to continue to work, if they are impaired, as they could be a danger to themselves or others. </a:t>
            </a:r>
          </a:p>
        </p:txBody>
      </p:sp>
    </p:spTree>
    <p:extLst>
      <p:ext uri="{BB962C8B-B14F-4D97-AF65-F5344CB8AC3E}">
        <p14:creationId xmlns:p14="http://schemas.microsoft.com/office/powerpoint/2010/main" val="3354895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CB53F-DDF4-1D47-9B6F-99C89ACD927E}"/>
              </a:ext>
            </a:extLst>
          </p:cNvPr>
          <p:cNvSpPr>
            <a:spLocks noGrp="1"/>
          </p:cNvSpPr>
          <p:nvPr>
            <p:ph type="title"/>
          </p:nvPr>
        </p:nvSpPr>
        <p:spPr/>
        <p:txBody>
          <a:bodyPr>
            <a:normAutofit/>
          </a:bodyPr>
          <a:lstStyle/>
          <a:p>
            <a:r>
              <a:rPr lang="en-US" sz="4000" dirty="0"/>
              <a:t>Fit for Duty</a:t>
            </a:r>
          </a:p>
        </p:txBody>
      </p:sp>
      <p:sp>
        <p:nvSpPr>
          <p:cNvPr id="3" name="Content Placeholder 2">
            <a:extLst>
              <a:ext uri="{FF2B5EF4-FFF2-40B4-BE49-F238E27FC236}">
                <a16:creationId xmlns:a16="http://schemas.microsoft.com/office/drawing/2014/main" id="{5191167D-EE91-2B4C-82F4-1DD27D03ECAA}"/>
              </a:ext>
            </a:extLst>
          </p:cNvPr>
          <p:cNvSpPr>
            <a:spLocks noGrp="1"/>
          </p:cNvSpPr>
          <p:nvPr>
            <p:ph idx="1"/>
          </p:nvPr>
        </p:nvSpPr>
        <p:spPr>
          <a:xfrm>
            <a:off x="179512" y="1711349"/>
            <a:ext cx="6480720" cy="4525963"/>
          </a:xfrm>
        </p:spPr>
        <p:txBody>
          <a:bodyPr/>
          <a:lstStyle/>
          <a:p>
            <a:pPr marL="0" indent="0">
              <a:spcBef>
                <a:spcPts val="1200"/>
              </a:spcBef>
              <a:buNone/>
            </a:pPr>
            <a:r>
              <a:rPr lang="en-CA" b="1" dirty="0">
                <a:solidFill>
                  <a:srgbClr val="B872B0"/>
                </a:solidFill>
              </a:rPr>
              <a:t>Let’s discuss this for a minute: </a:t>
            </a:r>
          </a:p>
          <a:p>
            <a:pPr>
              <a:spcBef>
                <a:spcPts val="1200"/>
              </a:spcBef>
            </a:pPr>
            <a:r>
              <a:rPr lang="en-CA" dirty="0"/>
              <a:t>When it comes to sending them home, make sure they have a way to get there safely. If they are too impaired to work, they are too impaired to drive. </a:t>
            </a:r>
          </a:p>
          <a:p>
            <a:r>
              <a:rPr lang="en-CA" dirty="0"/>
              <a:t>I would recommend avoiding asking them directly about the cause or type of impairment. Address the behaviours, not the cause unless they bring it up. </a:t>
            </a:r>
          </a:p>
        </p:txBody>
      </p:sp>
    </p:spTree>
    <p:extLst>
      <p:ext uri="{BB962C8B-B14F-4D97-AF65-F5344CB8AC3E}">
        <p14:creationId xmlns:p14="http://schemas.microsoft.com/office/powerpoint/2010/main" val="896758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4226F7E-ADA0-AD44-9695-5EA40B7233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1">
            <a:extLst>
              <a:ext uri="{FF2B5EF4-FFF2-40B4-BE49-F238E27FC236}">
                <a16:creationId xmlns:a16="http://schemas.microsoft.com/office/drawing/2014/main" id="{F0F63628-3C73-934C-9E46-BE2039ED0F39}"/>
              </a:ext>
            </a:extLst>
          </p:cNvPr>
          <p:cNvSpPr>
            <a:spLocks noGrp="1"/>
          </p:cNvSpPr>
          <p:nvPr>
            <p:ph type="title"/>
          </p:nvPr>
        </p:nvSpPr>
        <p:spPr>
          <a:xfrm>
            <a:off x="179512" y="188640"/>
            <a:ext cx="4320480" cy="1584176"/>
          </a:xfrm>
        </p:spPr>
        <p:txBody>
          <a:bodyPr anchor="t">
            <a:normAutofit/>
          </a:bodyPr>
          <a:lstStyle/>
          <a:p>
            <a:pPr algn="l"/>
            <a:r>
              <a:rPr lang="en-US" sz="4000" b="1" dirty="0">
                <a:solidFill>
                  <a:srgbClr val="942789"/>
                </a:solidFill>
                <a:latin typeface="Arial Narrow" panose="020B0604020202020204" pitchFamily="34" charset="0"/>
                <a:cs typeface="Arial Narrow" panose="020B0604020202020204" pitchFamily="34" charset="0"/>
              </a:rPr>
              <a:t>Mental Health Issues</a:t>
            </a:r>
          </a:p>
        </p:txBody>
      </p:sp>
      <p:sp>
        <p:nvSpPr>
          <p:cNvPr id="6" name="Content Placeholder 2">
            <a:extLst>
              <a:ext uri="{FF2B5EF4-FFF2-40B4-BE49-F238E27FC236}">
                <a16:creationId xmlns:a16="http://schemas.microsoft.com/office/drawing/2014/main" id="{5E6D8C08-CA4C-3340-A72A-6E3FA3322F51}"/>
              </a:ext>
            </a:extLst>
          </p:cNvPr>
          <p:cNvSpPr>
            <a:spLocks noGrp="1"/>
          </p:cNvSpPr>
          <p:nvPr>
            <p:ph idx="1"/>
          </p:nvPr>
        </p:nvSpPr>
        <p:spPr>
          <a:xfrm>
            <a:off x="179512" y="1711349"/>
            <a:ext cx="6696744" cy="4525963"/>
          </a:xfrm>
        </p:spPr>
        <p:txBody>
          <a:bodyPr>
            <a:normAutofit/>
          </a:bodyPr>
          <a:lstStyle/>
          <a:p>
            <a:pPr marL="0" indent="0">
              <a:spcBef>
                <a:spcPts val="1200"/>
              </a:spcBef>
              <a:buNone/>
            </a:pPr>
            <a:r>
              <a:rPr lang="en-CA" sz="2000" dirty="0">
                <a:latin typeface="Arial" panose="020B0604020202020204" pitchFamily="34" charset="0"/>
                <a:cs typeface="Arial" panose="020B0604020202020204" pitchFamily="34" charset="0"/>
              </a:rPr>
              <a:t>There is still a lot of stigma about mental health issues, and because of this, it can be a subject that we want to tiptoe around. But we are all human and there will be times when mental health issues will present themselves at work. </a:t>
            </a:r>
          </a:p>
        </p:txBody>
      </p:sp>
      <p:sp>
        <p:nvSpPr>
          <p:cNvPr id="9" name="Content Placeholder 2">
            <a:extLst>
              <a:ext uri="{FF2B5EF4-FFF2-40B4-BE49-F238E27FC236}">
                <a16:creationId xmlns:a16="http://schemas.microsoft.com/office/drawing/2014/main" id="{FF88113F-4C2E-A44B-86C0-22EA61EAC433}"/>
              </a:ext>
            </a:extLst>
          </p:cNvPr>
          <p:cNvSpPr txBox="1">
            <a:spLocks/>
          </p:cNvSpPr>
          <p:nvPr/>
        </p:nvSpPr>
        <p:spPr>
          <a:xfrm>
            <a:off x="179512" y="3480304"/>
            <a:ext cx="6552728" cy="3733875"/>
          </a:xfrm>
          <a:prstGeom prst="rect">
            <a:avLst/>
          </a:prstGeom>
        </p:spPr>
        <p:txBody>
          <a:bodyPr vert="horz" lIns="91440" tIns="45720" rIns="91440" bIns="45720" rtlCol="0">
            <a:normAutofit/>
          </a:bodyPr>
          <a:lstStyle>
            <a:lvl1pPr marL="257175" indent="-257175"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mn-cs"/>
              </a:defRPr>
            </a:lvl9pPr>
          </a:lstStyle>
          <a:p>
            <a:pPr marL="0" indent="0">
              <a:spcBef>
                <a:spcPts val="1200"/>
              </a:spcBef>
              <a:buFont typeface="Arial" panose="020B0604020202020204" pitchFamily="34" charset="0"/>
              <a:buNone/>
            </a:pPr>
            <a:r>
              <a:rPr lang="en-CA" sz="2000" b="1" dirty="0">
                <a:solidFill>
                  <a:srgbClr val="942789"/>
                </a:solidFill>
                <a:latin typeface="Arial" panose="020B0604020202020204" pitchFamily="34" charset="0"/>
                <a:cs typeface="Arial" panose="020B0604020202020204" pitchFamily="34" charset="0"/>
              </a:rPr>
              <a:t>Depending on the circumstances, this may be something that managers and supervisors need to address, especially if it is affecting their work performance or the well-being of others.</a:t>
            </a:r>
          </a:p>
        </p:txBody>
      </p:sp>
    </p:spTree>
    <p:extLst>
      <p:ext uri="{BB962C8B-B14F-4D97-AF65-F5344CB8AC3E}">
        <p14:creationId xmlns:p14="http://schemas.microsoft.com/office/powerpoint/2010/main" val="2141561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4BB3E-4FC8-8240-A204-B256DEB28E2C}"/>
              </a:ext>
            </a:extLst>
          </p:cNvPr>
          <p:cNvSpPr>
            <a:spLocks noGrp="1"/>
          </p:cNvSpPr>
          <p:nvPr>
            <p:ph type="title"/>
          </p:nvPr>
        </p:nvSpPr>
        <p:spPr>
          <a:xfrm>
            <a:off x="179512" y="188640"/>
            <a:ext cx="4536504" cy="1440160"/>
          </a:xfrm>
        </p:spPr>
        <p:txBody>
          <a:bodyPr>
            <a:normAutofit/>
          </a:bodyPr>
          <a:lstStyle/>
          <a:p>
            <a:r>
              <a:rPr lang="en-US" sz="4000" dirty="0"/>
              <a:t>Mental Health Issues</a:t>
            </a:r>
          </a:p>
        </p:txBody>
      </p:sp>
      <p:sp>
        <p:nvSpPr>
          <p:cNvPr id="3" name="Content Placeholder 2">
            <a:extLst>
              <a:ext uri="{FF2B5EF4-FFF2-40B4-BE49-F238E27FC236}">
                <a16:creationId xmlns:a16="http://schemas.microsoft.com/office/drawing/2014/main" id="{C6964292-393C-A241-8445-BE9546757049}"/>
              </a:ext>
            </a:extLst>
          </p:cNvPr>
          <p:cNvSpPr>
            <a:spLocks noGrp="1"/>
          </p:cNvSpPr>
          <p:nvPr>
            <p:ph idx="1"/>
          </p:nvPr>
        </p:nvSpPr>
        <p:spPr>
          <a:xfrm>
            <a:off x="179512" y="1711349"/>
            <a:ext cx="6336704" cy="4525963"/>
          </a:xfrm>
        </p:spPr>
        <p:txBody>
          <a:bodyPr/>
          <a:lstStyle/>
          <a:p>
            <a:pPr marL="0" indent="0">
              <a:spcBef>
                <a:spcPts val="1200"/>
              </a:spcBef>
              <a:buNone/>
            </a:pPr>
            <a:r>
              <a:rPr lang="en-CA" b="1" dirty="0">
                <a:solidFill>
                  <a:srgbClr val="B872B0"/>
                </a:solidFill>
              </a:rPr>
              <a:t>So what do you do if you suspect that someone is experiencing a mental health issue?</a:t>
            </a:r>
          </a:p>
          <a:p>
            <a:pPr>
              <a:spcBef>
                <a:spcPts val="1200"/>
              </a:spcBef>
            </a:pPr>
            <a:r>
              <a:rPr lang="en-CA" dirty="0"/>
              <a:t>Get them help! – Be supportive and offer to get them assistance. </a:t>
            </a:r>
          </a:p>
          <a:p>
            <a:r>
              <a:rPr lang="en-CA" dirty="0"/>
              <a:t>If they are in crisis, call 911. </a:t>
            </a:r>
          </a:p>
          <a:p>
            <a:r>
              <a:rPr lang="en-CA" dirty="0"/>
              <a:t>If it is affecting other staff (i.e. bullying or aggressive behaviours) you need to address it as a performance issue.</a:t>
            </a:r>
          </a:p>
        </p:txBody>
      </p:sp>
    </p:spTree>
    <p:extLst>
      <p:ext uri="{BB962C8B-B14F-4D97-AF65-F5344CB8AC3E}">
        <p14:creationId xmlns:p14="http://schemas.microsoft.com/office/powerpoint/2010/main" val="3065764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AD9BA51-2CE6-B346-881B-E5818A2C10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1">
            <a:extLst>
              <a:ext uri="{FF2B5EF4-FFF2-40B4-BE49-F238E27FC236}">
                <a16:creationId xmlns:a16="http://schemas.microsoft.com/office/drawing/2014/main" id="{F0F63628-3C73-934C-9E46-BE2039ED0F39}"/>
              </a:ext>
            </a:extLst>
          </p:cNvPr>
          <p:cNvSpPr>
            <a:spLocks noGrp="1"/>
          </p:cNvSpPr>
          <p:nvPr>
            <p:ph type="title"/>
          </p:nvPr>
        </p:nvSpPr>
        <p:spPr>
          <a:xfrm>
            <a:off x="179512" y="188640"/>
            <a:ext cx="8280920" cy="1584176"/>
          </a:xfrm>
        </p:spPr>
        <p:txBody>
          <a:bodyPr anchor="t">
            <a:normAutofit/>
          </a:bodyPr>
          <a:lstStyle/>
          <a:p>
            <a:pPr algn="l"/>
            <a:r>
              <a:rPr lang="en-US" sz="4000" b="1" dirty="0">
                <a:solidFill>
                  <a:srgbClr val="942789"/>
                </a:solidFill>
                <a:latin typeface="Arial Narrow" panose="020B0604020202020204" pitchFamily="34" charset="0"/>
                <a:cs typeface="Arial Narrow" panose="020B0604020202020204" pitchFamily="34" charset="0"/>
              </a:rPr>
              <a:t>Dealing with Personal Loss</a:t>
            </a:r>
          </a:p>
        </p:txBody>
      </p:sp>
      <p:sp>
        <p:nvSpPr>
          <p:cNvPr id="6" name="Content Placeholder 2">
            <a:extLst>
              <a:ext uri="{FF2B5EF4-FFF2-40B4-BE49-F238E27FC236}">
                <a16:creationId xmlns:a16="http://schemas.microsoft.com/office/drawing/2014/main" id="{5E6D8C08-CA4C-3340-A72A-6E3FA3322F51}"/>
              </a:ext>
            </a:extLst>
          </p:cNvPr>
          <p:cNvSpPr>
            <a:spLocks noGrp="1"/>
          </p:cNvSpPr>
          <p:nvPr>
            <p:ph idx="1"/>
          </p:nvPr>
        </p:nvSpPr>
        <p:spPr>
          <a:xfrm>
            <a:off x="395536" y="1484784"/>
            <a:ext cx="4320480" cy="4536505"/>
          </a:xfrm>
        </p:spPr>
        <p:txBody>
          <a:bodyPr>
            <a:normAutofit/>
          </a:bodyPr>
          <a:lstStyle/>
          <a:p>
            <a:pPr marL="0" indent="0">
              <a:spcBef>
                <a:spcPts val="1200"/>
              </a:spcBef>
              <a:buNone/>
            </a:pPr>
            <a:r>
              <a:rPr lang="en-CA" sz="2000" dirty="0">
                <a:latin typeface="Arial" panose="020B0604020202020204" pitchFamily="34" charset="0"/>
                <a:cs typeface="Arial" panose="020B0604020202020204" pitchFamily="34" charset="0"/>
              </a:rPr>
              <a:t>This is a very personal subject, so you might be asking why do we need to have this conversation at all? Grief can have a huge impact on some people and they may not realize how big the impact is or how it is affecting every aspect of their life (including work).</a:t>
            </a:r>
          </a:p>
        </p:txBody>
      </p:sp>
    </p:spTree>
    <p:extLst>
      <p:ext uri="{BB962C8B-B14F-4D97-AF65-F5344CB8AC3E}">
        <p14:creationId xmlns:p14="http://schemas.microsoft.com/office/powerpoint/2010/main" val="2210355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HR Webinar Template" id="{98E4A68F-96E7-8148-8313-0B638E28FB27}" vid="{2D9A0A5E-2287-AD48-91D2-B5D3C6FDDE7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616</TotalTime>
  <Words>1999</Words>
  <Application>Microsoft Macintosh PowerPoint</Application>
  <PresentationFormat>On-screen Show (4:3)</PresentationFormat>
  <Paragraphs>155</Paragraphs>
  <Slides>27</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Arial Narrow</vt:lpstr>
      <vt:lpstr>Calibri</vt:lpstr>
      <vt:lpstr>Helvetica Neue</vt:lpstr>
      <vt:lpstr>Office Theme</vt:lpstr>
      <vt:lpstr>Dealing with Difficult Conversations</vt:lpstr>
      <vt:lpstr>Dealing with Difficult Conversations</vt:lpstr>
      <vt:lpstr>Dealing with Difficult Conversations</vt:lpstr>
      <vt:lpstr>Fit for Duty</vt:lpstr>
      <vt:lpstr>Fit for Duty</vt:lpstr>
      <vt:lpstr>Fit for Duty</vt:lpstr>
      <vt:lpstr>Mental Health Issues</vt:lpstr>
      <vt:lpstr>Mental Health Issues</vt:lpstr>
      <vt:lpstr>Dealing with Personal Loss</vt:lpstr>
      <vt:lpstr>Dealing with Personal Loss</vt:lpstr>
      <vt:lpstr>Dealing with Personal Loss</vt:lpstr>
      <vt:lpstr>Having the Conversation</vt:lpstr>
      <vt:lpstr>Dealing with Difficult Conversations</vt:lpstr>
      <vt:lpstr>How to Have Difficult Conversations</vt:lpstr>
      <vt:lpstr>How to Have Difficult Conversations</vt:lpstr>
      <vt:lpstr>How to Have Difficult Conversations</vt:lpstr>
      <vt:lpstr>How to Have Difficult Conversations</vt:lpstr>
      <vt:lpstr>How to Have Difficult Conversations</vt:lpstr>
      <vt:lpstr>How to Have Difficult Conversations</vt:lpstr>
      <vt:lpstr>How to Have Difficult Conversations</vt:lpstr>
      <vt:lpstr>How to Have Difficult Conversations</vt:lpstr>
      <vt:lpstr>How to Have Difficult Conversations</vt:lpstr>
      <vt:lpstr>How to Have Difficult Conversations</vt:lpstr>
      <vt:lpstr>How to Have Difficult Conversations</vt:lpstr>
      <vt:lpstr>How to Have Difficult Conversations</vt:lpstr>
      <vt:lpstr>How to Have Difficult Conversations</vt:lpstr>
      <vt:lpstr>Conclusion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Difficult Conversations</dc:title>
  <dc:creator>Microsoft Office User</dc:creator>
  <cp:lastModifiedBy>Microsoft Office User</cp:lastModifiedBy>
  <cp:revision>47</cp:revision>
  <dcterms:created xsi:type="dcterms:W3CDTF">2019-03-20T13:04:41Z</dcterms:created>
  <dcterms:modified xsi:type="dcterms:W3CDTF">2019-05-08T13:06:42Z</dcterms:modified>
</cp:coreProperties>
</file>