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52" r:id="rId3"/>
    <p:sldId id="371"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5" r:id="rId22"/>
    <p:sldId id="3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89F"/>
    <a:srgbClr val="0674BC"/>
    <a:srgbClr val="FF9300"/>
    <a:srgbClr val="932791"/>
    <a:srgbClr val="ED1A3A"/>
    <a:srgbClr val="3AB549"/>
    <a:srgbClr val="F15922"/>
    <a:srgbClr val="0473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94" autoAdjust="0"/>
    <p:restoredTop sz="78639" autoAdjust="0"/>
  </p:normalViewPr>
  <p:slideViewPr>
    <p:cSldViewPr snapToGrid="0">
      <p:cViewPr varScale="1">
        <p:scale>
          <a:sx n="99" d="100"/>
          <a:sy n="99" d="100"/>
        </p:scale>
        <p:origin x="17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D1BD99-4C75-4383-A4EB-81AC75E56660}" type="datetimeFigureOut">
              <a:rPr lang="en-CA" smtClean="0"/>
              <a:t>2023-03-15</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E9359-E6F3-486D-9976-363E73804B33}" type="slidenum">
              <a:rPr lang="en-CA" smtClean="0"/>
              <a:t>‹#›</a:t>
            </a:fld>
            <a:endParaRPr lang="en-CA"/>
          </a:p>
        </p:txBody>
      </p:sp>
    </p:spTree>
    <p:extLst>
      <p:ext uri="{BB962C8B-B14F-4D97-AF65-F5344CB8AC3E}">
        <p14:creationId xmlns:p14="http://schemas.microsoft.com/office/powerpoint/2010/main" val="201162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2</a:t>
            </a:fld>
            <a:endParaRPr lang="en-US" dirty="0"/>
          </a:p>
        </p:txBody>
      </p:sp>
    </p:spTree>
    <p:extLst>
      <p:ext uri="{BB962C8B-B14F-4D97-AF65-F5344CB8AC3E}">
        <p14:creationId xmlns:p14="http://schemas.microsoft.com/office/powerpoint/2010/main" val="58252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 of your workplace harassment policy should include what employees should do in addition to reporting they are being harassed. </a:t>
            </a:r>
          </a:p>
          <a:p>
            <a:endParaRPr lang="en-CA" dirty="0"/>
          </a:p>
          <a:p>
            <a:endParaRPr lang="en-US" dirty="0"/>
          </a:p>
        </p:txBody>
      </p:sp>
      <p:sp>
        <p:nvSpPr>
          <p:cNvPr id="4" name="Slide Number Placeholder 3"/>
          <p:cNvSpPr>
            <a:spLocks noGrp="1"/>
          </p:cNvSpPr>
          <p:nvPr>
            <p:ph type="sldNum" sz="quarter" idx="5"/>
          </p:nvPr>
        </p:nvSpPr>
        <p:spPr/>
        <p:txBody>
          <a:bodyPr/>
          <a:lstStyle/>
          <a:p>
            <a:fld id="{FC8E9359-E6F3-486D-9976-363E73804B33}" type="slidenum">
              <a:rPr lang="en-CA" smtClean="0"/>
              <a:t>13</a:t>
            </a:fld>
            <a:endParaRPr lang="en-CA"/>
          </a:p>
        </p:txBody>
      </p:sp>
    </p:spTree>
    <p:extLst>
      <p:ext uri="{BB962C8B-B14F-4D97-AF65-F5344CB8AC3E}">
        <p14:creationId xmlns:p14="http://schemas.microsoft.com/office/powerpoint/2010/main" val="185108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does not generally constitute harassment</a:t>
            </a:r>
          </a:p>
          <a:p>
            <a:pPr>
              <a:buFont typeface="Arial" panose="020B0604020202020204" pitchFamily="34" charset="0"/>
              <a:buChar char="•"/>
            </a:pPr>
            <a:r>
              <a:rPr lang="en-US" dirty="0"/>
              <a:t>Carrying out managerial duties where the direction was carried out in a respectful and professional manner</a:t>
            </a:r>
          </a:p>
          <a:p>
            <a:pPr>
              <a:buFont typeface="Arial" panose="020B0604020202020204" pitchFamily="34" charset="0"/>
              <a:buChar char="•"/>
            </a:pPr>
            <a:r>
              <a:rPr lang="en-US" dirty="0"/>
              <a:t>Allocating work</a:t>
            </a:r>
          </a:p>
          <a:p>
            <a:pPr>
              <a:buFont typeface="Arial" panose="020B0604020202020204" pitchFamily="34" charset="0"/>
              <a:buChar char="•"/>
            </a:pPr>
            <a:r>
              <a:rPr lang="en-US" dirty="0"/>
              <a:t>Following-up on work absences</a:t>
            </a:r>
          </a:p>
          <a:p>
            <a:pPr>
              <a:buFont typeface="Arial" panose="020B0604020202020204" pitchFamily="34" charset="0"/>
              <a:buChar char="•"/>
            </a:pPr>
            <a:r>
              <a:rPr lang="en-US" dirty="0"/>
              <a:t>Requiring performance to job standards </a:t>
            </a:r>
          </a:p>
          <a:p>
            <a:pPr>
              <a:buFont typeface="Arial" panose="020B0604020202020204" pitchFamily="34" charset="0"/>
              <a:buChar char="•"/>
            </a:pPr>
            <a:r>
              <a:rPr lang="en-US" dirty="0"/>
              <a:t>Taking corrective or disciplinary measures when justified</a:t>
            </a:r>
          </a:p>
          <a:p>
            <a:pPr>
              <a:buFont typeface="Arial" panose="020B0604020202020204" pitchFamily="34" charset="0"/>
              <a:buChar char="•"/>
            </a:pPr>
            <a:r>
              <a:rPr lang="en-US" dirty="0"/>
              <a:t>Exclusion of individuals for a particular job based on specific occupational requirements necessary to accomplish the safe and efficient performance of the job </a:t>
            </a:r>
          </a:p>
          <a:p>
            <a:pPr>
              <a:buFont typeface="Arial" panose="020B0604020202020204" pitchFamily="34" charset="0"/>
              <a:buChar char="•"/>
            </a:pPr>
            <a:r>
              <a:rPr lang="en-US" dirty="0"/>
              <a:t>Friendly gestures among co-workers such as a pat on the back</a:t>
            </a:r>
          </a:p>
          <a:p>
            <a:pPr>
              <a:buFont typeface="Arial" panose="020B0604020202020204" pitchFamily="34" charset="0"/>
              <a:buChar char="•"/>
            </a:pPr>
            <a:r>
              <a:rPr lang="en-US" dirty="0"/>
              <a:t>The normal exercise of management rights</a:t>
            </a:r>
          </a:p>
          <a:p>
            <a:pPr>
              <a:buFont typeface="Arial" panose="020B0604020202020204" pitchFamily="34" charset="0"/>
              <a:buChar char="•"/>
            </a:pPr>
            <a:r>
              <a:rPr lang="en-US" dirty="0"/>
              <a:t>Supervisory mistakes</a:t>
            </a:r>
          </a:p>
          <a:p>
            <a:pPr>
              <a:buFont typeface="Arial" panose="020B0604020202020204" pitchFamily="34" charset="0"/>
              <a:buChar char="•"/>
            </a:pPr>
            <a:r>
              <a:rPr lang="en-US" dirty="0"/>
              <a:t>Work-related stress</a:t>
            </a:r>
          </a:p>
          <a:p>
            <a:pPr>
              <a:buFont typeface="Arial" panose="020B0604020202020204" pitchFamily="34" charset="0"/>
              <a:buChar char="•"/>
            </a:pPr>
            <a:r>
              <a:rPr lang="en-US" dirty="0"/>
              <a:t>Conditions of work or study </a:t>
            </a:r>
          </a:p>
          <a:p>
            <a:pPr>
              <a:buFont typeface="Arial" panose="020B0604020202020204" pitchFamily="34" charset="0"/>
              <a:buChar char="•"/>
            </a:pPr>
            <a:r>
              <a:rPr lang="en-US" dirty="0"/>
              <a:t>Conflicts</a:t>
            </a:r>
          </a:p>
          <a:p>
            <a:pPr>
              <a:buFont typeface="Arial" panose="020B0604020202020204" pitchFamily="34" charset="0"/>
              <a:buChar char="•"/>
            </a:pPr>
            <a:r>
              <a:rPr lang="en-US" dirty="0"/>
              <a:t>Constructive criticism about the work mistake and not the person</a:t>
            </a:r>
          </a:p>
          <a:p>
            <a:pPr>
              <a:buFont typeface="Arial" panose="020B0604020202020204" pitchFamily="34" charset="0"/>
              <a:buChar char="•"/>
            </a:pPr>
            <a:r>
              <a:rPr lang="en-US" dirty="0"/>
              <a:t>Counseling an employee on his performance appraisal when done in a nondiscriminatory or harassing manner</a:t>
            </a:r>
          </a:p>
          <a:p>
            <a:pPr>
              <a:buFont typeface="Arial" panose="020B0604020202020204" pitchFamily="34" charset="0"/>
              <a:buChar char="•"/>
            </a:pPr>
            <a:r>
              <a:rPr lang="en-US" dirty="0"/>
              <a:t>A single or isolated incident such as an inappropriate remark or abrupt manner</a:t>
            </a:r>
          </a:p>
        </p:txBody>
      </p:sp>
      <p:sp>
        <p:nvSpPr>
          <p:cNvPr id="4" name="Slide Number Placeholder 3"/>
          <p:cNvSpPr>
            <a:spLocks noGrp="1"/>
          </p:cNvSpPr>
          <p:nvPr>
            <p:ph type="sldNum" sz="quarter" idx="5"/>
          </p:nvPr>
        </p:nvSpPr>
        <p:spPr/>
        <p:txBody>
          <a:bodyPr/>
          <a:lstStyle/>
          <a:p>
            <a:fld id="{FC8E9359-E6F3-486D-9976-363E73804B33}" type="slidenum">
              <a:rPr lang="en-CA" smtClean="0"/>
              <a:t>14</a:t>
            </a:fld>
            <a:endParaRPr lang="en-CA"/>
          </a:p>
        </p:txBody>
      </p:sp>
    </p:spTree>
    <p:extLst>
      <p:ext uri="{BB962C8B-B14F-4D97-AF65-F5344CB8AC3E}">
        <p14:creationId xmlns:p14="http://schemas.microsoft.com/office/powerpoint/2010/main" val="204350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mn-ea"/>
                <a:cs typeface="+mn-cs"/>
              </a:rPr>
              <a:t>Trust the process and your own decision-making. If you don’t feel you can be an impartial decision-maker, get a third party to do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endParaRPr>
          </a:p>
          <a:p>
            <a:r>
              <a:rPr lang="en-CA" dirty="0"/>
              <a:t>Expand on the steps listed above. </a:t>
            </a:r>
          </a:p>
          <a:p>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FC8E9359-E6F3-486D-9976-363E73804B33}" type="slidenum">
              <a:rPr lang="en-CA" smtClean="0"/>
              <a:t>15</a:t>
            </a:fld>
            <a:endParaRPr lang="en-CA"/>
          </a:p>
        </p:txBody>
      </p:sp>
    </p:spTree>
    <p:extLst>
      <p:ext uri="{BB962C8B-B14F-4D97-AF65-F5344CB8AC3E}">
        <p14:creationId xmlns:p14="http://schemas.microsoft.com/office/powerpoint/2010/main" val="94373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Whatever exists, get the evidence</a:t>
            </a:r>
          </a:p>
        </p:txBody>
      </p:sp>
      <p:sp>
        <p:nvSpPr>
          <p:cNvPr id="4" name="Slide Number Placeholder 3"/>
          <p:cNvSpPr>
            <a:spLocks noGrp="1"/>
          </p:cNvSpPr>
          <p:nvPr>
            <p:ph type="sldNum" sz="quarter" idx="5"/>
          </p:nvPr>
        </p:nvSpPr>
        <p:spPr/>
        <p:txBody>
          <a:bodyPr/>
          <a:lstStyle/>
          <a:p>
            <a:fld id="{FC8E9359-E6F3-486D-9976-363E73804B33}" type="slidenum">
              <a:rPr lang="en-CA" smtClean="0"/>
              <a:t>16</a:t>
            </a:fld>
            <a:endParaRPr lang="en-CA"/>
          </a:p>
        </p:txBody>
      </p:sp>
    </p:spTree>
    <p:extLst>
      <p:ext uri="{BB962C8B-B14F-4D97-AF65-F5344CB8AC3E}">
        <p14:creationId xmlns:p14="http://schemas.microsoft.com/office/powerpoint/2010/main" val="241611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Whatever exists, get the evidence</a:t>
            </a:r>
          </a:p>
        </p:txBody>
      </p:sp>
      <p:sp>
        <p:nvSpPr>
          <p:cNvPr id="4" name="Slide Number Placeholder 3"/>
          <p:cNvSpPr>
            <a:spLocks noGrp="1"/>
          </p:cNvSpPr>
          <p:nvPr>
            <p:ph type="sldNum" sz="quarter" idx="5"/>
          </p:nvPr>
        </p:nvSpPr>
        <p:spPr/>
        <p:txBody>
          <a:bodyPr/>
          <a:lstStyle/>
          <a:p>
            <a:fld id="{FC8E9359-E6F3-486D-9976-363E73804B33}" type="slidenum">
              <a:rPr lang="en-CA" smtClean="0"/>
              <a:t>17</a:t>
            </a:fld>
            <a:endParaRPr lang="en-CA"/>
          </a:p>
        </p:txBody>
      </p:sp>
    </p:spTree>
    <p:extLst>
      <p:ext uri="{BB962C8B-B14F-4D97-AF65-F5344CB8AC3E}">
        <p14:creationId xmlns:p14="http://schemas.microsoft.com/office/powerpoint/2010/main" val="4043963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aware of high-risk workplaces or vulnerable demographics which may have more of a need to do regular check-ins with staff regarding workplace harassment: i.e. places where workplace stress is high, employment of more vulnerable workforce, foreign and youth workers</a:t>
            </a:r>
            <a:endParaRPr lang="en-CA" dirty="0"/>
          </a:p>
        </p:txBody>
      </p:sp>
      <p:sp>
        <p:nvSpPr>
          <p:cNvPr id="4" name="Slide Number Placeholder 3"/>
          <p:cNvSpPr>
            <a:spLocks noGrp="1"/>
          </p:cNvSpPr>
          <p:nvPr>
            <p:ph type="sldNum" sz="quarter" idx="5"/>
          </p:nvPr>
        </p:nvSpPr>
        <p:spPr/>
        <p:txBody>
          <a:bodyPr/>
          <a:lstStyle/>
          <a:p>
            <a:fld id="{FC8E9359-E6F3-486D-9976-363E73804B33}" type="slidenum">
              <a:rPr lang="en-CA" smtClean="0"/>
              <a:t>18</a:t>
            </a:fld>
            <a:endParaRPr lang="en-CA"/>
          </a:p>
        </p:txBody>
      </p:sp>
    </p:spTree>
    <p:extLst>
      <p:ext uri="{BB962C8B-B14F-4D97-AF65-F5344CB8AC3E}">
        <p14:creationId xmlns:p14="http://schemas.microsoft.com/office/powerpoint/2010/main" val="2367615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If your employees have a complaint about something listen closely. Helping to resolve these issues can nip issues in the bud that have the potential to grow or evolve into workplace harassment. </a:t>
            </a:r>
          </a:p>
          <a:p>
            <a:endParaRPr lang="en-CA" dirty="0"/>
          </a:p>
          <a:p>
            <a:r>
              <a:rPr lang="en-CA" dirty="0"/>
              <a:t>Examples of inappropriate behaviour that should be addressed: </a:t>
            </a:r>
          </a:p>
          <a:p>
            <a:pPr>
              <a:buFont typeface="Arial" panose="020B0604020202020204" pitchFamily="34" charset="0"/>
              <a:buChar char="•"/>
            </a:pPr>
            <a:r>
              <a:rPr lang="en-US" dirty="0"/>
              <a:t>Always being in a bad mood</a:t>
            </a:r>
          </a:p>
          <a:p>
            <a:pPr>
              <a:buFont typeface="Arial" panose="020B0604020202020204" pitchFamily="34" charset="0"/>
              <a:buChar char="•"/>
            </a:pPr>
            <a:r>
              <a:rPr lang="en-US" dirty="0"/>
              <a:t>Slamming doors</a:t>
            </a:r>
          </a:p>
          <a:p>
            <a:pPr>
              <a:buFont typeface="Arial" panose="020B0604020202020204" pitchFamily="34" charset="0"/>
              <a:buChar char="•"/>
            </a:pPr>
            <a:r>
              <a:rPr lang="en-US" dirty="0"/>
              <a:t>Constantly interrupting colleagues in a meeting </a:t>
            </a:r>
          </a:p>
          <a:p>
            <a:pPr>
              <a:buFont typeface="Arial" panose="020B0604020202020204" pitchFamily="34" charset="0"/>
              <a:buChar char="•"/>
            </a:pPr>
            <a:r>
              <a:rPr lang="en-US" dirty="0"/>
              <a:t>Barging in on colleagues who are having a conversation</a:t>
            </a:r>
          </a:p>
          <a:p>
            <a:pPr>
              <a:buFont typeface="Arial" panose="020B0604020202020204" pitchFamily="34" charset="0"/>
              <a:buChar char="•"/>
            </a:pPr>
            <a:r>
              <a:rPr lang="en-US" dirty="0"/>
              <a:t>Whining about trivial things</a:t>
            </a:r>
          </a:p>
        </p:txBody>
      </p:sp>
      <p:sp>
        <p:nvSpPr>
          <p:cNvPr id="4" name="Slide Number Placeholder 3"/>
          <p:cNvSpPr>
            <a:spLocks noGrp="1"/>
          </p:cNvSpPr>
          <p:nvPr>
            <p:ph type="sldNum" sz="quarter" idx="5"/>
          </p:nvPr>
        </p:nvSpPr>
        <p:spPr/>
        <p:txBody>
          <a:bodyPr/>
          <a:lstStyle/>
          <a:p>
            <a:fld id="{FC8E9359-E6F3-486D-9976-363E73804B33}" type="slidenum">
              <a:rPr lang="en-CA" smtClean="0"/>
              <a:t>19</a:t>
            </a:fld>
            <a:endParaRPr lang="en-CA"/>
          </a:p>
        </p:txBody>
      </p:sp>
    </p:spTree>
    <p:extLst>
      <p:ext uri="{BB962C8B-B14F-4D97-AF65-F5344CB8AC3E}">
        <p14:creationId xmlns:p14="http://schemas.microsoft.com/office/powerpoint/2010/main" val="1113429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8E9359-E6F3-486D-9976-363E73804B33}" type="slidenum">
              <a:rPr lang="en-CA" smtClean="0"/>
              <a:t>20</a:t>
            </a:fld>
            <a:endParaRPr lang="en-CA"/>
          </a:p>
        </p:txBody>
      </p:sp>
    </p:spTree>
    <p:extLst>
      <p:ext uri="{BB962C8B-B14F-4D97-AF65-F5344CB8AC3E}">
        <p14:creationId xmlns:p14="http://schemas.microsoft.com/office/powerpoint/2010/main" val="381658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A70E-4A5F-BF44-8C19-23AF28E0EAD3}" type="slidenum">
              <a:rPr lang="en-US" smtClean="0"/>
              <a:t>21</a:t>
            </a:fld>
            <a:endParaRPr lang="en-US" dirty="0"/>
          </a:p>
        </p:txBody>
      </p:sp>
    </p:spTree>
    <p:extLst>
      <p:ext uri="{BB962C8B-B14F-4D97-AF65-F5344CB8AC3E}">
        <p14:creationId xmlns:p14="http://schemas.microsoft.com/office/powerpoint/2010/main" val="192396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a:t>
            </a:r>
            <a:r>
              <a:rPr lang="en-CA" dirty="0" err="1"/>
              <a:t>www.purplecampaign.org</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latin typeface="MeretPro"/>
              </a:rPr>
              <a:t>In addition to remote work, Covid </a:t>
            </a:r>
            <a:r>
              <a:rPr lang="en-CA" dirty="0"/>
              <a:t>caused a major change in work environment/process- and quickly. Some examples include: </a:t>
            </a:r>
          </a:p>
          <a:p>
            <a:endParaRPr lang="en-CA" dirty="0"/>
          </a:p>
          <a:p>
            <a:pPr marL="0" indent="0">
              <a:buFont typeface="Arial" panose="020B0604020202020204" pitchFamily="34" charset="0"/>
              <a:buNone/>
            </a:pPr>
            <a:endParaRPr lang="en-CA" dirty="0"/>
          </a:p>
          <a:p>
            <a:pPr marL="171450" indent="-171450">
              <a:buFont typeface="Arial" panose="020B0604020202020204" pitchFamily="34" charset="0"/>
              <a:buChar char="•"/>
            </a:pPr>
            <a:r>
              <a:rPr lang="en-CA" dirty="0"/>
              <a:t>Less employees - increase in working alone or working with a skeleton crew can cause opportunities for workplace harassment situations to arise. Either customer to employee or employee to employee</a:t>
            </a:r>
          </a:p>
          <a:p>
            <a:pPr marL="0" indent="0">
              <a:buFont typeface="Arial" panose="020B0604020202020204" pitchFamily="34" charset="0"/>
              <a:buNone/>
            </a:pPr>
            <a:endParaRPr lang="en-CA" dirty="0"/>
          </a:p>
          <a:p>
            <a:pPr marL="171450" indent="-171450">
              <a:buFont typeface="Arial" panose="020B0604020202020204" pitchFamily="34" charset="0"/>
              <a:buChar char="•"/>
            </a:pPr>
            <a:r>
              <a:rPr lang="en-CA" dirty="0"/>
              <a:t>New controversy: mask/no mask, vaccine not vaccine, caused friction amongst staff</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Lots of changes to the work, curbside,  closures, reopening etc. </a:t>
            </a:r>
          </a:p>
          <a:p>
            <a:pPr marL="171450" indent="-171450">
              <a:buFont typeface="Arial" panose="020B0604020202020204" pitchFamily="34" charset="0"/>
              <a:buChar char="•"/>
            </a:pPr>
            <a:endParaRPr lang="en-CA" dirty="0"/>
          </a:p>
          <a:p>
            <a:endParaRPr lang="en-CA" dirty="0"/>
          </a:p>
          <a:p>
            <a:endParaRPr lang="en-CA" dirty="0"/>
          </a:p>
          <a:p>
            <a:endParaRPr lang="en-CA" dirty="0"/>
          </a:p>
          <a:p>
            <a:endParaRPr lang="en-CA" dirty="0"/>
          </a:p>
          <a:p>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FC8E9359-E6F3-486D-9976-363E73804B33}" type="slidenum">
              <a:rPr lang="en-CA" smtClean="0"/>
              <a:t>5</a:t>
            </a:fld>
            <a:endParaRPr lang="en-CA"/>
          </a:p>
        </p:txBody>
      </p:sp>
    </p:spTree>
    <p:extLst>
      <p:ext uri="{BB962C8B-B14F-4D97-AF65-F5344CB8AC3E}">
        <p14:creationId xmlns:p14="http://schemas.microsoft.com/office/powerpoint/2010/main" val="395851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Employees were given a bit of a “get out of jail free card” as far as absenteeism due to illness- employers were not allowed to ask for doctor's notes at certain times (some still aren’t able to in parts of Canada) to support the absence, this can lead to employees abusing the system causing an increase in absenteeism, in addition to the high number of valid covid related absenteeism that was going on. </a:t>
            </a:r>
            <a:endParaRPr lang="en-CA" dirty="0"/>
          </a:p>
        </p:txBody>
      </p:sp>
      <p:sp>
        <p:nvSpPr>
          <p:cNvPr id="4" name="Slide Number Placeholder 3"/>
          <p:cNvSpPr>
            <a:spLocks noGrp="1"/>
          </p:cNvSpPr>
          <p:nvPr>
            <p:ph type="sldNum" sz="quarter" idx="5"/>
          </p:nvPr>
        </p:nvSpPr>
        <p:spPr/>
        <p:txBody>
          <a:bodyPr/>
          <a:lstStyle/>
          <a:p>
            <a:fld id="{FC8E9359-E6F3-486D-9976-363E73804B33}" type="slidenum">
              <a:rPr lang="en-CA" smtClean="0"/>
              <a:t>6</a:t>
            </a:fld>
            <a:endParaRPr lang="en-CA"/>
          </a:p>
        </p:txBody>
      </p:sp>
    </p:spTree>
    <p:extLst>
      <p:ext uri="{BB962C8B-B14F-4D97-AF65-F5344CB8AC3E}">
        <p14:creationId xmlns:p14="http://schemas.microsoft.com/office/powerpoint/2010/main" val="333993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r>
              <a:rPr lang="en-CA" dirty="0"/>
              <a:t>No interviews or references could lead to hiring employees that are not a good fit for your company. </a:t>
            </a:r>
          </a:p>
          <a:p>
            <a:endParaRPr lang="en-CA" dirty="0"/>
          </a:p>
          <a:p>
            <a:r>
              <a:rPr lang="en-CA" dirty="0"/>
              <a:t>Fast-tracked start date leads to less training: on-the-job and online training- this could lead to employee conflict – something that often results in allegations of workplace harassment. </a:t>
            </a:r>
          </a:p>
        </p:txBody>
      </p:sp>
      <p:sp>
        <p:nvSpPr>
          <p:cNvPr id="4" name="Slide Number Placeholder 3"/>
          <p:cNvSpPr>
            <a:spLocks noGrp="1"/>
          </p:cNvSpPr>
          <p:nvPr>
            <p:ph type="sldNum" sz="quarter" idx="5"/>
          </p:nvPr>
        </p:nvSpPr>
        <p:spPr/>
        <p:txBody>
          <a:bodyPr/>
          <a:lstStyle/>
          <a:p>
            <a:fld id="{FC8E9359-E6F3-486D-9976-363E73804B33}" type="slidenum">
              <a:rPr lang="en-CA" smtClean="0"/>
              <a:t>7</a:t>
            </a:fld>
            <a:endParaRPr lang="en-CA"/>
          </a:p>
        </p:txBody>
      </p:sp>
    </p:spTree>
    <p:extLst>
      <p:ext uri="{BB962C8B-B14F-4D97-AF65-F5344CB8AC3E}">
        <p14:creationId xmlns:p14="http://schemas.microsoft.com/office/powerpoint/2010/main" val="389641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Employees should know that using electronic devices to send offensive information to fellow employees, whether on or off duty, qualifies as workplace harassment. Employers should enforce policies that will help in reducing cyberbullying.</a:t>
            </a:r>
            <a:endParaRPr lang="en-CA" dirty="0"/>
          </a:p>
        </p:txBody>
      </p:sp>
      <p:sp>
        <p:nvSpPr>
          <p:cNvPr id="4" name="Slide Number Placeholder 3"/>
          <p:cNvSpPr>
            <a:spLocks noGrp="1"/>
          </p:cNvSpPr>
          <p:nvPr>
            <p:ph type="sldNum" sz="quarter" idx="5"/>
          </p:nvPr>
        </p:nvSpPr>
        <p:spPr/>
        <p:txBody>
          <a:bodyPr/>
          <a:lstStyle/>
          <a:p>
            <a:fld id="{FC8E9359-E6F3-486D-9976-363E73804B33}" type="slidenum">
              <a:rPr lang="en-CA" smtClean="0"/>
              <a:t>8</a:t>
            </a:fld>
            <a:endParaRPr lang="en-CA"/>
          </a:p>
        </p:txBody>
      </p:sp>
    </p:spTree>
    <p:extLst>
      <p:ext uri="{BB962C8B-B14F-4D97-AF65-F5344CB8AC3E}">
        <p14:creationId xmlns:p14="http://schemas.microsoft.com/office/powerpoint/2010/main" val="296160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create a poll for this slide?  </a:t>
            </a:r>
          </a:p>
          <a:p>
            <a:endParaRPr lang="en-US" dirty="0"/>
          </a:p>
          <a:p>
            <a:r>
              <a:rPr lang="en-US" dirty="0"/>
              <a:t>Questions: Is your workplace experiencing more harassment complaints? If so, what type? </a:t>
            </a:r>
          </a:p>
          <a:p>
            <a:endParaRPr lang="en-US" dirty="0"/>
          </a:p>
          <a:p>
            <a:r>
              <a:rPr lang="en-US" dirty="0"/>
              <a:t>Unwanted sexual advances</a:t>
            </a:r>
          </a:p>
          <a:p>
            <a:r>
              <a:rPr lang="en-US" dirty="0"/>
              <a:t>Demeaning behaviors</a:t>
            </a:r>
          </a:p>
          <a:p>
            <a:r>
              <a:rPr lang="en-US" dirty="0"/>
              <a:t>Offensive remarks</a:t>
            </a:r>
          </a:p>
          <a:p>
            <a:r>
              <a:rPr lang="en-US" dirty="0"/>
              <a:t>Isolating a person (not talking to them, denying their presence)</a:t>
            </a:r>
          </a:p>
          <a:p>
            <a:r>
              <a:rPr lang="en-US" dirty="0"/>
              <a:t>Supervisor/Manager related harassment</a:t>
            </a:r>
          </a:p>
          <a:p>
            <a:r>
              <a:rPr lang="en-US" dirty="0"/>
              <a:t>Cyber harassment (social media)</a:t>
            </a:r>
          </a:p>
          <a:p>
            <a:r>
              <a:rPr lang="en-US" dirty="0"/>
              <a:t>None of the above</a:t>
            </a:r>
          </a:p>
        </p:txBody>
      </p:sp>
      <p:sp>
        <p:nvSpPr>
          <p:cNvPr id="4" name="Slide Number Placeholder 3"/>
          <p:cNvSpPr>
            <a:spLocks noGrp="1"/>
          </p:cNvSpPr>
          <p:nvPr>
            <p:ph type="sldNum" sz="quarter" idx="5"/>
          </p:nvPr>
        </p:nvSpPr>
        <p:spPr/>
        <p:txBody>
          <a:bodyPr/>
          <a:lstStyle/>
          <a:p>
            <a:fld id="{FC8E9359-E6F3-486D-9976-363E73804B33}" type="slidenum">
              <a:rPr lang="en-CA" smtClean="0"/>
              <a:t>9</a:t>
            </a:fld>
            <a:endParaRPr lang="en-CA"/>
          </a:p>
        </p:txBody>
      </p:sp>
    </p:spTree>
    <p:extLst>
      <p:ext uri="{BB962C8B-B14F-4D97-AF65-F5344CB8AC3E}">
        <p14:creationId xmlns:p14="http://schemas.microsoft.com/office/powerpoint/2010/main" val="326254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times the complainant will want the respondent to get fired – your concern should not be to appease the complainant, but rather to review the facts and make appropriate decisions based on said facts. </a:t>
            </a:r>
          </a:p>
        </p:txBody>
      </p:sp>
      <p:sp>
        <p:nvSpPr>
          <p:cNvPr id="4" name="Slide Number Placeholder 3"/>
          <p:cNvSpPr>
            <a:spLocks noGrp="1"/>
          </p:cNvSpPr>
          <p:nvPr>
            <p:ph type="sldNum" sz="quarter" idx="5"/>
          </p:nvPr>
        </p:nvSpPr>
        <p:spPr/>
        <p:txBody>
          <a:bodyPr/>
          <a:lstStyle/>
          <a:p>
            <a:fld id="{FC8E9359-E6F3-486D-9976-363E73804B33}" type="slidenum">
              <a:rPr lang="en-CA" smtClean="0"/>
              <a:t>10</a:t>
            </a:fld>
            <a:endParaRPr lang="en-CA"/>
          </a:p>
        </p:txBody>
      </p:sp>
    </p:spTree>
    <p:extLst>
      <p:ext uri="{BB962C8B-B14F-4D97-AF65-F5344CB8AC3E}">
        <p14:creationId xmlns:p14="http://schemas.microsoft.com/office/powerpoint/2010/main" val="209388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Basically, any offences of the following (gossip, nastiness, rudeness, etc.)  directed at a co-worker would meet the level of harassment, either on multiple occasions, or in some cases a single incident.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C8E9359-E6F3-486D-9976-363E73804B33}" type="slidenum">
              <a:rPr lang="en-CA" smtClean="0"/>
              <a:t>11</a:t>
            </a:fld>
            <a:endParaRPr lang="en-CA"/>
          </a:p>
        </p:txBody>
      </p:sp>
    </p:spTree>
    <p:extLst>
      <p:ext uri="{BB962C8B-B14F-4D97-AF65-F5344CB8AC3E}">
        <p14:creationId xmlns:p14="http://schemas.microsoft.com/office/powerpoint/2010/main" val="2491014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8E9359-E6F3-486D-9976-363E73804B33}" type="slidenum">
              <a:rPr lang="en-CA" smtClean="0"/>
              <a:t>12</a:t>
            </a:fld>
            <a:endParaRPr lang="en-CA"/>
          </a:p>
        </p:txBody>
      </p:sp>
    </p:spTree>
    <p:extLst>
      <p:ext uri="{BB962C8B-B14F-4D97-AF65-F5344CB8AC3E}">
        <p14:creationId xmlns:p14="http://schemas.microsoft.com/office/powerpoint/2010/main" val="1841343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2BAF2D-2C02-2E1C-5166-219C3766452D}"/>
              </a:ext>
            </a:extLst>
          </p:cNvPr>
          <p:cNvSpPr/>
          <p:nvPr userDrawn="1"/>
        </p:nvSpPr>
        <p:spPr>
          <a:xfrm>
            <a:off x="0" y="4113213"/>
            <a:ext cx="9144000" cy="2744787"/>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10CE466-8A63-E495-1E39-10E958E7BB6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512889" y="6115961"/>
            <a:ext cx="2457762" cy="676952"/>
          </a:xfrm>
          <a:prstGeom prst="rect">
            <a:avLst/>
          </a:prstGeom>
        </p:spPr>
      </p:pic>
      <p:sp>
        <p:nvSpPr>
          <p:cNvPr id="9" name="Title 1">
            <a:extLst>
              <a:ext uri="{FF2B5EF4-FFF2-40B4-BE49-F238E27FC236}">
                <a16:creationId xmlns:a16="http://schemas.microsoft.com/office/drawing/2014/main" id="{353E0D6F-C5BE-076A-3CC5-0267BF480A7D}"/>
              </a:ext>
            </a:extLst>
          </p:cNvPr>
          <p:cNvSpPr>
            <a:spLocks noGrp="1"/>
          </p:cNvSpPr>
          <p:nvPr>
            <p:ph type="ctrTitle" hasCustomPrompt="1"/>
          </p:nvPr>
        </p:nvSpPr>
        <p:spPr>
          <a:xfrm>
            <a:off x="424527" y="3307397"/>
            <a:ext cx="7596351" cy="2387600"/>
          </a:xfrm>
        </p:spPr>
        <p:txBody>
          <a:bodyPr anchor="b">
            <a:norm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7610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24A09-78BB-43E2-A160-EE7F87B456AB}"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B9529-6957-4523-89CC-F21C880A7E35}" type="slidenum">
              <a:rPr lang="en-US" smtClean="0"/>
              <a:t>‹#›</a:t>
            </a:fld>
            <a:endParaRPr lang="en-US"/>
          </a:p>
        </p:txBody>
      </p:sp>
    </p:spTree>
    <p:extLst>
      <p:ext uri="{BB962C8B-B14F-4D97-AF65-F5344CB8AC3E}">
        <p14:creationId xmlns:p14="http://schemas.microsoft.com/office/powerpoint/2010/main" val="37813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24A09-78BB-43E2-A160-EE7F87B456AB}"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B9529-6957-4523-89CC-F21C880A7E35}" type="slidenum">
              <a:rPr lang="en-US" smtClean="0"/>
              <a:t>‹#›</a:t>
            </a:fld>
            <a:endParaRPr lang="en-US"/>
          </a:p>
        </p:txBody>
      </p:sp>
    </p:spTree>
    <p:extLst>
      <p:ext uri="{BB962C8B-B14F-4D97-AF65-F5344CB8AC3E}">
        <p14:creationId xmlns:p14="http://schemas.microsoft.com/office/powerpoint/2010/main" val="100403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AD0C3633-BBB0-D0C0-94A8-8452369FC5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024" y="6305978"/>
            <a:ext cx="1694329" cy="466098"/>
          </a:xfrm>
          <a:prstGeom prst="rect">
            <a:avLst/>
          </a:prstGeom>
        </p:spPr>
      </p:pic>
      <p:sp>
        <p:nvSpPr>
          <p:cNvPr id="8" name="Title 1">
            <a:extLst>
              <a:ext uri="{FF2B5EF4-FFF2-40B4-BE49-F238E27FC236}">
                <a16:creationId xmlns:a16="http://schemas.microsoft.com/office/drawing/2014/main" id="{22D9ABB4-C968-30AD-4CA3-46F58E47F6A5}"/>
              </a:ext>
            </a:extLst>
          </p:cNvPr>
          <p:cNvSpPr>
            <a:spLocks noGrp="1"/>
          </p:cNvSpPr>
          <p:nvPr>
            <p:ph type="title" hasCustomPrompt="1"/>
          </p:nvPr>
        </p:nvSpPr>
        <p:spPr>
          <a:xfrm>
            <a:off x="467830" y="29817"/>
            <a:ext cx="8268666" cy="1325563"/>
          </a:xfrm>
        </p:spPr>
        <p:txBody>
          <a:bodyPr>
            <a:normAutofit/>
          </a:bodyPr>
          <a:lstStyle>
            <a:lvl1pPr>
              <a:defRPr sz="3200" b="1">
                <a:solidFill>
                  <a:srgbClr val="FF93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758E68D3-F3B1-5780-4BCB-0DBE1522FB5D}"/>
              </a:ext>
            </a:extLst>
          </p:cNvPr>
          <p:cNvSpPr>
            <a:spLocks noGrp="1"/>
          </p:cNvSpPr>
          <p:nvPr>
            <p:ph sz="half" idx="1"/>
          </p:nvPr>
        </p:nvSpPr>
        <p:spPr>
          <a:xfrm>
            <a:off x="467830" y="1655010"/>
            <a:ext cx="8268666" cy="435133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8430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B9955-C49F-565E-A9C0-DBF9E1C32DE0}"/>
              </a:ext>
            </a:extLst>
          </p:cNvPr>
          <p:cNvSpPr/>
          <p:nvPr userDrawn="1"/>
        </p:nvSpPr>
        <p:spPr>
          <a:xfrm>
            <a:off x="0" y="1"/>
            <a:ext cx="9144000"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91DAF39-EEE1-FA67-B8F8-0F90A21576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512889" y="6115961"/>
            <a:ext cx="2457762" cy="676952"/>
          </a:xfrm>
          <a:prstGeom prst="rect">
            <a:avLst/>
          </a:prstGeom>
        </p:spPr>
      </p:pic>
      <p:sp>
        <p:nvSpPr>
          <p:cNvPr id="9" name="Content Placeholder 2">
            <a:extLst>
              <a:ext uri="{FF2B5EF4-FFF2-40B4-BE49-F238E27FC236}">
                <a16:creationId xmlns:a16="http://schemas.microsoft.com/office/drawing/2014/main" id="{8F87E596-62B6-401A-D36F-CD2B7D290B37}"/>
              </a:ext>
            </a:extLst>
          </p:cNvPr>
          <p:cNvSpPr>
            <a:spLocks noGrp="1"/>
          </p:cNvSpPr>
          <p:nvPr>
            <p:ph sz="half" idx="1" hasCustomPrompt="1"/>
          </p:nvPr>
        </p:nvSpPr>
        <p:spPr>
          <a:xfrm>
            <a:off x="515302" y="2852530"/>
            <a:ext cx="7843507" cy="3074305"/>
          </a:xfrm>
        </p:spPr>
        <p:txBody>
          <a:bodyPr>
            <a:noAutofit/>
          </a:bodyPr>
          <a:lstStyle>
            <a:lvl1pPr marL="0" indent="0">
              <a:buNone/>
              <a:defRPr sz="4400" b="1">
                <a:solidFill>
                  <a:schemeClr val="bg1"/>
                </a:solidFill>
              </a:defRPr>
            </a:lvl1pPr>
            <a:lvl2pPr>
              <a:defRPr sz="4400" b="1">
                <a:solidFill>
                  <a:schemeClr val="bg1"/>
                </a:solidFill>
              </a:defRPr>
            </a:lvl2pPr>
            <a:lvl3pPr>
              <a:defRPr sz="4400" b="1">
                <a:solidFill>
                  <a:schemeClr val="bg1"/>
                </a:solidFill>
              </a:defRPr>
            </a:lvl3pPr>
            <a:lvl4pPr>
              <a:defRPr sz="4400" b="1">
                <a:solidFill>
                  <a:schemeClr val="bg1"/>
                </a:solidFill>
              </a:defRPr>
            </a:lvl4pPr>
            <a:lvl5pPr>
              <a:defRPr sz="4400" b="1">
                <a:solidFill>
                  <a:schemeClr val="bg1"/>
                </a:solidFill>
              </a:defRPr>
            </a:lvl5pPr>
          </a:lstStyle>
          <a:p>
            <a:pPr lvl="0"/>
            <a:r>
              <a:rPr lang="en-US" dirty="0"/>
              <a:t>SECTION TITLE</a:t>
            </a:r>
          </a:p>
        </p:txBody>
      </p:sp>
    </p:spTree>
    <p:extLst>
      <p:ext uri="{BB962C8B-B14F-4D97-AF65-F5344CB8AC3E}">
        <p14:creationId xmlns:p14="http://schemas.microsoft.com/office/powerpoint/2010/main" val="85321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24A09-78BB-43E2-A160-EE7F87B456AB}"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B9529-6957-4523-89CC-F21C880A7E35}" type="slidenum">
              <a:rPr lang="en-US" smtClean="0"/>
              <a:t>‹#›</a:t>
            </a:fld>
            <a:endParaRPr lang="en-US"/>
          </a:p>
        </p:txBody>
      </p:sp>
    </p:spTree>
    <p:extLst>
      <p:ext uri="{BB962C8B-B14F-4D97-AF65-F5344CB8AC3E}">
        <p14:creationId xmlns:p14="http://schemas.microsoft.com/office/powerpoint/2010/main" val="350221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C24A09-78BB-43E2-A160-EE7F87B456AB}" type="datetimeFigureOut">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9B9529-6957-4523-89CC-F21C880A7E35}" type="slidenum">
              <a:rPr lang="en-US" smtClean="0"/>
              <a:t>‹#›</a:t>
            </a:fld>
            <a:endParaRPr lang="en-US"/>
          </a:p>
        </p:txBody>
      </p:sp>
    </p:spTree>
    <p:extLst>
      <p:ext uri="{BB962C8B-B14F-4D97-AF65-F5344CB8AC3E}">
        <p14:creationId xmlns:p14="http://schemas.microsoft.com/office/powerpoint/2010/main" val="390115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24A09-78BB-43E2-A160-EE7F87B456AB}" type="datetimeFigureOut">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9B9529-6957-4523-89CC-F21C880A7E35}" type="slidenum">
              <a:rPr lang="en-US" smtClean="0"/>
              <a:t>‹#›</a:t>
            </a:fld>
            <a:endParaRPr lang="en-US"/>
          </a:p>
        </p:txBody>
      </p:sp>
    </p:spTree>
    <p:extLst>
      <p:ext uri="{BB962C8B-B14F-4D97-AF65-F5344CB8AC3E}">
        <p14:creationId xmlns:p14="http://schemas.microsoft.com/office/powerpoint/2010/main" val="87107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24A09-78BB-43E2-A160-EE7F87B456AB}" type="datetimeFigureOut">
              <a:rPr lang="en-US" smtClean="0"/>
              <a:t>3/15/23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9B9529-6957-4523-89CC-F21C880A7E35}" type="slidenum">
              <a:rPr lang="en-US" smtClean="0"/>
              <a:t>‹#›</a:t>
            </a:fld>
            <a:endParaRPr lang="en-US"/>
          </a:p>
        </p:txBody>
      </p:sp>
    </p:spTree>
    <p:extLst>
      <p:ext uri="{BB962C8B-B14F-4D97-AF65-F5344CB8AC3E}">
        <p14:creationId xmlns:p14="http://schemas.microsoft.com/office/powerpoint/2010/main" val="303947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24A09-78BB-43E2-A160-EE7F87B456AB}"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B9529-6957-4523-89CC-F21C880A7E35}" type="slidenum">
              <a:rPr lang="en-US" smtClean="0"/>
              <a:t>‹#›</a:t>
            </a:fld>
            <a:endParaRPr lang="en-US"/>
          </a:p>
        </p:txBody>
      </p:sp>
    </p:spTree>
    <p:extLst>
      <p:ext uri="{BB962C8B-B14F-4D97-AF65-F5344CB8AC3E}">
        <p14:creationId xmlns:p14="http://schemas.microsoft.com/office/powerpoint/2010/main" val="326894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24A09-78BB-43E2-A160-EE7F87B456AB}"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B9529-6957-4523-89CC-F21C880A7E35}" type="slidenum">
              <a:rPr lang="en-US" smtClean="0"/>
              <a:t>‹#›</a:t>
            </a:fld>
            <a:endParaRPr lang="en-US"/>
          </a:p>
        </p:txBody>
      </p:sp>
    </p:spTree>
    <p:extLst>
      <p:ext uri="{BB962C8B-B14F-4D97-AF65-F5344CB8AC3E}">
        <p14:creationId xmlns:p14="http://schemas.microsoft.com/office/powerpoint/2010/main" val="2177732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24A09-78BB-43E2-A160-EE7F87B456AB}" type="datetimeFigureOut">
              <a:rPr lang="en-US" smtClean="0"/>
              <a:t>3/15/23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B9529-6957-4523-89CC-F21C880A7E35}" type="slidenum">
              <a:rPr lang="en-US" smtClean="0"/>
              <a:t>‹#›</a:t>
            </a:fld>
            <a:endParaRPr lang="en-US"/>
          </a:p>
        </p:txBody>
      </p:sp>
    </p:spTree>
    <p:extLst>
      <p:ext uri="{BB962C8B-B14F-4D97-AF65-F5344CB8AC3E}">
        <p14:creationId xmlns:p14="http://schemas.microsoft.com/office/powerpoint/2010/main" val="28850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21.xml.rels><?xml version="1.0" encoding="UTF-8" standalone="yes"?>
<Relationships xmlns="http://schemas.openxmlformats.org/package/2006/relationships"><Relationship Id="rId3" Type="http://schemas.openxmlformats.org/officeDocument/2006/relationships/hyperlink" Target="https://www.systems24-7.com/webinar-schedule-public" TargetMode="External"/><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systems24-7" TargetMode="External"/><Relationship Id="rId5" Type="http://schemas.openxmlformats.org/officeDocument/2006/relationships/hyperlink" Target="https://www.systems24-7.com/webinar-archive" TargetMode="Externa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facebook.com/Systems247/" TargetMode="External"/><Relationship Id="rId7" Type="http://schemas.openxmlformats.org/officeDocument/2006/relationships/hyperlink" Target="https://ca.linkedin.com/company/systems-24-7" TargetMode="External"/><Relationship Id="rId2" Type="http://schemas.openxmlformats.org/officeDocument/2006/relationships/hyperlink" Target="mailto:communications@systems24-7.com" TargetMode="Externa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s://www.instagram.com/dunk247/" TargetMode="External"/><Relationship Id="rId4" Type="http://schemas.openxmlformats.org/officeDocument/2006/relationships/image" Target="../media/image49.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F30B14-E8FD-B555-7B01-7C41A25A09F2}"/>
              </a:ext>
            </a:extLst>
          </p:cNvPr>
          <p:cNvSpPr/>
          <p:nvPr/>
        </p:nvSpPr>
        <p:spPr>
          <a:xfrm>
            <a:off x="0" y="1"/>
            <a:ext cx="9144000"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4FCEB46C-6459-8B29-C964-C9ACC68D553A}"/>
              </a:ext>
            </a:extLst>
          </p:cNvPr>
          <p:cNvSpPr txBox="1">
            <a:spLocks/>
          </p:cNvSpPr>
          <p:nvPr/>
        </p:nvSpPr>
        <p:spPr>
          <a:xfrm>
            <a:off x="485499" y="2842371"/>
            <a:ext cx="8485152" cy="11732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bg1"/>
                </a:solidFill>
                <a:latin typeface="Arial" panose="020B0604020202020204" pitchFamily="34" charset="0"/>
                <a:cs typeface="Arial" panose="020B0604020202020204" pitchFamily="34" charset="0"/>
              </a:rPr>
              <a:t>WORKPLACE HARASSMENT</a:t>
            </a:r>
          </a:p>
          <a:p>
            <a:pPr algn="l"/>
            <a:r>
              <a:rPr lang="en-US" sz="2000" dirty="0">
                <a:solidFill>
                  <a:schemeClr val="bg1"/>
                </a:solidFill>
                <a:latin typeface="Arial" panose="020B0604020202020204" pitchFamily="34" charset="0"/>
                <a:cs typeface="Arial" panose="020B0604020202020204" pitchFamily="34" charset="0"/>
              </a:rPr>
              <a:t>Why the Increase in Incidents and What to Do About Them!</a:t>
            </a:r>
          </a:p>
        </p:txBody>
      </p:sp>
      <p:pic>
        <p:nvPicPr>
          <p:cNvPr id="8" name="Picture 7">
            <a:extLst>
              <a:ext uri="{FF2B5EF4-FFF2-40B4-BE49-F238E27FC236}">
                <a16:creationId xmlns:a16="http://schemas.microsoft.com/office/drawing/2014/main" id="{8553401A-200A-F458-5E2E-2EAC40C91FD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12889" y="6115961"/>
            <a:ext cx="2457762" cy="676952"/>
          </a:xfrm>
          <a:prstGeom prst="rect">
            <a:avLst/>
          </a:prstGeom>
        </p:spPr>
      </p:pic>
    </p:spTree>
    <p:extLst>
      <p:ext uri="{BB962C8B-B14F-4D97-AF65-F5344CB8AC3E}">
        <p14:creationId xmlns:p14="http://schemas.microsoft.com/office/powerpoint/2010/main" val="661817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con&#10;&#10;Description automatically generated">
            <a:extLst>
              <a:ext uri="{FF2B5EF4-FFF2-40B4-BE49-F238E27FC236}">
                <a16:creationId xmlns:a16="http://schemas.microsoft.com/office/drawing/2014/main" id="{D8086B85-83F4-CACE-CCDD-D4F247B122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48520" y="3389679"/>
            <a:ext cx="3895578" cy="3468321"/>
          </a:xfrm>
          <a:prstGeom prst="rect">
            <a:avLst/>
          </a:prstGeom>
        </p:spPr>
      </p:pic>
      <p:sp>
        <p:nvSpPr>
          <p:cNvPr id="2" name="Title 1">
            <a:extLst>
              <a:ext uri="{FF2B5EF4-FFF2-40B4-BE49-F238E27FC236}">
                <a16:creationId xmlns:a16="http://schemas.microsoft.com/office/drawing/2014/main" id="{3A0A6069-977D-7489-9503-448B2E5B3063}"/>
              </a:ext>
            </a:extLst>
          </p:cNvPr>
          <p:cNvSpPr>
            <a:spLocks noGrp="1"/>
          </p:cNvSpPr>
          <p:nvPr>
            <p:ph type="title"/>
          </p:nvPr>
        </p:nvSpPr>
        <p:spPr/>
        <p:txBody>
          <a:bodyPr/>
          <a:lstStyle/>
          <a:p>
            <a:r>
              <a:rPr lang="en-US" dirty="0"/>
              <a:t>WHAT CAN YOU DO?</a:t>
            </a:r>
          </a:p>
        </p:txBody>
      </p:sp>
      <p:sp>
        <p:nvSpPr>
          <p:cNvPr id="3" name="Content Placeholder 2">
            <a:extLst>
              <a:ext uri="{FF2B5EF4-FFF2-40B4-BE49-F238E27FC236}">
                <a16:creationId xmlns:a16="http://schemas.microsoft.com/office/drawing/2014/main" id="{537B0406-63F2-97D6-6E8C-E7200D6332DD}"/>
              </a:ext>
            </a:extLst>
          </p:cNvPr>
          <p:cNvSpPr>
            <a:spLocks noGrp="1"/>
          </p:cNvSpPr>
          <p:nvPr>
            <p:ph sz="half" idx="1"/>
          </p:nvPr>
        </p:nvSpPr>
        <p:spPr>
          <a:xfrm>
            <a:off x="467829" y="1655010"/>
            <a:ext cx="8437631" cy="4333666"/>
          </a:xfrm>
        </p:spPr>
        <p:txBody>
          <a:bodyPr>
            <a:normAutofit/>
          </a:bodyPr>
          <a:lstStyle/>
          <a:p>
            <a:pPr marL="0" indent="0">
              <a:buNone/>
            </a:pPr>
            <a:r>
              <a:rPr lang="en-US" b="1" dirty="0">
                <a:solidFill>
                  <a:srgbClr val="0674BC"/>
                </a:solidFill>
                <a:latin typeface="Arial" panose="020B0604020202020204" pitchFamily="34" charset="0"/>
                <a:cs typeface="Arial" panose="020B0604020202020204" pitchFamily="34" charset="0"/>
              </a:rPr>
              <a:t>Stop harassment </a:t>
            </a:r>
          </a:p>
          <a:p>
            <a:r>
              <a:rPr lang="en-US" dirty="0">
                <a:latin typeface="Arial" panose="020B0604020202020204" pitchFamily="34" charset="0"/>
                <a:cs typeface="Arial" panose="020B0604020202020204" pitchFamily="34" charset="0"/>
              </a:rPr>
              <a:t>Have the difficult conversations with your staff</a:t>
            </a:r>
          </a:p>
          <a:p>
            <a:pPr lvl="1"/>
            <a:r>
              <a:rPr lang="en-US" dirty="0">
                <a:latin typeface="Arial" panose="020B0604020202020204" pitchFamily="34" charset="0"/>
                <a:cs typeface="Arial" panose="020B0604020202020204" pitchFamily="34" charset="0"/>
              </a:rPr>
              <a:t>Make it clear there is zero tolerance for harassment </a:t>
            </a:r>
          </a:p>
          <a:p>
            <a:pPr lvl="1"/>
            <a:r>
              <a:rPr lang="en-US" dirty="0">
                <a:latin typeface="Arial" panose="020B0604020202020204" pitchFamily="34" charset="0"/>
                <a:cs typeface="Arial" panose="020B0604020202020204" pitchFamily="34" charset="0"/>
              </a:rPr>
              <a:t>Zero tolerance does not mean termination, rather it means, we will coach, mentor, and mediate until the </a:t>
            </a:r>
            <a:r>
              <a:rPr lang="en-US" dirty="0" err="1">
                <a:latin typeface="Arial" panose="020B0604020202020204" pitchFamily="34" charset="0"/>
                <a:cs typeface="Arial" panose="020B0604020202020204" pitchFamily="34" charset="0"/>
              </a:rPr>
              <a:t>behaviour</a:t>
            </a:r>
            <a:r>
              <a:rPr lang="en-US" dirty="0">
                <a:latin typeface="Arial" panose="020B0604020202020204" pitchFamily="34" charset="0"/>
                <a:cs typeface="Arial" panose="020B0604020202020204" pitchFamily="34" charset="0"/>
              </a:rPr>
              <a:t> stops</a:t>
            </a:r>
          </a:p>
          <a:p>
            <a:pPr lvl="1"/>
            <a:r>
              <a:rPr lang="en-US" dirty="0">
                <a:latin typeface="Arial" panose="020B0604020202020204" pitchFamily="34" charset="0"/>
                <a:cs typeface="Arial" panose="020B0604020202020204" pitchFamily="34" charset="0"/>
              </a:rPr>
              <a:t>Be very clear on what harassment is:</a:t>
            </a:r>
            <a:endParaRPr lang="en-CA" dirty="0">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D7A1DD19-53CD-2329-6E1A-0BB5B670A08E}"/>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9 of 20</a:t>
            </a:r>
          </a:p>
        </p:txBody>
      </p:sp>
      <p:sp>
        <p:nvSpPr>
          <p:cNvPr id="14" name="Content Placeholder 2">
            <a:extLst>
              <a:ext uri="{FF2B5EF4-FFF2-40B4-BE49-F238E27FC236}">
                <a16:creationId xmlns:a16="http://schemas.microsoft.com/office/drawing/2014/main" id="{97EB3AEA-D3D7-F1D7-C579-30DE2020149E}"/>
              </a:ext>
            </a:extLst>
          </p:cNvPr>
          <p:cNvSpPr txBox="1">
            <a:spLocks/>
          </p:cNvSpPr>
          <p:nvPr/>
        </p:nvSpPr>
        <p:spPr>
          <a:xfrm>
            <a:off x="467828" y="3531794"/>
            <a:ext cx="5082965" cy="4333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chemeClr val="tx1"/>
              </a:buClr>
            </a:pPr>
            <a:r>
              <a:rPr lang="en-CA" b="1" i="1" dirty="0">
                <a:solidFill>
                  <a:srgbClr val="FF9300"/>
                </a:solidFill>
                <a:latin typeface="Arial" panose="020B0604020202020204" pitchFamily="34" charset="0"/>
                <a:cs typeface="Arial" panose="020B0604020202020204" pitchFamily="34" charset="0"/>
              </a:rPr>
              <a:t>Engaging in a course of vexatious comments or conduct against a worker in a workplace that is known or ought reasonably to be known to be unwelcome</a:t>
            </a:r>
            <a:endParaRPr lang="en-US" b="1" i="1" dirty="0">
              <a:solidFill>
                <a:srgbClr val="FF9300"/>
              </a:solidFill>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Be clear on what harassment is not </a:t>
            </a:r>
          </a:p>
          <a:p>
            <a:pPr lvl="2"/>
            <a:r>
              <a:rPr lang="en-CA" dirty="0">
                <a:latin typeface="Arial" panose="020B0604020202020204" pitchFamily="34" charset="0"/>
                <a:cs typeface="Arial" panose="020B0604020202020204" pitchFamily="34" charset="0"/>
              </a:rPr>
              <a:t> Differences in opinions, directing work, emails with a “tone” etc. </a:t>
            </a:r>
          </a:p>
        </p:txBody>
      </p:sp>
    </p:spTree>
    <p:extLst>
      <p:ext uri="{BB962C8B-B14F-4D97-AF65-F5344CB8AC3E}">
        <p14:creationId xmlns:p14="http://schemas.microsoft.com/office/powerpoint/2010/main" val="2229392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F71-C978-4957-2533-07D80E2F0484}"/>
              </a:ext>
            </a:extLst>
          </p:cNvPr>
          <p:cNvSpPr>
            <a:spLocks noGrp="1"/>
          </p:cNvSpPr>
          <p:nvPr>
            <p:ph type="title"/>
          </p:nvPr>
        </p:nvSpPr>
        <p:spPr/>
        <p:txBody>
          <a:bodyPr/>
          <a:lstStyle/>
          <a:p>
            <a:r>
              <a:rPr lang="en-US" dirty="0"/>
              <a:t>WHEN IS HARASSMENT DETERMINED?</a:t>
            </a:r>
          </a:p>
        </p:txBody>
      </p:sp>
      <p:sp>
        <p:nvSpPr>
          <p:cNvPr id="4" name="Rounded Rectangle 3">
            <a:extLst>
              <a:ext uri="{FF2B5EF4-FFF2-40B4-BE49-F238E27FC236}">
                <a16:creationId xmlns:a16="http://schemas.microsoft.com/office/drawing/2014/main" id="{DF602917-4634-253F-8D68-2A5558172607}"/>
              </a:ext>
            </a:extLst>
          </p:cNvPr>
          <p:cNvSpPr/>
          <p:nvPr/>
        </p:nvSpPr>
        <p:spPr>
          <a:xfrm>
            <a:off x="833842" y="3375834"/>
            <a:ext cx="1471478" cy="559854"/>
          </a:xfrm>
          <a:prstGeom prst="roundRect">
            <a:avLst>
              <a:gd name="adj" fmla="val 24327"/>
            </a:avLst>
          </a:prstGeom>
          <a:solidFill>
            <a:srgbClr val="19A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B67F61F0-E912-A330-822D-F5F0AB2CC63E}"/>
              </a:ext>
            </a:extLst>
          </p:cNvPr>
          <p:cNvSpPr/>
          <p:nvPr/>
        </p:nvSpPr>
        <p:spPr>
          <a:xfrm>
            <a:off x="1805913" y="3375834"/>
            <a:ext cx="1471478" cy="559854"/>
          </a:xfrm>
          <a:prstGeom prst="roundRect">
            <a:avLst>
              <a:gd name="adj" fmla="val 24327"/>
            </a:avLst>
          </a:prstGeom>
          <a:solidFill>
            <a:srgbClr val="3A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89931F89-2E3E-A0C9-D6B3-9123F2AF4154}"/>
              </a:ext>
            </a:extLst>
          </p:cNvPr>
          <p:cNvSpPr/>
          <p:nvPr/>
        </p:nvSpPr>
        <p:spPr>
          <a:xfrm>
            <a:off x="3070777" y="3375834"/>
            <a:ext cx="1049612" cy="559854"/>
          </a:xfrm>
          <a:prstGeom prst="roundRect">
            <a:avLst>
              <a:gd name="adj" fmla="val 24327"/>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EE423B40-B158-A014-BA8F-398AA0D09948}"/>
              </a:ext>
            </a:extLst>
          </p:cNvPr>
          <p:cNvSpPr/>
          <p:nvPr/>
        </p:nvSpPr>
        <p:spPr>
          <a:xfrm>
            <a:off x="3875696" y="3375834"/>
            <a:ext cx="1855403" cy="559854"/>
          </a:xfrm>
          <a:prstGeom prst="roundRect">
            <a:avLst>
              <a:gd name="adj" fmla="val 24327"/>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6B3213-364F-BEBA-C7BA-74E400571C51}"/>
              </a:ext>
            </a:extLst>
          </p:cNvPr>
          <p:cNvSpPr>
            <a:spLocks noGrp="1"/>
          </p:cNvSpPr>
          <p:nvPr>
            <p:ph sz="half" idx="1"/>
          </p:nvPr>
        </p:nvSpPr>
        <p:spPr/>
        <p:txBody>
          <a:bodyPr/>
          <a:lstStyle/>
          <a:p>
            <a:pPr marL="0" indent="0">
              <a:buNone/>
            </a:pPr>
            <a:r>
              <a:rPr lang="en-US" b="1" dirty="0">
                <a:solidFill>
                  <a:srgbClr val="0674BC"/>
                </a:solidFill>
                <a:latin typeface="Arial" panose="020B0604020202020204" pitchFamily="34" charset="0"/>
                <a:cs typeface="Arial" panose="020B0604020202020204" pitchFamily="34" charset="0"/>
              </a:rPr>
              <a:t>We are all guilty of: </a:t>
            </a:r>
          </a:p>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b="1" dirty="0">
              <a:solidFill>
                <a:srgbClr val="FF9300"/>
              </a:solidFill>
              <a:latin typeface="Arial" panose="020B0604020202020204" pitchFamily="34" charset="0"/>
              <a:cs typeface="Arial" panose="020B0604020202020204" pitchFamily="34" charset="0"/>
            </a:endParaRPr>
          </a:p>
          <a:p>
            <a:pPr marL="0" indent="0" algn="ctr">
              <a:buNone/>
            </a:pPr>
            <a:endParaRPr lang="en-US" b="1" dirty="0">
              <a:solidFill>
                <a:srgbClr val="FF9300"/>
              </a:solidFill>
              <a:latin typeface="Arial" panose="020B0604020202020204" pitchFamily="34" charset="0"/>
              <a:cs typeface="Arial" panose="020B0604020202020204" pitchFamily="34" charset="0"/>
            </a:endParaRPr>
          </a:p>
          <a:p>
            <a:pPr marL="0" indent="0" algn="ctr">
              <a:buNone/>
            </a:pPr>
            <a:endParaRPr lang="en-US" b="1" dirty="0">
              <a:solidFill>
                <a:srgbClr val="FF9300"/>
              </a:solidFill>
              <a:latin typeface="Arial" panose="020B0604020202020204" pitchFamily="34" charset="0"/>
              <a:cs typeface="Arial" panose="020B0604020202020204" pitchFamily="34" charset="0"/>
            </a:endParaRPr>
          </a:p>
          <a:p>
            <a:pPr marL="0" indent="0" algn="ctr">
              <a:buNone/>
            </a:pPr>
            <a:endParaRPr lang="en-US" b="1" dirty="0">
              <a:solidFill>
                <a:srgbClr val="FF9300"/>
              </a:solidFill>
              <a:latin typeface="Arial" panose="020B0604020202020204" pitchFamily="34" charset="0"/>
              <a:cs typeface="Arial" panose="020B0604020202020204" pitchFamily="34" charset="0"/>
            </a:endParaRPr>
          </a:p>
          <a:p>
            <a:pPr marL="0" indent="0" algn="ctr">
              <a:buNone/>
            </a:pPr>
            <a:endParaRPr lang="en-US" b="1" dirty="0">
              <a:solidFill>
                <a:srgbClr val="FF9300"/>
              </a:solidFill>
              <a:latin typeface="Arial" panose="020B0604020202020204" pitchFamily="34" charset="0"/>
              <a:cs typeface="Arial" panose="020B0604020202020204" pitchFamily="34" charset="0"/>
            </a:endParaRPr>
          </a:p>
          <a:p>
            <a:pPr marL="0" indent="0" algn="ctr">
              <a:buNone/>
            </a:pPr>
            <a:r>
              <a:rPr lang="en-US" b="1" dirty="0">
                <a:solidFill>
                  <a:srgbClr val="FF9300"/>
                </a:solidFill>
                <a:latin typeface="Arial" panose="020B0604020202020204" pitchFamily="34" charset="0"/>
                <a:cs typeface="Arial" panose="020B0604020202020204" pitchFamily="34" charset="0"/>
              </a:rPr>
              <a:t>But when does this become harassment?</a:t>
            </a:r>
          </a:p>
        </p:txBody>
      </p:sp>
      <p:sp>
        <p:nvSpPr>
          <p:cNvPr id="9" name="TextBox 8">
            <a:extLst>
              <a:ext uri="{FF2B5EF4-FFF2-40B4-BE49-F238E27FC236}">
                <a16:creationId xmlns:a16="http://schemas.microsoft.com/office/drawing/2014/main" id="{5D4EE579-B8C1-93FA-2C0E-A2C975644D92}"/>
              </a:ext>
            </a:extLst>
          </p:cNvPr>
          <p:cNvSpPr txBox="1"/>
          <p:nvPr/>
        </p:nvSpPr>
        <p:spPr>
          <a:xfrm>
            <a:off x="859316" y="3471095"/>
            <a:ext cx="946597" cy="369332"/>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Gossip</a:t>
            </a:r>
          </a:p>
        </p:txBody>
      </p:sp>
      <p:sp>
        <p:nvSpPr>
          <p:cNvPr id="11" name="TextBox 10">
            <a:extLst>
              <a:ext uri="{FF2B5EF4-FFF2-40B4-BE49-F238E27FC236}">
                <a16:creationId xmlns:a16="http://schemas.microsoft.com/office/drawing/2014/main" id="{53DBE69E-49CA-565B-AFA0-734153558764}"/>
              </a:ext>
            </a:extLst>
          </p:cNvPr>
          <p:cNvSpPr txBox="1"/>
          <p:nvPr/>
        </p:nvSpPr>
        <p:spPr>
          <a:xfrm>
            <a:off x="1876180" y="3471095"/>
            <a:ext cx="1320085" cy="369332"/>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Rudeness</a:t>
            </a:r>
          </a:p>
        </p:txBody>
      </p:sp>
      <p:sp>
        <p:nvSpPr>
          <p:cNvPr id="13" name="TextBox 12">
            <a:extLst>
              <a:ext uri="{FF2B5EF4-FFF2-40B4-BE49-F238E27FC236}">
                <a16:creationId xmlns:a16="http://schemas.microsoft.com/office/drawing/2014/main" id="{4A30954B-7A24-83A9-65E1-C293C57474E9}"/>
              </a:ext>
            </a:extLst>
          </p:cNvPr>
          <p:cNvSpPr txBox="1"/>
          <p:nvPr/>
        </p:nvSpPr>
        <p:spPr>
          <a:xfrm>
            <a:off x="3148318" y="3468877"/>
            <a:ext cx="1101144" cy="369332"/>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Lying</a:t>
            </a:r>
          </a:p>
        </p:txBody>
      </p:sp>
      <p:sp>
        <p:nvSpPr>
          <p:cNvPr id="15" name="TextBox 14">
            <a:extLst>
              <a:ext uri="{FF2B5EF4-FFF2-40B4-BE49-F238E27FC236}">
                <a16:creationId xmlns:a16="http://schemas.microsoft.com/office/drawing/2014/main" id="{44BA0594-0C91-FDFA-B896-12A524BA93EB}"/>
              </a:ext>
            </a:extLst>
          </p:cNvPr>
          <p:cNvSpPr txBox="1"/>
          <p:nvPr/>
        </p:nvSpPr>
        <p:spPr>
          <a:xfrm>
            <a:off x="3875696" y="3468877"/>
            <a:ext cx="1680520" cy="369332"/>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Exaggeration</a:t>
            </a:r>
          </a:p>
        </p:txBody>
      </p:sp>
      <p:sp>
        <p:nvSpPr>
          <p:cNvPr id="20" name="Rounded Rectangle 19">
            <a:extLst>
              <a:ext uri="{FF2B5EF4-FFF2-40B4-BE49-F238E27FC236}">
                <a16:creationId xmlns:a16="http://schemas.microsoft.com/office/drawing/2014/main" id="{2FA7A541-79E6-C5F8-738A-4CDEA789726B}"/>
              </a:ext>
            </a:extLst>
          </p:cNvPr>
          <p:cNvSpPr/>
          <p:nvPr/>
        </p:nvSpPr>
        <p:spPr>
          <a:xfrm>
            <a:off x="5422575" y="3373616"/>
            <a:ext cx="1855403" cy="559854"/>
          </a:xfrm>
          <a:prstGeom prst="roundRect">
            <a:avLst>
              <a:gd name="adj" fmla="val 24327"/>
            </a:avLst>
          </a:prstGeom>
          <a:solidFill>
            <a:srgbClr val="ED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96F4708-5552-3421-A4B1-A0E3EA912FB1}"/>
              </a:ext>
            </a:extLst>
          </p:cNvPr>
          <p:cNvSpPr txBox="1"/>
          <p:nvPr/>
        </p:nvSpPr>
        <p:spPr>
          <a:xfrm>
            <a:off x="5497450" y="3466659"/>
            <a:ext cx="1523809" cy="369332"/>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Emotions</a:t>
            </a:r>
          </a:p>
        </p:txBody>
      </p:sp>
      <p:sp>
        <p:nvSpPr>
          <p:cNvPr id="21" name="Rounded Rectangle 20">
            <a:extLst>
              <a:ext uri="{FF2B5EF4-FFF2-40B4-BE49-F238E27FC236}">
                <a16:creationId xmlns:a16="http://schemas.microsoft.com/office/drawing/2014/main" id="{48CAE80B-0C3D-31C6-68A1-955C95A207AA}"/>
              </a:ext>
            </a:extLst>
          </p:cNvPr>
          <p:cNvSpPr/>
          <p:nvPr/>
        </p:nvSpPr>
        <p:spPr>
          <a:xfrm>
            <a:off x="6673246" y="3370155"/>
            <a:ext cx="1471478" cy="559854"/>
          </a:xfrm>
          <a:prstGeom prst="roundRect">
            <a:avLst>
              <a:gd name="adj" fmla="val 24327"/>
            </a:avLst>
          </a:prstGeom>
          <a:solidFill>
            <a:srgbClr val="932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3D21AC-0701-6CFC-D419-1ED72B02C1E7}"/>
              </a:ext>
            </a:extLst>
          </p:cNvPr>
          <p:cNvSpPr txBox="1"/>
          <p:nvPr/>
        </p:nvSpPr>
        <p:spPr>
          <a:xfrm>
            <a:off x="6762180" y="3471095"/>
            <a:ext cx="1314081" cy="369332"/>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Nastiness</a:t>
            </a:r>
          </a:p>
        </p:txBody>
      </p:sp>
      <p:pic>
        <p:nvPicPr>
          <p:cNvPr id="23" name="Picture 22" descr="Icon&#10;&#10;Description automatically generated">
            <a:extLst>
              <a:ext uri="{FF2B5EF4-FFF2-40B4-BE49-F238E27FC236}">
                <a16:creationId xmlns:a16="http://schemas.microsoft.com/office/drawing/2014/main" id="{4AE2F3DF-1ABE-32DB-E986-BDF20F95D9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31099" y="4027488"/>
            <a:ext cx="1065813" cy="1083776"/>
          </a:xfrm>
          <a:prstGeom prst="rect">
            <a:avLst/>
          </a:prstGeom>
        </p:spPr>
      </p:pic>
      <p:pic>
        <p:nvPicPr>
          <p:cNvPr id="25" name="Picture 24" descr="Icon&#10;&#10;Description automatically generated">
            <a:extLst>
              <a:ext uri="{FF2B5EF4-FFF2-40B4-BE49-F238E27FC236}">
                <a16:creationId xmlns:a16="http://schemas.microsoft.com/office/drawing/2014/main" id="{A6C93DE9-E8F5-9F6B-47D1-CEB7CE5A88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59026" y="2144391"/>
            <a:ext cx="1012142" cy="1110289"/>
          </a:xfrm>
          <a:prstGeom prst="rect">
            <a:avLst/>
          </a:prstGeom>
        </p:spPr>
      </p:pic>
      <p:pic>
        <p:nvPicPr>
          <p:cNvPr id="27" name="Picture 26" descr="Icon&#10;&#10;Description automatically generated">
            <a:extLst>
              <a:ext uri="{FF2B5EF4-FFF2-40B4-BE49-F238E27FC236}">
                <a16:creationId xmlns:a16="http://schemas.microsoft.com/office/drawing/2014/main" id="{48F62126-317D-541E-88FF-F5462A50119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8382" y="4049622"/>
            <a:ext cx="748464" cy="1083776"/>
          </a:xfrm>
          <a:prstGeom prst="rect">
            <a:avLst/>
          </a:prstGeom>
        </p:spPr>
      </p:pic>
      <p:pic>
        <p:nvPicPr>
          <p:cNvPr id="29" name="Picture 28" descr="Icon&#10;&#10;Description automatically generated">
            <a:extLst>
              <a:ext uri="{FF2B5EF4-FFF2-40B4-BE49-F238E27FC236}">
                <a16:creationId xmlns:a16="http://schemas.microsoft.com/office/drawing/2014/main" id="{4B3F9A70-D19E-461C-5539-A2476C4719E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29254" y="2170904"/>
            <a:ext cx="1221493" cy="1083776"/>
          </a:xfrm>
          <a:prstGeom prst="rect">
            <a:avLst/>
          </a:prstGeom>
        </p:spPr>
      </p:pic>
      <p:pic>
        <p:nvPicPr>
          <p:cNvPr id="31" name="Picture 30" descr="Icon&#10;&#10;Description automatically generated">
            <a:extLst>
              <a:ext uri="{FF2B5EF4-FFF2-40B4-BE49-F238E27FC236}">
                <a16:creationId xmlns:a16="http://schemas.microsoft.com/office/drawing/2014/main" id="{6E5D5995-E29A-4341-66E6-5C762B7F6AC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42202" y="2378037"/>
            <a:ext cx="988040" cy="876643"/>
          </a:xfrm>
          <a:prstGeom prst="rect">
            <a:avLst/>
          </a:prstGeom>
        </p:spPr>
      </p:pic>
      <p:pic>
        <p:nvPicPr>
          <p:cNvPr id="33" name="Picture 32" descr="Icon&#10;&#10;Description automatically generated">
            <a:extLst>
              <a:ext uri="{FF2B5EF4-FFF2-40B4-BE49-F238E27FC236}">
                <a16:creationId xmlns:a16="http://schemas.microsoft.com/office/drawing/2014/main" id="{138F391E-7C21-00ED-0A24-E5EC18E9F6D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88227" y="4027488"/>
            <a:ext cx="1414711" cy="1061033"/>
          </a:xfrm>
          <a:prstGeom prst="rect">
            <a:avLst/>
          </a:prstGeom>
        </p:spPr>
      </p:pic>
      <p:sp>
        <p:nvSpPr>
          <p:cNvPr id="34" name="Footer Placeholder 4">
            <a:extLst>
              <a:ext uri="{FF2B5EF4-FFF2-40B4-BE49-F238E27FC236}">
                <a16:creationId xmlns:a16="http://schemas.microsoft.com/office/drawing/2014/main" id="{B383FA66-74F2-AF04-6DD6-BADA4977F068}"/>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10 of 20</a:t>
            </a:r>
          </a:p>
        </p:txBody>
      </p:sp>
    </p:spTree>
    <p:extLst>
      <p:ext uri="{BB962C8B-B14F-4D97-AF65-F5344CB8AC3E}">
        <p14:creationId xmlns:p14="http://schemas.microsoft.com/office/powerpoint/2010/main" val="423100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079D-ECC8-075B-FF98-9F52E673065B}"/>
              </a:ext>
            </a:extLst>
          </p:cNvPr>
          <p:cNvSpPr>
            <a:spLocks noGrp="1"/>
          </p:cNvSpPr>
          <p:nvPr>
            <p:ph type="title"/>
          </p:nvPr>
        </p:nvSpPr>
        <p:spPr/>
        <p:txBody>
          <a:bodyPr/>
          <a:lstStyle/>
          <a:p>
            <a:r>
              <a:rPr lang="en-US" dirty="0"/>
              <a:t>WHEN IS HARASSMENT DETERMINED?</a:t>
            </a:r>
          </a:p>
        </p:txBody>
      </p:sp>
      <p:sp>
        <p:nvSpPr>
          <p:cNvPr id="3" name="Content Placeholder 2">
            <a:extLst>
              <a:ext uri="{FF2B5EF4-FFF2-40B4-BE49-F238E27FC236}">
                <a16:creationId xmlns:a16="http://schemas.microsoft.com/office/drawing/2014/main" id="{43F9E81A-6164-725E-E2C0-75AB0D5751D6}"/>
              </a:ext>
            </a:extLst>
          </p:cNvPr>
          <p:cNvSpPr>
            <a:spLocks noGrp="1"/>
          </p:cNvSpPr>
          <p:nvPr>
            <p:ph sz="half" idx="1"/>
          </p:nvPr>
        </p:nvSpPr>
        <p:spPr>
          <a:xfrm>
            <a:off x="467830" y="1655010"/>
            <a:ext cx="8268666" cy="972951"/>
          </a:xfrm>
        </p:spPr>
        <p:txBody>
          <a:bodyPr/>
          <a:lstStyle/>
          <a:p>
            <a:pPr marL="0" indent="0">
              <a:buNone/>
            </a:pPr>
            <a:r>
              <a:rPr lang="en-US" dirty="0">
                <a:latin typeface="Arial" panose="020B0604020202020204" pitchFamily="34" charset="0"/>
                <a:cs typeface="Arial" panose="020B0604020202020204" pitchFamily="34" charset="0"/>
              </a:rPr>
              <a:t>Harassment is a course of vexatious comments or conduct…</a:t>
            </a:r>
          </a:p>
          <a:p>
            <a:pPr marL="0" indent="0">
              <a:buNone/>
            </a:pPr>
            <a:r>
              <a:rPr lang="en-US" b="1" dirty="0">
                <a:solidFill>
                  <a:srgbClr val="0674BC"/>
                </a:solidFill>
                <a:latin typeface="Arial" panose="020B0604020202020204" pitchFamily="34" charset="0"/>
                <a:cs typeface="Arial" panose="020B0604020202020204" pitchFamily="34" charset="0"/>
              </a:rPr>
              <a:t>Consider:</a:t>
            </a:r>
          </a:p>
        </p:txBody>
      </p:sp>
      <p:sp>
        <p:nvSpPr>
          <p:cNvPr id="4" name="Rounded Rectangle 3">
            <a:extLst>
              <a:ext uri="{FF2B5EF4-FFF2-40B4-BE49-F238E27FC236}">
                <a16:creationId xmlns:a16="http://schemas.microsoft.com/office/drawing/2014/main" id="{4A557B8D-244B-5916-F728-9D9E383C9332}"/>
              </a:ext>
            </a:extLst>
          </p:cNvPr>
          <p:cNvSpPr/>
          <p:nvPr/>
        </p:nvSpPr>
        <p:spPr>
          <a:xfrm>
            <a:off x="612126" y="3316246"/>
            <a:ext cx="2151453" cy="964349"/>
          </a:xfrm>
          <a:prstGeom prst="roundRect">
            <a:avLst>
              <a:gd name="adj" fmla="val 50000"/>
            </a:avLst>
          </a:prstGeom>
          <a:solidFill>
            <a:srgbClr val="19A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1E72A17-9B2F-CD76-3B66-33C9D8A830BF}"/>
              </a:ext>
            </a:extLst>
          </p:cNvPr>
          <p:cNvSpPr txBox="1"/>
          <p:nvPr/>
        </p:nvSpPr>
        <p:spPr>
          <a:xfrm>
            <a:off x="757660" y="3473985"/>
            <a:ext cx="1850263"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“Hey lazy, late for work again!” </a:t>
            </a:r>
          </a:p>
        </p:txBody>
      </p:sp>
      <p:sp>
        <p:nvSpPr>
          <p:cNvPr id="6" name="Triangle 5">
            <a:extLst>
              <a:ext uri="{FF2B5EF4-FFF2-40B4-BE49-F238E27FC236}">
                <a16:creationId xmlns:a16="http://schemas.microsoft.com/office/drawing/2014/main" id="{789AE634-6AD2-7B1E-CB39-8DFA87D910F1}"/>
              </a:ext>
            </a:extLst>
          </p:cNvPr>
          <p:cNvSpPr/>
          <p:nvPr/>
        </p:nvSpPr>
        <p:spPr>
          <a:xfrm rot="9305397">
            <a:off x="2170197" y="4130864"/>
            <a:ext cx="272866" cy="704732"/>
          </a:xfrm>
          <a:prstGeom prst="triangle">
            <a:avLst/>
          </a:prstGeom>
          <a:solidFill>
            <a:srgbClr val="19A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CAE29978-21A4-B6F9-6491-16531582B171}"/>
              </a:ext>
            </a:extLst>
          </p:cNvPr>
          <p:cNvSpPr/>
          <p:nvPr/>
        </p:nvSpPr>
        <p:spPr>
          <a:xfrm>
            <a:off x="2987675" y="3895932"/>
            <a:ext cx="1965268" cy="964349"/>
          </a:xfrm>
          <a:prstGeom prst="roundRect">
            <a:avLst>
              <a:gd name="adj" fmla="val 50000"/>
            </a:avLst>
          </a:prstGeom>
          <a:solidFill>
            <a:srgbClr val="ED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409A1E34-5AA7-CEF3-CD31-1ECAEF627BB3}"/>
              </a:ext>
            </a:extLst>
          </p:cNvPr>
          <p:cNvSpPr/>
          <p:nvPr/>
        </p:nvSpPr>
        <p:spPr>
          <a:xfrm rot="9013932">
            <a:off x="3590795" y="4614743"/>
            <a:ext cx="314727" cy="757517"/>
          </a:xfrm>
          <a:prstGeom prst="triangle">
            <a:avLst/>
          </a:prstGeom>
          <a:solidFill>
            <a:srgbClr val="ED1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9C4E27AB-03AA-52E5-8515-72B4B028337B}"/>
              </a:ext>
            </a:extLst>
          </p:cNvPr>
          <p:cNvSpPr/>
          <p:nvPr/>
        </p:nvSpPr>
        <p:spPr>
          <a:xfrm>
            <a:off x="3181995" y="2461592"/>
            <a:ext cx="2989448" cy="964349"/>
          </a:xfrm>
          <a:prstGeom prst="roundRect">
            <a:avLst>
              <a:gd name="adj" fmla="val 50000"/>
            </a:avLst>
          </a:prstGeom>
          <a:solidFill>
            <a:srgbClr val="932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2D3CECB-44F7-AA79-CF13-8F40744AED06}"/>
              </a:ext>
            </a:extLst>
          </p:cNvPr>
          <p:cNvSpPr txBox="1"/>
          <p:nvPr/>
        </p:nvSpPr>
        <p:spPr>
          <a:xfrm>
            <a:off x="3364464" y="2606452"/>
            <a:ext cx="2601330"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“Look lazy made it in on time – what a miracle!” </a:t>
            </a:r>
          </a:p>
        </p:txBody>
      </p:sp>
      <p:sp>
        <p:nvSpPr>
          <p:cNvPr id="14" name="Triangle 13">
            <a:extLst>
              <a:ext uri="{FF2B5EF4-FFF2-40B4-BE49-F238E27FC236}">
                <a16:creationId xmlns:a16="http://schemas.microsoft.com/office/drawing/2014/main" id="{1462AD58-106F-DC68-650B-F47C229AC443}"/>
              </a:ext>
            </a:extLst>
          </p:cNvPr>
          <p:cNvSpPr/>
          <p:nvPr/>
        </p:nvSpPr>
        <p:spPr>
          <a:xfrm rot="10800000">
            <a:off x="5197005" y="3260278"/>
            <a:ext cx="411082" cy="921409"/>
          </a:xfrm>
          <a:prstGeom prst="triangle">
            <a:avLst/>
          </a:prstGeom>
          <a:solidFill>
            <a:srgbClr val="932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6C47AFD4-0AAE-6261-58FA-9A775E593195}"/>
              </a:ext>
            </a:extLst>
          </p:cNvPr>
          <p:cNvSpPr/>
          <p:nvPr/>
        </p:nvSpPr>
        <p:spPr>
          <a:xfrm>
            <a:off x="5852147" y="3519603"/>
            <a:ext cx="3080469" cy="1194935"/>
          </a:xfrm>
          <a:prstGeom prst="roundRect">
            <a:avLst>
              <a:gd name="adj" fmla="val 50000"/>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64AA320-C9CC-A58C-CF65-0E7BE23C7FDD}"/>
              </a:ext>
            </a:extLst>
          </p:cNvPr>
          <p:cNvSpPr txBox="1"/>
          <p:nvPr/>
        </p:nvSpPr>
        <p:spPr>
          <a:xfrm>
            <a:off x="6049071" y="3634083"/>
            <a:ext cx="2677481" cy="92333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“Hey, brought you a coffee to help keep you going, you lazy *&amp;^*” </a:t>
            </a:r>
          </a:p>
        </p:txBody>
      </p:sp>
      <p:sp>
        <p:nvSpPr>
          <p:cNvPr id="17" name="Triangle 16">
            <a:extLst>
              <a:ext uri="{FF2B5EF4-FFF2-40B4-BE49-F238E27FC236}">
                <a16:creationId xmlns:a16="http://schemas.microsoft.com/office/drawing/2014/main" id="{CE8C5C92-F676-2F18-9485-9B814E2DB718}"/>
              </a:ext>
            </a:extLst>
          </p:cNvPr>
          <p:cNvSpPr/>
          <p:nvPr/>
        </p:nvSpPr>
        <p:spPr>
          <a:xfrm rot="12162652">
            <a:off x="7043956" y="4546286"/>
            <a:ext cx="385528" cy="760614"/>
          </a:xfrm>
          <a:prstGeom prst="triangle">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42CAE9D3-12FB-953C-1D66-1938AEB96D6D}"/>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11 of 20</a:t>
            </a:r>
          </a:p>
        </p:txBody>
      </p:sp>
      <p:sp>
        <p:nvSpPr>
          <p:cNvPr id="22" name="Freeform 21">
            <a:extLst>
              <a:ext uri="{FF2B5EF4-FFF2-40B4-BE49-F238E27FC236}">
                <a16:creationId xmlns:a16="http://schemas.microsoft.com/office/drawing/2014/main" id="{F66A42E2-54B8-958A-DF6B-FA102F292CF2}"/>
              </a:ext>
            </a:extLst>
          </p:cNvPr>
          <p:cNvSpPr/>
          <p:nvPr/>
        </p:nvSpPr>
        <p:spPr>
          <a:xfrm>
            <a:off x="2496916" y="5340158"/>
            <a:ext cx="813818" cy="813818"/>
          </a:xfrm>
          <a:custGeom>
            <a:avLst/>
            <a:gdLst>
              <a:gd name="connsiteX0" fmla="*/ 185216 w 370431"/>
              <a:gd name="connsiteY0" fmla="*/ 370432 h 370431"/>
              <a:gd name="connsiteX1" fmla="*/ 370432 w 370431"/>
              <a:gd name="connsiteY1" fmla="*/ 185216 h 370431"/>
              <a:gd name="connsiteX2" fmla="*/ 185216 w 370431"/>
              <a:gd name="connsiteY2" fmla="*/ 0 h 370431"/>
              <a:gd name="connsiteX3" fmla="*/ 0 w 370431"/>
              <a:gd name="connsiteY3" fmla="*/ 185216 h 370431"/>
              <a:gd name="connsiteX4" fmla="*/ 185216 w 370431"/>
              <a:gd name="connsiteY4" fmla="*/ 370432 h 370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31" h="370431">
                <a:moveTo>
                  <a:pt x="185216" y="370432"/>
                </a:moveTo>
                <a:cubicBezTo>
                  <a:pt x="287084" y="370432"/>
                  <a:pt x="370432" y="287084"/>
                  <a:pt x="370432" y="185216"/>
                </a:cubicBezTo>
                <a:cubicBezTo>
                  <a:pt x="370432" y="83347"/>
                  <a:pt x="287084" y="0"/>
                  <a:pt x="185216" y="0"/>
                </a:cubicBezTo>
                <a:cubicBezTo>
                  <a:pt x="83347" y="0"/>
                  <a:pt x="0" y="83347"/>
                  <a:pt x="0" y="185216"/>
                </a:cubicBezTo>
                <a:cubicBezTo>
                  <a:pt x="0" y="287084"/>
                  <a:pt x="83347" y="370432"/>
                  <a:pt x="185216" y="370432"/>
                </a:cubicBezTo>
              </a:path>
            </a:pathLst>
          </a:custGeom>
          <a:solidFill>
            <a:srgbClr val="19A89F"/>
          </a:solidFill>
          <a:ln w="2311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B2DF9A3-4CC7-8454-6EE8-A2ED2C61610F}"/>
              </a:ext>
            </a:extLst>
          </p:cNvPr>
          <p:cNvSpPr/>
          <p:nvPr/>
        </p:nvSpPr>
        <p:spPr>
          <a:xfrm>
            <a:off x="2034474" y="6247637"/>
            <a:ext cx="1754798" cy="610363"/>
          </a:xfrm>
          <a:custGeom>
            <a:avLst/>
            <a:gdLst>
              <a:gd name="connsiteX0" fmla="*/ 773276 w 798743"/>
              <a:gd name="connsiteY0" fmla="*/ 171325 h 277823"/>
              <a:gd name="connsiteX1" fmla="*/ 745493 w 798743"/>
              <a:gd name="connsiteY1" fmla="*/ 120390 h 277823"/>
              <a:gd name="connsiteX2" fmla="*/ 551017 w 798743"/>
              <a:gd name="connsiteY2" fmla="*/ 18522 h 277823"/>
              <a:gd name="connsiteX3" fmla="*/ 398214 w 798743"/>
              <a:gd name="connsiteY3" fmla="*/ 0 h 277823"/>
              <a:gd name="connsiteX4" fmla="*/ 245411 w 798743"/>
              <a:gd name="connsiteY4" fmla="*/ 23152 h 277823"/>
              <a:gd name="connsiteX5" fmla="*/ 50934 w 798743"/>
              <a:gd name="connsiteY5" fmla="*/ 125021 h 277823"/>
              <a:gd name="connsiteX6" fmla="*/ 23152 w 798743"/>
              <a:gd name="connsiteY6" fmla="*/ 175955 h 277823"/>
              <a:gd name="connsiteX7" fmla="*/ 0 w 798743"/>
              <a:gd name="connsiteY7" fmla="*/ 277824 h 277823"/>
              <a:gd name="connsiteX8" fmla="*/ 798743 w 798743"/>
              <a:gd name="connsiteY8" fmla="*/ 277824 h 277823"/>
              <a:gd name="connsiteX9" fmla="*/ 773276 w 798743"/>
              <a:gd name="connsiteY9" fmla="*/ 171325 h 27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8743" h="277823">
                <a:moveTo>
                  <a:pt x="773276" y="171325"/>
                </a:moveTo>
                <a:cubicBezTo>
                  <a:pt x="768645" y="152803"/>
                  <a:pt x="759385" y="134281"/>
                  <a:pt x="745493" y="120390"/>
                </a:cubicBezTo>
                <a:cubicBezTo>
                  <a:pt x="689929" y="74086"/>
                  <a:pt x="625103" y="41674"/>
                  <a:pt x="551017" y="18522"/>
                </a:cubicBezTo>
                <a:cubicBezTo>
                  <a:pt x="500083" y="9261"/>
                  <a:pt x="449148" y="0"/>
                  <a:pt x="398214" y="0"/>
                </a:cubicBezTo>
                <a:cubicBezTo>
                  <a:pt x="347280" y="0"/>
                  <a:pt x="296345" y="9261"/>
                  <a:pt x="245411" y="23152"/>
                </a:cubicBezTo>
                <a:cubicBezTo>
                  <a:pt x="171325" y="41674"/>
                  <a:pt x="106499" y="78717"/>
                  <a:pt x="50934" y="125021"/>
                </a:cubicBezTo>
                <a:cubicBezTo>
                  <a:pt x="37043" y="138912"/>
                  <a:pt x="27782" y="157433"/>
                  <a:pt x="23152" y="175955"/>
                </a:cubicBezTo>
                <a:lnTo>
                  <a:pt x="0" y="277824"/>
                </a:lnTo>
                <a:lnTo>
                  <a:pt x="798743" y="277824"/>
                </a:lnTo>
                <a:lnTo>
                  <a:pt x="773276" y="171325"/>
                </a:lnTo>
                <a:close/>
              </a:path>
            </a:pathLst>
          </a:custGeom>
          <a:solidFill>
            <a:srgbClr val="19A89F"/>
          </a:solidFill>
          <a:ln w="2311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0E0F485-712E-7C33-232C-3A27AC26F100}"/>
              </a:ext>
            </a:extLst>
          </p:cNvPr>
          <p:cNvSpPr/>
          <p:nvPr/>
        </p:nvSpPr>
        <p:spPr>
          <a:xfrm>
            <a:off x="3862901" y="5340158"/>
            <a:ext cx="813818" cy="813818"/>
          </a:xfrm>
          <a:custGeom>
            <a:avLst/>
            <a:gdLst>
              <a:gd name="connsiteX0" fmla="*/ 185216 w 370431"/>
              <a:gd name="connsiteY0" fmla="*/ 370432 h 370431"/>
              <a:gd name="connsiteX1" fmla="*/ 370432 w 370431"/>
              <a:gd name="connsiteY1" fmla="*/ 185216 h 370431"/>
              <a:gd name="connsiteX2" fmla="*/ 185216 w 370431"/>
              <a:gd name="connsiteY2" fmla="*/ 0 h 370431"/>
              <a:gd name="connsiteX3" fmla="*/ 0 w 370431"/>
              <a:gd name="connsiteY3" fmla="*/ 185216 h 370431"/>
              <a:gd name="connsiteX4" fmla="*/ 185216 w 370431"/>
              <a:gd name="connsiteY4" fmla="*/ 370432 h 370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31" h="370431">
                <a:moveTo>
                  <a:pt x="185216" y="370432"/>
                </a:moveTo>
                <a:cubicBezTo>
                  <a:pt x="287084" y="370432"/>
                  <a:pt x="370432" y="287084"/>
                  <a:pt x="370432" y="185216"/>
                </a:cubicBezTo>
                <a:cubicBezTo>
                  <a:pt x="370432" y="83347"/>
                  <a:pt x="287084" y="0"/>
                  <a:pt x="185216" y="0"/>
                </a:cubicBezTo>
                <a:cubicBezTo>
                  <a:pt x="83347" y="0"/>
                  <a:pt x="0" y="83347"/>
                  <a:pt x="0" y="185216"/>
                </a:cubicBezTo>
                <a:cubicBezTo>
                  <a:pt x="0" y="287084"/>
                  <a:pt x="83347" y="370432"/>
                  <a:pt x="185216" y="370432"/>
                </a:cubicBezTo>
              </a:path>
            </a:pathLst>
          </a:custGeom>
          <a:solidFill>
            <a:srgbClr val="ED1A3A"/>
          </a:solidFill>
          <a:ln w="2311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8B96154-7BC9-2EDC-E519-37B74FDE0D05}"/>
              </a:ext>
            </a:extLst>
          </p:cNvPr>
          <p:cNvSpPr/>
          <p:nvPr/>
        </p:nvSpPr>
        <p:spPr>
          <a:xfrm>
            <a:off x="3400459" y="6247637"/>
            <a:ext cx="1754798" cy="610363"/>
          </a:xfrm>
          <a:custGeom>
            <a:avLst/>
            <a:gdLst>
              <a:gd name="connsiteX0" fmla="*/ 773276 w 798743"/>
              <a:gd name="connsiteY0" fmla="*/ 171325 h 277823"/>
              <a:gd name="connsiteX1" fmla="*/ 745493 w 798743"/>
              <a:gd name="connsiteY1" fmla="*/ 120390 h 277823"/>
              <a:gd name="connsiteX2" fmla="*/ 551017 w 798743"/>
              <a:gd name="connsiteY2" fmla="*/ 18522 h 277823"/>
              <a:gd name="connsiteX3" fmla="*/ 398214 w 798743"/>
              <a:gd name="connsiteY3" fmla="*/ 0 h 277823"/>
              <a:gd name="connsiteX4" fmla="*/ 245411 w 798743"/>
              <a:gd name="connsiteY4" fmla="*/ 23152 h 277823"/>
              <a:gd name="connsiteX5" fmla="*/ 50934 w 798743"/>
              <a:gd name="connsiteY5" fmla="*/ 125021 h 277823"/>
              <a:gd name="connsiteX6" fmla="*/ 23152 w 798743"/>
              <a:gd name="connsiteY6" fmla="*/ 175955 h 277823"/>
              <a:gd name="connsiteX7" fmla="*/ 0 w 798743"/>
              <a:gd name="connsiteY7" fmla="*/ 277824 h 277823"/>
              <a:gd name="connsiteX8" fmla="*/ 798743 w 798743"/>
              <a:gd name="connsiteY8" fmla="*/ 277824 h 277823"/>
              <a:gd name="connsiteX9" fmla="*/ 773276 w 798743"/>
              <a:gd name="connsiteY9" fmla="*/ 171325 h 27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8743" h="277823">
                <a:moveTo>
                  <a:pt x="773276" y="171325"/>
                </a:moveTo>
                <a:cubicBezTo>
                  <a:pt x="768645" y="152803"/>
                  <a:pt x="759385" y="134281"/>
                  <a:pt x="745493" y="120390"/>
                </a:cubicBezTo>
                <a:cubicBezTo>
                  <a:pt x="689929" y="74086"/>
                  <a:pt x="625103" y="41674"/>
                  <a:pt x="551017" y="18522"/>
                </a:cubicBezTo>
                <a:cubicBezTo>
                  <a:pt x="500083" y="9261"/>
                  <a:pt x="449148" y="0"/>
                  <a:pt x="398214" y="0"/>
                </a:cubicBezTo>
                <a:cubicBezTo>
                  <a:pt x="347280" y="0"/>
                  <a:pt x="296345" y="9261"/>
                  <a:pt x="245411" y="23152"/>
                </a:cubicBezTo>
                <a:cubicBezTo>
                  <a:pt x="171325" y="41674"/>
                  <a:pt x="106499" y="78717"/>
                  <a:pt x="50934" y="125021"/>
                </a:cubicBezTo>
                <a:cubicBezTo>
                  <a:pt x="37043" y="138912"/>
                  <a:pt x="27782" y="157433"/>
                  <a:pt x="23152" y="175955"/>
                </a:cubicBezTo>
                <a:lnTo>
                  <a:pt x="0" y="277824"/>
                </a:lnTo>
                <a:lnTo>
                  <a:pt x="798743" y="277824"/>
                </a:lnTo>
                <a:lnTo>
                  <a:pt x="773276" y="171325"/>
                </a:lnTo>
                <a:close/>
              </a:path>
            </a:pathLst>
          </a:custGeom>
          <a:solidFill>
            <a:srgbClr val="ED1A3A"/>
          </a:solidFill>
          <a:ln w="2311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ECF6F3D-9236-65CB-75A2-E91F6A9A73B3}"/>
              </a:ext>
            </a:extLst>
          </p:cNvPr>
          <p:cNvSpPr/>
          <p:nvPr/>
        </p:nvSpPr>
        <p:spPr>
          <a:xfrm>
            <a:off x="5170858" y="5347654"/>
            <a:ext cx="813818" cy="813818"/>
          </a:xfrm>
          <a:custGeom>
            <a:avLst/>
            <a:gdLst>
              <a:gd name="connsiteX0" fmla="*/ 185216 w 370431"/>
              <a:gd name="connsiteY0" fmla="*/ 370432 h 370431"/>
              <a:gd name="connsiteX1" fmla="*/ 370432 w 370431"/>
              <a:gd name="connsiteY1" fmla="*/ 185216 h 370431"/>
              <a:gd name="connsiteX2" fmla="*/ 185216 w 370431"/>
              <a:gd name="connsiteY2" fmla="*/ 0 h 370431"/>
              <a:gd name="connsiteX3" fmla="*/ 0 w 370431"/>
              <a:gd name="connsiteY3" fmla="*/ 185216 h 370431"/>
              <a:gd name="connsiteX4" fmla="*/ 185216 w 370431"/>
              <a:gd name="connsiteY4" fmla="*/ 370432 h 370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31" h="370431">
                <a:moveTo>
                  <a:pt x="185216" y="370432"/>
                </a:moveTo>
                <a:cubicBezTo>
                  <a:pt x="287084" y="370432"/>
                  <a:pt x="370432" y="287084"/>
                  <a:pt x="370432" y="185216"/>
                </a:cubicBezTo>
                <a:cubicBezTo>
                  <a:pt x="370432" y="83347"/>
                  <a:pt x="287084" y="0"/>
                  <a:pt x="185216" y="0"/>
                </a:cubicBezTo>
                <a:cubicBezTo>
                  <a:pt x="83347" y="0"/>
                  <a:pt x="0" y="83347"/>
                  <a:pt x="0" y="185216"/>
                </a:cubicBezTo>
                <a:cubicBezTo>
                  <a:pt x="0" y="287084"/>
                  <a:pt x="83347" y="370432"/>
                  <a:pt x="185216" y="370432"/>
                </a:cubicBezTo>
              </a:path>
            </a:pathLst>
          </a:custGeom>
          <a:solidFill>
            <a:srgbClr val="932791"/>
          </a:solidFill>
          <a:ln w="23118"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0CB00EC-EB36-F58D-7CA6-ECC50291370E}"/>
              </a:ext>
            </a:extLst>
          </p:cNvPr>
          <p:cNvSpPr/>
          <p:nvPr/>
        </p:nvSpPr>
        <p:spPr>
          <a:xfrm>
            <a:off x="4708416" y="6255133"/>
            <a:ext cx="1754798" cy="610363"/>
          </a:xfrm>
          <a:custGeom>
            <a:avLst/>
            <a:gdLst>
              <a:gd name="connsiteX0" fmla="*/ 773276 w 798743"/>
              <a:gd name="connsiteY0" fmla="*/ 171325 h 277823"/>
              <a:gd name="connsiteX1" fmla="*/ 745493 w 798743"/>
              <a:gd name="connsiteY1" fmla="*/ 120390 h 277823"/>
              <a:gd name="connsiteX2" fmla="*/ 551017 w 798743"/>
              <a:gd name="connsiteY2" fmla="*/ 18522 h 277823"/>
              <a:gd name="connsiteX3" fmla="*/ 398214 w 798743"/>
              <a:gd name="connsiteY3" fmla="*/ 0 h 277823"/>
              <a:gd name="connsiteX4" fmla="*/ 245411 w 798743"/>
              <a:gd name="connsiteY4" fmla="*/ 23152 h 277823"/>
              <a:gd name="connsiteX5" fmla="*/ 50934 w 798743"/>
              <a:gd name="connsiteY5" fmla="*/ 125021 h 277823"/>
              <a:gd name="connsiteX6" fmla="*/ 23152 w 798743"/>
              <a:gd name="connsiteY6" fmla="*/ 175955 h 277823"/>
              <a:gd name="connsiteX7" fmla="*/ 0 w 798743"/>
              <a:gd name="connsiteY7" fmla="*/ 277824 h 277823"/>
              <a:gd name="connsiteX8" fmla="*/ 798743 w 798743"/>
              <a:gd name="connsiteY8" fmla="*/ 277824 h 277823"/>
              <a:gd name="connsiteX9" fmla="*/ 773276 w 798743"/>
              <a:gd name="connsiteY9" fmla="*/ 171325 h 27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8743" h="277823">
                <a:moveTo>
                  <a:pt x="773276" y="171325"/>
                </a:moveTo>
                <a:cubicBezTo>
                  <a:pt x="768645" y="152803"/>
                  <a:pt x="759385" y="134281"/>
                  <a:pt x="745493" y="120390"/>
                </a:cubicBezTo>
                <a:cubicBezTo>
                  <a:pt x="689929" y="74086"/>
                  <a:pt x="625103" y="41674"/>
                  <a:pt x="551017" y="18522"/>
                </a:cubicBezTo>
                <a:cubicBezTo>
                  <a:pt x="500083" y="9261"/>
                  <a:pt x="449148" y="0"/>
                  <a:pt x="398214" y="0"/>
                </a:cubicBezTo>
                <a:cubicBezTo>
                  <a:pt x="347280" y="0"/>
                  <a:pt x="296345" y="9261"/>
                  <a:pt x="245411" y="23152"/>
                </a:cubicBezTo>
                <a:cubicBezTo>
                  <a:pt x="171325" y="41674"/>
                  <a:pt x="106499" y="78717"/>
                  <a:pt x="50934" y="125021"/>
                </a:cubicBezTo>
                <a:cubicBezTo>
                  <a:pt x="37043" y="138912"/>
                  <a:pt x="27782" y="157433"/>
                  <a:pt x="23152" y="175955"/>
                </a:cubicBezTo>
                <a:lnTo>
                  <a:pt x="0" y="277824"/>
                </a:lnTo>
                <a:lnTo>
                  <a:pt x="798743" y="277824"/>
                </a:lnTo>
                <a:lnTo>
                  <a:pt x="773276" y="171325"/>
                </a:lnTo>
                <a:close/>
              </a:path>
            </a:pathLst>
          </a:custGeom>
          <a:solidFill>
            <a:srgbClr val="932791"/>
          </a:solidFill>
          <a:ln w="2311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1941777-78B6-D7DD-D539-E29742864483}"/>
              </a:ext>
            </a:extLst>
          </p:cNvPr>
          <p:cNvSpPr/>
          <p:nvPr/>
        </p:nvSpPr>
        <p:spPr>
          <a:xfrm>
            <a:off x="6391981" y="5347654"/>
            <a:ext cx="813818" cy="813818"/>
          </a:xfrm>
          <a:custGeom>
            <a:avLst/>
            <a:gdLst>
              <a:gd name="connsiteX0" fmla="*/ 185216 w 370431"/>
              <a:gd name="connsiteY0" fmla="*/ 370432 h 370431"/>
              <a:gd name="connsiteX1" fmla="*/ 370432 w 370431"/>
              <a:gd name="connsiteY1" fmla="*/ 185216 h 370431"/>
              <a:gd name="connsiteX2" fmla="*/ 185216 w 370431"/>
              <a:gd name="connsiteY2" fmla="*/ 0 h 370431"/>
              <a:gd name="connsiteX3" fmla="*/ 0 w 370431"/>
              <a:gd name="connsiteY3" fmla="*/ 185216 h 370431"/>
              <a:gd name="connsiteX4" fmla="*/ 185216 w 370431"/>
              <a:gd name="connsiteY4" fmla="*/ 370432 h 370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31" h="370431">
                <a:moveTo>
                  <a:pt x="185216" y="370432"/>
                </a:moveTo>
                <a:cubicBezTo>
                  <a:pt x="287084" y="370432"/>
                  <a:pt x="370432" y="287084"/>
                  <a:pt x="370432" y="185216"/>
                </a:cubicBezTo>
                <a:cubicBezTo>
                  <a:pt x="370432" y="83347"/>
                  <a:pt x="287084" y="0"/>
                  <a:pt x="185216" y="0"/>
                </a:cubicBezTo>
                <a:cubicBezTo>
                  <a:pt x="83347" y="0"/>
                  <a:pt x="0" y="83347"/>
                  <a:pt x="0" y="185216"/>
                </a:cubicBezTo>
                <a:cubicBezTo>
                  <a:pt x="0" y="287084"/>
                  <a:pt x="83347" y="370432"/>
                  <a:pt x="185216" y="370432"/>
                </a:cubicBezTo>
              </a:path>
            </a:pathLst>
          </a:custGeom>
          <a:solidFill>
            <a:srgbClr val="F15922"/>
          </a:solidFill>
          <a:ln w="2311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37B65D7-E81F-AA17-265C-8FA8F69EA032}"/>
              </a:ext>
            </a:extLst>
          </p:cNvPr>
          <p:cNvSpPr/>
          <p:nvPr/>
        </p:nvSpPr>
        <p:spPr>
          <a:xfrm>
            <a:off x="5929539" y="6255133"/>
            <a:ext cx="1754798" cy="610363"/>
          </a:xfrm>
          <a:custGeom>
            <a:avLst/>
            <a:gdLst>
              <a:gd name="connsiteX0" fmla="*/ 773276 w 798743"/>
              <a:gd name="connsiteY0" fmla="*/ 171325 h 277823"/>
              <a:gd name="connsiteX1" fmla="*/ 745493 w 798743"/>
              <a:gd name="connsiteY1" fmla="*/ 120390 h 277823"/>
              <a:gd name="connsiteX2" fmla="*/ 551017 w 798743"/>
              <a:gd name="connsiteY2" fmla="*/ 18522 h 277823"/>
              <a:gd name="connsiteX3" fmla="*/ 398214 w 798743"/>
              <a:gd name="connsiteY3" fmla="*/ 0 h 277823"/>
              <a:gd name="connsiteX4" fmla="*/ 245411 w 798743"/>
              <a:gd name="connsiteY4" fmla="*/ 23152 h 277823"/>
              <a:gd name="connsiteX5" fmla="*/ 50934 w 798743"/>
              <a:gd name="connsiteY5" fmla="*/ 125021 h 277823"/>
              <a:gd name="connsiteX6" fmla="*/ 23152 w 798743"/>
              <a:gd name="connsiteY6" fmla="*/ 175955 h 277823"/>
              <a:gd name="connsiteX7" fmla="*/ 0 w 798743"/>
              <a:gd name="connsiteY7" fmla="*/ 277824 h 277823"/>
              <a:gd name="connsiteX8" fmla="*/ 798743 w 798743"/>
              <a:gd name="connsiteY8" fmla="*/ 277824 h 277823"/>
              <a:gd name="connsiteX9" fmla="*/ 773276 w 798743"/>
              <a:gd name="connsiteY9" fmla="*/ 171325 h 27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8743" h="277823">
                <a:moveTo>
                  <a:pt x="773276" y="171325"/>
                </a:moveTo>
                <a:cubicBezTo>
                  <a:pt x="768645" y="152803"/>
                  <a:pt x="759385" y="134281"/>
                  <a:pt x="745493" y="120390"/>
                </a:cubicBezTo>
                <a:cubicBezTo>
                  <a:pt x="689929" y="74086"/>
                  <a:pt x="625103" y="41674"/>
                  <a:pt x="551017" y="18522"/>
                </a:cubicBezTo>
                <a:cubicBezTo>
                  <a:pt x="500083" y="9261"/>
                  <a:pt x="449148" y="0"/>
                  <a:pt x="398214" y="0"/>
                </a:cubicBezTo>
                <a:cubicBezTo>
                  <a:pt x="347280" y="0"/>
                  <a:pt x="296345" y="9261"/>
                  <a:pt x="245411" y="23152"/>
                </a:cubicBezTo>
                <a:cubicBezTo>
                  <a:pt x="171325" y="41674"/>
                  <a:pt x="106499" y="78717"/>
                  <a:pt x="50934" y="125021"/>
                </a:cubicBezTo>
                <a:cubicBezTo>
                  <a:pt x="37043" y="138912"/>
                  <a:pt x="27782" y="157433"/>
                  <a:pt x="23152" y="175955"/>
                </a:cubicBezTo>
                <a:lnTo>
                  <a:pt x="0" y="277824"/>
                </a:lnTo>
                <a:lnTo>
                  <a:pt x="798743" y="277824"/>
                </a:lnTo>
                <a:lnTo>
                  <a:pt x="773276" y="171325"/>
                </a:lnTo>
                <a:close/>
              </a:path>
            </a:pathLst>
          </a:custGeom>
          <a:solidFill>
            <a:srgbClr val="F15922"/>
          </a:solidFill>
          <a:ln w="23118"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D96069EC-6D51-4EB6-8D41-68804286589B}"/>
              </a:ext>
            </a:extLst>
          </p:cNvPr>
          <p:cNvSpPr txBox="1"/>
          <p:nvPr/>
        </p:nvSpPr>
        <p:spPr>
          <a:xfrm>
            <a:off x="3105748" y="4053671"/>
            <a:ext cx="1748230"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“Don’t ask her, she is lazy.”</a:t>
            </a:r>
          </a:p>
        </p:txBody>
      </p:sp>
    </p:spTree>
    <p:extLst>
      <p:ext uri="{BB962C8B-B14F-4D97-AF65-F5344CB8AC3E}">
        <p14:creationId xmlns:p14="http://schemas.microsoft.com/office/powerpoint/2010/main" val="585463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079D-ECC8-075B-FF98-9F52E673065B}"/>
              </a:ext>
            </a:extLst>
          </p:cNvPr>
          <p:cNvSpPr>
            <a:spLocks noGrp="1"/>
          </p:cNvSpPr>
          <p:nvPr>
            <p:ph type="title"/>
          </p:nvPr>
        </p:nvSpPr>
        <p:spPr/>
        <p:txBody>
          <a:bodyPr/>
          <a:lstStyle/>
          <a:p>
            <a:r>
              <a:rPr lang="en-US" dirty="0"/>
              <a:t>WHEN IS HARASSMENT DETERMINED?</a:t>
            </a:r>
          </a:p>
        </p:txBody>
      </p:sp>
      <p:sp>
        <p:nvSpPr>
          <p:cNvPr id="3" name="Content Placeholder 2">
            <a:extLst>
              <a:ext uri="{FF2B5EF4-FFF2-40B4-BE49-F238E27FC236}">
                <a16:creationId xmlns:a16="http://schemas.microsoft.com/office/drawing/2014/main" id="{43F9E81A-6164-725E-E2C0-75AB0D5751D6}"/>
              </a:ext>
            </a:extLst>
          </p:cNvPr>
          <p:cNvSpPr>
            <a:spLocks noGrp="1"/>
          </p:cNvSpPr>
          <p:nvPr>
            <p:ph sz="half" idx="1"/>
          </p:nvPr>
        </p:nvSpPr>
        <p:spPr>
          <a:xfrm>
            <a:off x="467830" y="1655010"/>
            <a:ext cx="8268666" cy="972951"/>
          </a:xfrm>
        </p:spPr>
        <p:txBody>
          <a:bodyPr/>
          <a:lstStyle/>
          <a:p>
            <a:pPr marL="0" indent="0">
              <a:buNone/>
            </a:pPr>
            <a:r>
              <a:rPr lang="en-US" dirty="0">
                <a:latin typeface="Arial" panose="020B0604020202020204" pitchFamily="34" charset="0"/>
                <a:cs typeface="Arial" panose="020B0604020202020204" pitchFamily="34" charset="0"/>
              </a:rPr>
              <a:t>Tell your employees, if you think you are being harassed – to document it</a:t>
            </a:r>
          </a:p>
        </p:txBody>
      </p:sp>
      <p:sp>
        <p:nvSpPr>
          <p:cNvPr id="18" name="Footer Placeholder 4">
            <a:extLst>
              <a:ext uri="{FF2B5EF4-FFF2-40B4-BE49-F238E27FC236}">
                <a16:creationId xmlns:a16="http://schemas.microsoft.com/office/drawing/2014/main" id="{42CAE9D3-12FB-953C-1D66-1938AEB96D6D}"/>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12 of 20</a:t>
            </a:r>
          </a:p>
        </p:txBody>
      </p:sp>
      <p:pic>
        <p:nvPicPr>
          <p:cNvPr id="11" name="Graphic 10" descr="Clipboard outline">
            <a:extLst>
              <a:ext uri="{FF2B5EF4-FFF2-40B4-BE49-F238E27FC236}">
                <a16:creationId xmlns:a16="http://schemas.microsoft.com/office/drawing/2014/main" id="{CC5E9C2A-86E8-65DB-63F6-CBA652FE24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61391" y="1667889"/>
            <a:ext cx="5769701" cy="5173173"/>
          </a:xfrm>
          <a:prstGeom prst="rect">
            <a:avLst/>
          </a:prstGeom>
        </p:spPr>
      </p:pic>
      <p:pic>
        <p:nvPicPr>
          <p:cNvPr id="19" name="Graphic 18" descr="Pen with solid fill">
            <a:extLst>
              <a:ext uri="{FF2B5EF4-FFF2-40B4-BE49-F238E27FC236}">
                <a16:creationId xmlns:a16="http://schemas.microsoft.com/office/drawing/2014/main" id="{86B96FA9-6347-166E-F797-153E3B99C9A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4862" y="3656080"/>
            <a:ext cx="2220357" cy="2220357"/>
          </a:xfrm>
          <a:prstGeom prst="rect">
            <a:avLst/>
          </a:prstGeom>
        </p:spPr>
      </p:pic>
      <p:sp>
        <p:nvSpPr>
          <p:cNvPr id="21" name="TextBox 20">
            <a:extLst>
              <a:ext uri="{FF2B5EF4-FFF2-40B4-BE49-F238E27FC236}">
                <a16:creationId xmlns:a16="http://schemas.microsoft.com/office/drawing/2014/main" id="{1CF91254-EB37-5587-0617-6B433E2E729C}"/>
              </a:ext>
            </a:extLst>
          </p:cNvPr>
          <p:cNvSpPr txBox="1"/>
          <p:nvPr/>
        </p:nvSpPr>
        <p:spPr>
          <a:xfrm>
            <a:off x="2953495" y="3342068"/>
            <a:ext cx="3185493" cy="2769989"/>
          </a:xfrm>
          <a:prstGeom prst="rect">
            <a:avLst/>
          </a:prstGeom>
          <a:noFill/>
        </p:spPr>
        <p:txBody>
          <a:bodyPr wrap="square">
            <a:spAutoFit/>
          </a:bodyPr>
          <a:lstStyle/>
          <a:p>
            <a:pPr>
              <a:spcBef>
                <a:spcPts val="1200"/>
              </a:spcBef>
            </a:pPr>
            <a:r>
              <a:rPr lang="en-US" b="1" dirty="0">
                <a:solidFill>
                  <a:srgbClr val="0674BC"/>
                </a:solidFill>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dates, certain shifts it occurs on, etc. </a:t>
            </a:r>
          </a:p>
          <a:p>
            <a:pPr>
              <a:spcBef>
                <a:spcPts val="1200"/>
              </a:spcBef>
            </a:pPr>
            <a:r>
              <a:rPr lang="en-US" b="1" dirty="0">
                <a:solidFill>
                  <a:srgbClr val="0674BC"/>
                </a:solidFill>
                <a:latin typeface="Arial" panose="020B0604020202020204" pitchFamily="34" charset="0"/>
                <a:cs typeface="Arial" panose="020B0604020202020204" pitchFamily="34" charset="0"/>
              </a:rPr>
              <a:t>Where: </a:t>
            </a:r>
            <a:r>
              <a:rPr lang="en-US" dirty="0">
                <a:latin typeface="Arial" panose="020B0604020202020204" pitchFamily="34" charset="0"/>
                <a:cs typeface="Arial" panose="020B0604020202020204" pitchFamily="34" charset="0"/>
              </a:rPr>
              <a:t>specific locations in the workplace </a:t>
            </a:r>
          </a:p>
          <a:p>
            <a:pPr>
              <a:spcBef>
                <a:spcPts val="1200"/>
              </a:spcBef>
            </a:pPr>
            <a:r>
              <a:rPr lang="en-US" b="1" dirty="0">
                <a:solidFill>
                  <a:srgbClr val="0674BC"/>
                </a:solidFill>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the event or words that transpired</a:t>
            </a:r>
          </a:p>
          <a:p>
            <a:pPr>
              <a:spcBef>
                <a:spcPts val="1200"/>
              </a:spcBef>
            </a:pPr>
            <a:r>
              <a:rPr lang="en-US" b="1" dirty="0">
                <a:solidFill>
                  <a:srgbClr val="0674BC"/>
                </a:solidFill>
                <a:latin typeface="Arial" panose="020B0604020202020204" pitchFamily="34" charset="0"/>
                <a:cs typeface="Arial" panose="020B0604020202020204" pitchFamily="34" charset="0"/>
              </a:rPr>
              <a:t>Who: </a:t>
            </a:r>
            <a:r>
              <a:rPr lang="en-US" dirty="0">
                <a:latin typeface="Arial" panose="020B0604020202020204" pitchFamily="34" charset="0"/>
                <a:cs typeface="Arial" panose="020B0604020202020204" pitchFamily="34" charset="0"/>
              </a:rPr>
              <a:t>Were there any witnesses? </a:t>
            </a:r>
          </a:p>
        </p:txBody>
      </p:sp>
    </p:spTree>
    <p:extLst>
      <p:ext uri="{BB962C8B-B14F-4D97-AF65-F5344CB8AC3E}">
        <p14:creationId xmlns:p14="http://schemas.microsoft.com/office/powerpoint/2010/main" val="244079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9FF2C7-A4E0-06D5-A65A-C404291D5426}"/>
              </a:ext>
            </a:extLst>
          </p:cNvPr>
          <p:cNvSpPr/>
          <p:nvPr/>
        </p:nvSpPr>
        <p:spPr>
          <a:xfrm>
            <a:off x="1760" y="1592263"/>
            <a:ext cx="9142240" cy="3889376"/>
          </a:xfrm>
          <a:prstGeom prst="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6079D-ECC8-075B-FF98-9F52E673065B}"/>
              </a:ext>
            </a:extLst>
          </p:cNvPr>
          <p:cNvSpPr>
            <a:spLocks noGrp="1"/>
          </p:cNvSpPr>
          <p:nvPr>
            <p:ph type="title"/>
          </p:nvPr>
        </p:nvSpPr>
        <p:spPr/>
        <p:txBody>
          <a:bodyPr/>
          <a:lstStyle/>
          <a:p>
            <a:r>
              <a:rPr lang="en-US" dirty="0"/>
              <a:t>WHAT IS NOT HARASSMENT?</a:t>
            </a:r>
          </a:p>
        </p:txBody>
      </p:sp>
      <p:sp>
        <p:nvSpPr>
          <p:cNvPr id="3" name="Content Placeholder 2">
            <a:extLst>
              <a:ext uri="{FF2B5EF4-FFF2-40B4-BE49-F238E27FC236}">
                <a16:creationId xmlns:a16="http://schemas.microsoft.com/office/drawing/2014/main" id="{43F9E81A-6164-725E-E2C0-75AB0D5751D6}"/>
              </a:ext>
            </a:extLst>
          </p:cNvPr>
          <p:cNvSpPr>
            <a:spLocks noGrp="1"/>
          </p:cNvSpPr>
          <p:nvPr>
            <p:ph sz="half" idx="1"/>
          </p:nvPr>
        </p:nvSpPr>
        <p:spPr>
          <a:xfrm>
            <a:off x="467829" y="2195922"/>
            <a:ext cx="7929195" cy="3805632"/>
          </a:xfrm>
        </p:spPr>
        <p:txBody>
          <a:bodyPr>
            <a:normAutofit/>
          </a:bodyPr>
          <a:lstStyle/>
          <a:p>
            <a:r>
              <a:rPr lang="en-US" dirty="0">
                <a:solidFill>
                  <a:schemeClr val="bg1"/>
                </a:solidFill>
                <a:latin typeface="Arial" panose="020B0604020202020204" pitchFamily="34" charset="0"/>
                <a:cs typeface="Arial" panose="020B0604020202020204" pitchFamily="34" charset="0"/>
              </a:rPr>
              <a:t>Directing work is not harassment</a:t>
            </a:r>
          </a:p>
          <a:p>
            <a:r>
              <a:rPr lang="en-US" dirty="0">
                <a:solidFill>
                  <a:schemeClr val="bg1"/>
                </a:solidFill>
                <a:latin typeface="Arial" panose="020B0604020202020204" pitchFamily="34" charset="0"/>
                <a:cs typeface="Arial" panose="020B0604020202020204" pitchFamily="34" charset="0"/>
              </a:rPr>
              <a:t>Giving an opinion is not harassment</a:t>
            </a:r>
          </a:p>
          <a:p>
            <a:r>
              <a:rPr lang="en-US" dirty="0">
                <a:solidFill>
                  <a:schemeClr val="bg1"/>
                </a:solidFill>
                <a:latin typeface="Arial" panose="020B0604020202020204" pitchFamily="34" charset="0"/>
                <a:cs typeface="Arial" panose="020B0604020202020204" pitchFamily="34" charset="0"/>
              </a:rPr>
              <a:t>Having a difference of opinion is not harassment </a:t>
            </a:r>
          </a:p>
          <a:p>
            <a:r>
              <a:rPr lang="en-US" dirty="0">
                <a:solidFill>
                  <a:schemeClr val="bg1"/>
                </a:solidFill>
                <a:latin typeface="Arial" panose="020B0604020202020204" pitchFamily="34" charset="0"/>
                <a:cs typeface="Arial" panose="020B0604020202020204" pitchFamily="34" charset="0"/>
              </a:rPr>
              <a:t>Emails do not have tone</a:t>
            </a:r>
          </a:p>
          <a:p>
            <a:r>
              <a:rPr lang="en-US" dirty="0">
                <a:solidFill>
                  <a:schemeClr val="bg1"/>
                </a:solidFill>
                <a:latin typeface="Arial" panose="020B0604020202020204" pitchFamily="34" charset="0"/>
                <a:cs typeface="Arial" panose="020B0604020202020204" pitchFamily="34" charset="0"/>
              </a:rPr>
              <a:t>A single incident may not be harassment depending on the nature of the incident</a:t>
            </a:r>
          </a:p>
        </p:txBody>
      </p:sp>
      <p:sp>
        <p:nvSpPr>
          <p:cNvPr id="18" name="Footer Placeholder 4">
            <a:extLst>
              <a:ext uri="{FF2B5EF4-FFF2-40B4-BE49-F238E27FC236}">
                <a16:creationId xmlns:a16="http://schemas.microsoft.com/office/drawing/2014/main" id="{42CAE9D3-12FB-953C-1D66-1938AEB96D6D}"/>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13 of 20</a:t>
            </a:r>
          </a:p>
        </p:txBody>
      </p:sp>
    </p:spTree>
    <p:extLst>
      <p:ext uri="{BB962C8B-B14F-4D97-AF65-F5344CB8AC3E}">
        <p14:creationId xmlns:p14="http://schemas.microsoft.com/office/powerpoint/2010/main" val="411557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descr="Paper outline">
            <a:extLst>
              <a:ext uri="{FF2B5EF4-FFF2-40B4-BE49-F238E27FC236}">
                <a16:creationId xmlns:a16="http://schemas.microsoft.com/office/drawing/2014/main" id="{5153345B-8C79-58F4-4B9C-555AA8A5E58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57401" y="2708365"/>
            <a:ext cx="1143913" cy="1143913"/>
          </a:xfrm>
          <a:prstGeom prst="rect">
            <a:avLst/>
          </a:prstGeom>
        </p:spPr>
      </p:pic>
      <p:sp>
        <p:nvSpPr>
          <p:cNvPr id="2" name="Title 1">
            <a:extLst>
              <a:ext uri="{FF2B5EF4-FFF2-40B4-BE49-F238E27FC236}">
                <a16:creationId xmlns:a16="http://schemas.microsoft.com/office/drawing/2014/main" id="{F5236675-F1C7-9DB5-CCEF-76EAAF5579C4}"/>
              </a:ext>
            </a:extLst>
          </p:cNvPr>
          <p:cNvSpPr>
            <a:spLocks noGrp="1"/>
          </p:cNvSpPr>
          <p:nvPr>
            <p:ph type="title"/>
          </p:nvPr>
        </p:nvSpPr>
        <p:spPr/>
        <p:txBody>
          <a:bodyPr/>
          <a:lstStyle/>
          <a:p>
            <a:r>
              <a:rPr lang="en-US" dirty="0"/>
              <a:t>INVESTIGATIONS AND DOCUMENTATION</a:t>
            </a:r>
          </a:p>
        </p:txBody>
      </p:sp>
      <p:sp>
        <p:nvSpPr>
          <p:cNvPr id="3" name="Content Placeholder 2">
            <a:extLst>
              <a:ext uri="{FF2B5EF4-FFF2-40B4-BE49-F238E27FC236}">
                <a16:creationId xmlns:a16="http://schemas.microsoft.com/office/drawing/2014/main" id="{6DF2157D-56D5-FE0E-8C8A-847217340777}"/>
              </a:ext>
            </a:extLst>
          </p:cNvPr>
          <p:cNvSpPr>
            <a:spLocks noGrp="1"/>
          </p:cNvSpPr>
          <p:nvPr>
            <p:ph sz="half" idx="1"/>
          </p:nvPr>
        </p:nvSpPr>
        <p:spPr>
          <a:xfrm>
            <a:off x="467830" y="1655010"/>
            <a:ext cx="8268666" cy="817734"/>
          </a:xfrm>
        </p:spPr>
        <p:txBody>
          <a:bodyPr>
            <a:normAutofit/>
          </a:bodyPr>
          <a:lstStyle/>
          <a:p>
            <a:pPr marL="0" indent="0">
              <a:lnSpc>
                <a:spcPct val="100000"/>
              </a:lnSpc>
              <a:spcBef>
                <a:spcPts val="600"/>
              </a:spcBef>
              <a:buNone/>
            </a:pPr>
            <a:r>
              <a:rPr lang="en-US" dirty="0">
                <a:latin typeface="Arial" panose="020B0604020202020204" pitchFamily="34" charset="0"/>
                <a:cs typeface="Arial" panose="020B0604020202020204" pitchFamily="34" charset="0"/>
              </a:rPr>
              <a:t>Don’t be afraid or hesitant to do an investigation – it doesn’t have to be a long-drawn-out process, if it is done effectively, and a clear decision was made. </a:t>
            </a:r>
          </a:p>
        </p:txBody>
      </p:sp>
      <p:sp>
        <p:nvSpPr>
          <p:cNvPr id="4" name="Footer Placeholder 4">
            <a:extLst>
              <a:ext uri="{FF2B5EF4-FFF2-40B4-BE49-F238E27FC236}">
                <a16:creationId xmlns:a16="http://schemas.microsoft.com/office/drawing/2014/main" id="{BCFCA311-6AA6-C372-628B-B4DEE0F7A6E3}"/>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14 of 20</a:t>
            </a:r>
          </a:p>
        </p:txBody>
      </p:sp>
      <p:sp>
        <p:nvSpPr>
          <p:cNvPr id="8" name="TextBox 7">
            <a:extLst>
              <a:ext uri="{FF2B5EF4-FFF2-40B4-BE49-F238E27FC236}">
                <a16:creationId xmlns:a16="http://schemas.microsoft.com/office/drawing/2014/main" id="{75276C32-606F-D36E-7D20-263CC1A9A443}"/>
              </a:ext>
            </a:extLst>
          </p:cNvPr>
          <p:cNvSpPr txBox="1"/>
          <p:nvPr/>
        </p:nvSpPr>
        <p:spPr>
          <a:xfrm>
            <a:off x="467830" y="2587708"/>
            <a:ext cx="2286000" cy="369332"/>
          </a:xfrm>
          <a:prstGeom prst="rect">
            <a:avLst/>
          </a:prstGeom>
          <a:noFill/>
        </p:spPr>
        <p:txBody>
          <a:bodyPr wrap="square">
            <a:spAutoFit/>
          </a:bodyPr>
          <a:lstStyle/>
          <a:p>
            <a:pPr indent="-114300">
              <a:spcBef>
                <a:spcPts val="1200"/>
              </a:spcBef>
            </a:pPr>
            <a:r>
              <a:rPr lang="en-US" dirty="0">
                <a:solidFill>
                  <a:srgbClr val="000000"/>
                </a:solidFill>
                <a:latin typeface="Arial" panose="020B0604020202020204" pitchFamily="34" charset="0"/>
                <a:cs typeface="Arial" panose="020B0604020202020204" pitchFamily="34" charset="0"/>
              </a:rPr>
              <a:t>Gather information </a:t>
            </a:r>
            <a:endParaRPr lang="en-CA" dirty="0">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50324A5-F1E6-C00F-9315-C00F9B367B55}"/>
              </a:ext>
            </a:extLst>
          </p:cNvPr>
          <p:cNvSpPr txBox="1"/>
          <p:nvPr/>
        </p:nvSpPr>
        <p:spPr>
          <a:xfrm>
            <a:off x="6169713" y="3135923"/>
            <a:ext cx="1882097" cy="646331"/>
          </a:xfrm>
          <a:prstGeom prst="rect">
            <a:avLst/>
          </a:prstGeom>
          <a:noFill/>
        </p:spPr>
        <p:txBody>
          <a:bodyPr wrap="square">
            <a:spAutoFit/>
          </a:bodyPr>
          <a:lstStyle/>
          <a:p>
            <a:pPr indent="-114300">
              <a:spcBef>
                <a:spcPts val="600"/>
              </a:spcBef>
            </a:pPr>
            <a:r>
              <a:rPr lang="en-US" dirty="0">
                <a:solidFill>
                  <a:srgbClr val="000000"/>
                </a:solidFill>
                <a:latin typeface="Arial" panose="020B0604020202020204" pitchFamily="34" charset="0"/>
                <a:cs typeface="Arial" panose="020B0604020202020204" pitchFamily="34" charset="0"/>
              </a:rPr>
              <a:t>Review information </a:t>
            </a:r>
            <a:endParaRPr lang="en-CA" dirty="0">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01DD58F-F268-C957-E480-E6941857D3DC}"/>
              </a:ext>
            </a:extLst>
          </p:cNvPr>
          <p:cNvSpPr txBox="1"/>
          <p:nvPr/>
        </p:nvSpPr>
        <p:spPr>
          <a:xfrm>
            <a:off x="467830" y="4373527"/>
            <a:ext cx="2180662" cy="923330"/>
          </a:xfrm>
          <a:prstGeom prst="rect">
            <a:avLst/>
          </a:prstGeom>
          <a:noFill/>
        </p:spPr>
        <p:txBody>
          <a:bodyPr wrap="square">
            <a:spAutoFit/>
          </a:bodyPr>
          <a:lstStyle/>
          <a:p>
            <a:pPr indent="-114300">
              <a:spcBef>
                <a:spcPts val="600"/>
              </a:spcBef>
            </a:pPr>
            <a:r>
              <a:rPr lang="en-US" dirty="0">
                <a:solidFill>
                  <a:srgbClr val="000000"/>
                </a:solidFill>
                <a:latin typeface="Arial" panose="020B0604020202020204" pitchFamily="34" charset="0"/>
                <a:cs typeface="Arial" panose="020B0604020202020204" pitchFamily="34" charset="0"/>
              </a:rPr>
              <a:t>Make decisions based on the information</a:t>
            </a:r>
          </a:p>
        </p:txBody>
      </p:sp>
      <p:sp>
        <p:nvSpPr>
          <p:cNvPr id="14" name="TextBox 13">
            <a:extLst>
              <a:ext uri="{FF2B5EF4-FFF2-40B4-BE49-F238E27FC236}">
                <a16:creationId xmlns:a16="http://schemas.microsoft.com/office/drawing/2014/main" id="{2762B859-0887-9181-B7DE-D6B2D2A2E07C}"/>
              </a:ext>
            </a:extLst>
          </p:cNvPr>
          <p:cNvSpPr txBox="1"/>
          <p:nvPr/>
        </p:nvSpPr>
        <p:spPr>
          <a:xfrm>
            <a:off x="6169713" y="4246483"/>
            <a:ext cx="1844231" cy="382939"/>
          </a:xfrm>
          <a:prstGeom prst="rect">
            <a:avLst/>
          </a:prstGeom>
          <a:noFill/>
        </p:spPr>
        <p:txBody>
          <a:bodyPr wrap="square">
            <a:spAutoFit/>
          </a:bodyPr>
          <a:lstStyle/>
          <a:p>
            <a:pPr indent="-114300">
              <a:spcBef>
                <a:spcPts val="600"/>
              </a:spcBef>
            </a:pPr>
            <a:r>
              <a:rPr lang="en-US" dirty="0">
                <a:solidFill>
                  <a:srgbClr val="000000"/>
                </a:solidFill>
                <a:latin typeface="Arial" panose="020B0604020202020204" pitchFamily="34" charset="0"/>
                <a:cs typeface="Arial" panose="020B0604020202020204" pitchFamily="34" charset="0"/>
              </a:rPr>
              <a:t>Provide results</a:t>
            </a:r>
            <a:endParaRPr lang="en-CA" dirty="0">
              <a:effectLst/>
              <a:latin typeface="Arial" panose="020B0604020202020204" pitchFamily="34" charset="0"/>
              <a:cs typeface="Arial" panose="020B0604020202020204" pitchFamily="34" charset="0"/>
            </a:endParaRPr>
          </a:p>
        </p:txBody>
      </p:sp>
      <p:cxnSp>
        <p:nvCxnSpPr>
          <p:cNvPr id="16" name="Elbow Connector 15">
            <a:extLst>
              <a:ext uri="{FF2B5EF4-FFF2-40B4-BE49-F238E27FC236}">
                <a16:creationId xmlns:a16="http://schemas.microsoft.com/office/drawing/2014/main" id="{8D4EFEF6-8C74-618D-0610-2FCEE46D92AA}"/>
              </a:ext>
            </a:extLst>
          </p:cNvPr>
          <p:cNvCxnSpPr/>
          <p:nvPr/>
        </p:nvCxnSpPr>
        <p:spPr>
          <a:xfrm rot="16200000" flipV="1">
            <a:off x="2330506" y="3105809"/>
            <a:ext cx="1065530" cy="429559"/>
          </a:xfrm>
          <a:prstGeom prst="bentConnector3">
            <a:avLst>
              <a:gd name="adj1" fmla="val 99556"/>
            </a:avLst>
          </a:prstGeom>
          <a:ln w="28575">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8832467A-05EE-46B5-05BF-CF20A049754B}"/>
              </a:ext>
            </a:extLst>
          </p:cNvPr>
          <p:cNvCxnSpPr>
            <a:cxnSpLocks/>
          </p:cNvCxnSpPr>
          <p:nvPr/>
        </p:nvCxnSpPr>
        <p:spPr>
          <a:xfrm rot="10800000" flipV="1">
            <a:off x="2280535" y="4373527"/>
            <a:ext cx="950890" cy="379504"/>
          </a:xfrm>
          <a:prstGeom prst="bentConnector3">
            <a:avLst>
              <a:gd name="adj1" fmla="val 50000"/>
            </a:avLst>
          </a:prstGeom>
          <a:ln w="28575">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DD7B8CEC-A8A8-CA78-0BEE-64BBA934B05D}"/>
              </a:ext>
            </a:extLst>
          </p:cNvPr>
          <p:cNvCxnSpPr>
            <a:cxnSpLocks/>
          </p:cNvCxnSpPr>
          <p:nvPr/>
        </p:nvCxnSpPr>
        <p:spPr>
          <a:xfrm flipV="1">
            <a:off x="5044129" y="4417562"/>
            <a:ext cx="1027189" cy="357765"/>
          </a:xfrm>
          <a:prstGeom prst="bentConnector3">
            <a:avLst>
              <a:gd name="adj1" fmla="val 50000"/>
            </a:avLst>
          </a:prstGeom>
          <a:ln w="28575">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E68D5870-7CD9-161A-1ECC-02012EFD4F6E}"/>
              </a:ext>
            </a:extLst>
          </p:cNvPr>
          <p:cNvCxnSpPr>
            <a:cxnSpLocks/>
          </p:cNvCxnSpPr>
          <p:nvPr/>
        </p:nvCxnSpPr>
        <p:spPr>
          <a:xfrm>
            <a:off x="4977328" y="2957040"/>
            <a:ext cx="1088623" cy="363548"/>
          </a:xfrm>
          <a:prstGeom prst="bentConnector3">
            <a:avLst>
              <a:gd name="adj1" fmla="val 50000"/>
            </a:avLst>
          </a:prstGeom>
          <a:ln w="28575">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Graphic 5" descr="Magnifying glass with solid fill">
            <a:extLst>
              <a:ext uri="{FF2B5EF4-FFF2-40B4-BE49-F238E27FC236}">
                <a16:creationId xmlns:a16="http://schemas.microsoft.com/office/drawing/2014/main" id="{1C6B5CE9-6BB7-3365-1914-F45B25A1E48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48492" y="2257456"/>
            <a:ext cx="4048522" cy="4048522"/>
          </a:xfrm>
          <a:prstGeom prst="rect">
            <a:avLst/>
          </a:prstGeom>
        </p:spPr>
      </p:pic>
      <p:pic>
        <p:nvPicPr>
          <p:cNvPr id="25" name="Graphic 24" descr="Folder Search with solid fill">
            <a:extLst>
              <a:ext uri="{FF2B5EF4-FFF2-40B4-BE49-F238E27FC236}">
                <a16:creationId xmlns:a16="http://schemas.microsoft.com/office/drawing/2014/main" id="{A43A79F7-4877-F134-F04E-9E460617F02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92190" y="2802903"/>
            <a:ext cx="914400" cy="914400"/>
          </a:xfrm>
          <a:prstGeom prst="rect">
            <a:avLst/>
          </a:prstGeom>
        </p:spPr>
      </p:pic>
      <p:pic>
        <p:nvPicPr>
          <p:cNvPr id="27" name="Graphic 26" descr="Document with solid fill">
            <a:extLst>
              <a:ext uri="{FF2B5EF4-FFF2-40B4-BE49-F238E27FC236}">
                <a16:creationId xmlns:a16="http://schemas.microsoft.com/office/drawing/2014/main" id="{D7450E53-18EC-98AC-DF94-2E77EF9254E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166964">
            <a:off x="7631548" y="4294536"/>
            <a:ext cx="961581" cy="961581"/>
          </a:xfrm>
          <a:prstGeom prst="rect">
            <a:avLst/>
          </a:prstGeom>
        </p:spPr>
      </p:pic>
      <p:pic>
        <p:nvPicPr>
          <p:cNvPr id="28" name="Graphic 27" descr="Magnifying glass with solid fill">
            <a:extLst>
              <a:ext uri="{FF2B5EF4-FFF2-40B4-BE49-F238E27FC236}">
                <a16:creationId xmlns:a16="http://schemas.microsoft.com/office/drawing/2014/main" id="{3D160039-7912-5369-BD00-5ABD3036260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884464" y="3331811"/>
            <a:ext cx="784197" cy="784197"/>
          </a:xfrm>
          <a:prstGeom prst="rect">
            <a:avLst/>
          </a:prstGeom>
        </p:spPr>
      </p:pic>
      <p:pic>
        <p:nvPicPr>
          <p:cNvPr id="32" name="Graphic 31" descr="Information with solid fill">
            <a:extLst>
              <a:ext uri="{FF2B5EF4-FFF2-40B4-BE49-F238E27FC236}">
                <a16:creationId xmlns:a16="http://schemas.microsoft.com/office/drawing/2014/main" id="{851C8D5C-6096-5975-9F64-E402DCFBA16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766332" y="4857823"/>
            <a:ext cx="775890" cy="775890"/>
          </a:xfrm>
          <a:prstGeom prst="rect">
            <a:avLst/>
          </a:prstGeom>
        </p:spPr>
      </p:pic>
    </p:spTree>
    <p:extLst>
      <p:ext uri="{BB962C8B-B14F-4D97-AF65-F5344CB8AC3E}">
        <p14:creationId xmlns:p14="http://schemas.microsoft.com/office/powerpoint/2010/main" val="131007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6675-F1C7-9DB5-CCEF-76EAAF5579C4}"/>
              </a:ext>
            </a:extLst>
          </p:cNvPr>
          <p:cNvSpPr>
            <a:spLocks noGrp="1"/>
          </p:cNvSpPr>
          <p:nvPr>
            <p:ph type="title"/>
          </p:nvPr>
        </p:nvSpPr>
        <p:spPr/>
        <p:txBody>
          <a:bodyPr/>
          <a:lstStyle/>
          <a:p>
            <a:r>
              <a:rPr lang="en-US" dirty="0"/>
              <a:t>INVESTIGATIONS AND DOCUMENTATION</a:t>
            </a:r>
          </a:p>
        </p:txBody>
      </p:sp>
      <p:sp>
        <p:nvSpPr>
          <p:cNvPr id="3" name="Content Placeholder 2">
            <a:extLst>
              <a:ext uri="{FF2B5EF4-FFF2-40B4-BE49-F238E27FC236}">
                <a16:creationId xmlns:a16="http://schemas.microsoft.com/office/drawing/2014/main" id="{6DF2157D-56D5-FE0E-8C8A-847217340777}"/>
              </a:ext>
            </a:extLst>
          </p:cNvPr>
          <p:cNvSpPr>
            <a:spLocks noGrp="1"/>
          </p:cNvSpPr>
          <p:nvPr>
            <p:ph sz="half" idx="1"/>
          </p:nvPr>
        </p:nvSpPr>
        <p:spPr>
          <a:xfrm>
            <a:off x="467830" y="1655010"/>
            <a:ext cx="8437630" cy="4217756"/>
          </a:xfrm>
        </p:spPr>
        <p:txBody>
          <a:bodyPr>
            <a:normAutofit/>
          </a:bodyPr>
          <a:lstStyle/>
          <a:p>
            <a:pPr>
              <a:lnSpc>
                <a:spcPct val="100000"/>
              </a:lnSpc>
            </a:pPr>
            <a:r>
              <a:rPr lang="en-US" dirty="0">
                <a:latin typeface="Arial" panose="020B0604020202020204" pitchFamily="34" charset="0"/>
                <a:cs typeface="Arial" panose="020B0604020202020204" pitchFamily="34" charset="0"/>
              </a:rPr>
              <a:t>Courts, Ministry, and Lawyers all demand the same thing: </a:t>
            </a:r>
            <a:r>
              <a:rPr lang="en-US" b="1" dirty="0">
                <a:solidFill>
                  <a:srgbClr val="0674BC"/>
                </a:solidFill>
                <a:latin typeface="Arial" panose="020B0604020202020204" pitchFamily="34" charset="0"/>
                <a:cs typeface="Arial" panose="020B0604020202020204" pitchFamily="34" charset="0"/>
              </a:rPr>
              <a:t>DOCUMENTATION</a:t>
            </a:r>
          </a:p>
          <a:p>
            <a:pPr>
              <a:lnSpc>
                <a:spcPct val="100000"/>
              </a:lnSpc>
            </a:pPr>
            <a:r>
              <a:rPr lang="en-US" dirty="0">
                <a:latin typeface="Arial" panose="020B0604020202020204" pitchFamily="34" charset="0"/>
                <a:cs typeface="Arial" panose="020B0604020202020204" pitchFamily="34" charset="0"/>
              </a:rPr>
              <a:t>Do not skimp on the details</a:t>
            </a:r>
          </a:p>
          <a:p>
            <a:pPr lvl="1">
              <a:lnSpc>
                <a:spcPct val="100000"/>
              </a:lnSpc>
            </a:pPr>
            <a:r>
              <a:rPr lang="en-US" dirty="0">
                <a:latin typeface="Arial" panose="020B0604020202020204" pitchFamily="34" charset="0"/>
                <a:cs typeface="Arial" panose="020B0604020202020204" pitchFamily="34" charset="0"/>
              </a:rPr>
              <a:t>Get the facts, be qualitative, and have evidence</a:t>
            </a:r>
          </a:p>
          <a:p>
            <a:pPr lvl="2">
              <a:lnSpc>
                <a:spcPct val="100000"/>
              </a:lnSpc>
            </a:pPr>
            <a:r>
              <a:rPr lang="en-US" dirty="0">
                <a:latin typeface="Arial" panose="020B0604020202020204" pitchFamily="34" charset="0"/>
                <a:cs typeface="Arial" panose="020B0604020202020204" pitchFamily="34" charset="0"/>
              </a:rPr>
              <a:t>Statements from claimant/respondent</a:t>
            </a:r>
          </a:p>
          <a:p>
            <a:pPr lvl="2">
              <a:lnSpc>
                <a:spcPct val="100000"/>
              </a:lnSpc>
            </a:pPr>
            <a:r>
              <a:rPr lang="en-US" dirty="0">
                <a:latin typeface="Arial" panose="020B0604020202020204" pitchFamily="34" charset="0"/>
                <a:cs typeface="Arial" panose="020B0604020202020204" pitchFamily="34" charset="0"/>
              </a:rPr>
              <a:t>Witnesses' statements</a:t>
            </a:r>
          </a:p>
          <a:p>
            <a:pPr lvl="2">
              <a:lnSpc>
                <a:spcPct val="100000"/>
              </a:lnSpc>
            </a:pPr>
            <a:r>
              <a:rPr lang="en-US" dirty="0">
                <a:latin typeface="Arial" panose="020B0604020202020204" pitchFamily="34" charset="0"/>
                <a:cs typeface="Arial" panose="020B0604020202020204" pitchFamily="34" charset="0"/>
              </a:rPr>
              <a:t>Surveillance video</a:t>
            </a:r>
          </a:p>
          <a:p>
            <a:pPr lvl="2">
              <a:lnSpc>
                <a:spcPct val="100000"/>
              </a:lnSpc>
            </a:pPr>
            <a:r>
              <a:rPr lang="en-US" dirty="0">
                <a:latin typeface="Arial" panose="020B0604020202020204" pitchFamily="34" charset="0"/>
                <a:cs typeface="Arial" panose="020B0604020202020204" pitchFamily="34" charset="0"/>
              </a:rPr>
              <a:t>Text messages/emails</a:t>
            </a:r>
          </a:p>
          <a:p>
            <a:pPr lvl="2">
              <a:lnSpc>
                <a:spcPct val="100000"/>
              </a:lnSpc>
            </a:pPr>
            <a:r>
              <a:rPr lang="en-US" dirty="0">
                <a:latin typeface="Arial" panose="020B0604020202020204" pitchFamily="34" charset="0"/>
                <a:cs typeface="Arial" panose="020B0604020202020204" pitchFamily="34" charset="0"/>
              </a:rPr>
              <a:t>Screenshots</a:t>
            </a:r>
          </a:p>
        </p:txBody>
      </p:sp>
      <p:sp>
        <p:nvSpPr>
          <p:cNvPr id="4" name="Footer Placeholder 4">
            <a:extLst>
              <a:ext uri="{FF2B5EF4-FFF2-40B4-BE49-F238E27FC236}">
                <a16:creationId xmlns:a16="http://schemas.microsoft.com/office/drawing/2014/main" id="{BCFCA311-6AA6-C372-628B-B4DEE0F7A6E3}"/>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15 of 20</a:t>
            </a:r>
          </a:p>
        </p:txBody>
      </p:sp>
    </p:spTree>
    <p:extLst>
      <p:ext uri="{BB962C8B-B14F-4D97-AF65-F5344CB8AC3E}">
        <p14:creationId xmlns:p14="http://schemas.microsoft.com/office/powerpoint/2010/main" val="157930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2F5AFB-2AA8-3D34-9CA8-E56ADA1609CB}"/>
              </a:ext>
            </a:extLst>
          </p:cNvPr>
          <p:cNvSpPr/>
          <p:nvPr/>
        </p:nvSpPr>
        <p:spPr>
          <a:xfrm>
            <a:off x="1" y="1592263"/>
            <a:ext cx="9144000" cy="4097337"/>
          </a:xfrm>
          <a:prstGeom prst="rect">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236675-F1C7-9DB5-CCEF-76EAAF5579C4}"/>
              </a:ext>
            </a:extLst>
          </p:cNvPr>
          <p:cNvSpPr>
            <a:spLocks noGrp="1"/>
          </p:cNvSpPr>
          <p:nvPr>
            <p:ph type="title"/>
          </p:nvPr>
        </p:nvSpPr>
        <p:spPr/>
        <p:txBody>
          <a:bodyPr/>
          <a:lstStyle/>
          <a:p>
            <a:r>
              <a:rPr lang="en-US" dirty="0"/>
              <a:t>INVESTIGATIONS AND DOCUMENTATION</a:t>
            </a:r>
          </a:p>
        </p:txBody>
      </p:sp>
      <p:sp>
        <p:nvSpPr>
          <p:cNvPr id="3" name="Content Placeholder 2">
            <a:extLst>
              <a:ext uri="{FF2B5EF4-FFF2-40B4-BE49-F238E27FC236}">
                <a16:creationId xmlns:a16="http://schemas.microsoft.com/office/drawing/2014/main" id="{6DF2157D-56D5-FE0E-8C8A-847217340777}"/>
              </a:ext>
            </a:extLst>
          </p:cNvPr>
          <p:cNvSpPr>
            <a:spLocks noGrp="1"/>
          </p:cNvSpPr>
          <p:nvPr>
            <p:ph sz="half" idx="1"/>
          </p:nvPr>
        </p:nvSpPr>
        <p:spPr>
          <a:xfrm>
            <a:off x="467830" y="2068942"/>
            <a:ext cx="4786750" cy="3803823"/>
          </a:xfrm>
        </p:spPr>
        <p:txBody>
          <a:bodyPr>
            <a:normAutofit/>
          </a:bodyPr>
          <a:lstStyle/>
          <a:p>
            <a:pPr>
              <a:lnSpc>
                <a:spcPct val="100000"/>
              </a:lnSpc>
            </a:pPr>
            <a:r>
              <a:rPr lang="en-US" dirty="0">
                <a:solidFill>
                  <a:schemeClr val="bg1"/>
                </a:solidFill>
                <a:latin typeface="Arial" panose="020B0604020202020204" pitchFamily="34" charset="0"/>
                <a:cs typeface="Arial" panose="020B0604020202020204" pitchFamily="34" charset="0"/>
              </a:rPr>
              <a:t>Most of Dunk’s investigations as a 3</a:t>
            </a:r>
            <a:r>
              <a:rPr lang="en-US" baseline="30000" dirty="0">
                <a:solidFill>
                  <a:schemeClr val="bg1"/>
                </a:solidFill>
                <a:latin typeface="Arial" panose="020B0604020202020204" pitchFamily="34" charset="0"/>
                <a:cs typeface="Arial" panose="020B0604020202020204" pitchFamily="34" charset="0"/>
              </a:rPr>
              <a:t>rd</a:t>
            </a:r>
            <a:r>
              <a:rPr lang="en-US" dirty="0">
                <a:solidFill>
                  <a:schemeClr val="bg1"/>
                </a:solidFill>
                <a:latin typeface="Arial" panose="020B0604020202020204" pitchFamily="34" charset="0"/>
                <a:cs typeface="Arial" panose="020B0604020202020204" pitchFamily="34" charset="0"/>
              </a:rPr>
              <a:t> party for employers are found to not be harassment</a:t>
            </a:r>
          </a:p>
          <a:p>
            <a:pPr>
              <a:lnSpc>
                <a:spcPct val="100000"/>
              </a:lnSpc>
            </a:pPr>
            <a:r>
              <a:rPr lang="en-US" dirty="0">
                <a:solidFill>
                  <a:schemeClr val="bg1"/>
                </a:solidFill>
                <a:latin typeface="Arial" panose="020B0604020202020204" pitchFamily="34" charset="0"/>
                <a:cs typeface="Arial" panose="020B0604020202020204" pitchFamily="34" charset="0"/>
              </a:rPr>
              <a:t>With such a low result of actual harassment cases, what do you think?</a:t>
            </a:r>
          </a:p>
          <a:p>
            <a:pPr lvl="1">
              <a:lnSpc>
                <a:spcPct val="100000"/>
              </a:lnSpc>
            </a:pPr>
            <a:r>
              <a:rPr lang="en-US" dirty="0">
                <a:solidFill>
                  <a:schemeClr val="bg1"/>
                </a:solidFill>
                <a:latin typeface="Arial" panose="020B0604020202020204" pitchFamily="34" charset="0"/>
                <a:cs typeface="Arial" panose="020B0604020202020204" pitchFamily="34" charset="0"/>
              </a:rPr>
              <a:t>Our opinion is that harassment complaints are the result of people not being heard when they have an issue or concern, and a complaint of harassment gets the attention they need. </a:t>
            </a:r>
          </a:p>
        </p:txBody>
      </p:sp>
      <p:sp>
        <p:nvSpPr>
          <p:cNvPr id="4" name="Footer Placeholder 4">
            <a:extLst>
              <a:ext uri="{FF2B5EF4-FFF2-40B4-BE49-F238E27FC236}">
                <a16:creationId xmlns:a16="http://schemas.microsoft.com/office/drawing/2014/main" id="{BCFCA311-6AA6-C372-628B-B4DEE0F7A6E3}"/>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16 of 20</a:t>
            </a:r>
          </a:p>
        </p:txBody>
      </p:sp>
      <p:sp>
        <p:nvSpPr>
          <p:cNvPr id="11" name="Freeform 10">
            <a:extLst>
              <a:ext uri="{FF2B5EF4-FFF2-40B4-BE49-F238E27FC236}">
                <a16:creationId xmlns:a16="http://schemas.microsoft.com/office/drawing/2014/main" id="{DDFF8BE1-552B-35CA-3B34-DF7F64A4ED10}"/>
              </a:ext>
            </a:extLst>
          </p:cNvPr>
          <p:cNvSpPr/>
          <p:nvPr/>
        </p:nvSpPr>
        <p:spPr>
          <a:xfrm>
            <a:off x="5703902" y="2542409"/>
            <a:ext cx="2349982" cy="1810025"/>
          </a:xfrm>
          <a:custGeom>
            <a:avLst/>
            <a:gdLst>
              <a:gd name="connsiteX0" fmla="*/ 667386 w 2349982"/>
              <a:gd name="connsiteY0" fmla="*/ 586517 h 1810025"/>
              <a:gd name="connsiteX1" fmla="*/ 2349983 w 2349982"/>
              <a:gd name="connsiteY1" fmla="*/ 586517 h 1810025"/>
              <a:gd name="connsiteX2" fmla="*/ 2349983 w 2349982"/>
              <a:gd name="connsiteY2" fmla="*/ 402961 h 1810025"/>
              <a:gd name="connsiteX3" fmla="*/ 2215596 w 2349982"/>
              <a:gd name="connsiteY3" fmla="*/ 268575 h 1810025"/>
              <a:gd name="connsiteX4" fmla="*/ 1208568 w 2349982"/>
              <a:gd name="connsiteY4" fmla="*/ 268575 h 1810025"/>
              <a:gd name="connsiteX5" fmla="*/ 839282 w 2349982"/>
              <a:gd name="connsiteY5" fmla="*/ 23518 h 1810025"/>
              <a:gd name="connsiteX6" fmla="*/ 765409 w 2349982"/>
              <a:gd name="connsiteY6" fmla="*/ 0 h 1810025"/>
              <a:gd name="connsiteX7" fmla="*/ 134386 w 2349982"/>
              <a:gd name="connsiteY7" fmla="*/ 0 h 1810025"/>
              <a:gd name="connsiteX8" fmla="*/ 0 w 2349982"/>
              <a:gd name="connsiteY8" fmla="*/ 134386 h 1810025"/>
              <a:gd name="connsiteX9" fmla="*/ 0 w 2349982"/>
              <a:gd name="connsiteY9" fmla="*/ 1810026 h 1810025"/>
              <a:gd name="connsiteX10" fmla="*/ 1344 w 2349982"/>
              <a:gd name="connsiteY10" fmla="*/ 1810026 h 1810025"/>
              <a:gd name="connsiteX11" fmla="*/ 446005 w 2349982"/>
              <a:gd name="connsiteY11" fmla="*/ 729757 h 1810025"/>
              <a:gd name="connsiteX12" fmla="*/ 667386 w 2349982"/>
              <a:gd name="connsiteY12" fmla="*/ 586517 h 181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9982" h="1810025">
                <a:moveTo>
                  <a:pt x="667386" y="586517"/>
                </a:moveTo>
                <a:lnTo>
                  <a:pt x="2349983" y="586517"/>
                </a:lnTo>
                <a:lnTo>
                  <a:pt x="2349983" y="402961"/>
                </a:lnTo>
                <a:cubicBezTo>
                  <a:pt x="2349983" y="328741"/>
                  <a:pt x="2289817" y="268575"/>
                  <a:pt x="2215596" y="268575"/>
                </a:cubicBezTo>
                <a:lnTo>
                  <a:pt x="1208568" y="268575"/>
                </a:lnTo>
                <a:lnTo>
                  <a:pt x="839282" y="23518"/>
                </a:lnTo>
                <a:cubicBezTo>
                  <a:pt x="817199" y="9221"/>
                  <a:pt x="791694" y="1099"/>
                  <a:pt x="765409" y="0"/>
                </a:cubicBezTo>
                <a:lnTo>
                  <a:pt x="134386" y="0"/>
                </a:lnTo>
                <a:cubicBezTo>
                  <a:pt x="60166" y="0"/>
                  <a:pt x="0" y="60166"/>
                  <a:pt x="0" y="134386"/>
                </a:cubicBezTo>
                <a:lnTo>
                  <a:pt x="0" y="1810026"/>
                </a:lnTo>
                <a:lnTo>
                  <a:pt x="1344" y="1810026"/>
                </a:lnTo>
                <a:lnTo>
                  <a:pt x="446005" y="729757"/>
                </a:lnTo>
                <a:cubicBezTo>
                  <a:pt x="485732" y="643082"/>
                  <a:pt x="572043" y="587237"/>
                  <a:pt x="667386" y="586517"/>
                </a:cubicBezTo>
                <a:close/>
              </a:path>
            </a:pathLst>
          </a:custGeom>
          <a:solidFill>
            <a:schemeClr val="bg1"/>
          </a:solidFill>
          <a:ln w="394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28ACCC2-8D75-6672-1DBF-C428C2D3D0D1}"/>
              </a:ext>
            </a:extLst>
          </p:cNvPr>
          <p:cNvSpPr/>
          <p:nvPr/>
        </p:nvSpPr>
        <p:spPr>
          <a:xfrm>
            <a:off x="5804613" y="3247226"/>
            <a:ext cx="2517851" cy="1175248"/>
          </a:xfrm>
          <a:custGeom>
            <a:avLst/>
            <a:gdLst>
              <a:gd name="connsiteX0" fmla="*/ 1557735 w 2517851"/>
              <a:gd name="connsiteY0" fmla="*/ 598533 h 1175248"/>
              <a:gd name="connsiteX1" fmla="*/ 2366465 w 2517851"/>
              <a:gd name="connsiteY1" fmla="*/ 490945 h 1175248"/>
              <a:gd name="connsiteX2" fmla="*/ 2504408 w 2517851"/>
              <a:gd name="connsiteY2" fmla="*/ 194504 h 1175248"/>
              <a:gd name="connsiteX3" fmla="*/ 2517847 w 2517851"/>
              <a:gd name="connsiteY3" fmla="*/ 134386 h 1175248"/>
              <a:gd name="connsiteX4" fmla="*/ 2397650 w 2517851"/>
              <a:gd name="connsiteY4" fmla="*/ 0 h 1175248"/>
              <a:gd name="connsiteX5" fmla="*/ 567268 w 2517851"/>
              <a:gd name="connsiteY5" fmla="*/ 0 h 1175248"/>
              <a:gd name="connsiteX6" fmla="*/ 453119 w 2517851"/>
              <a:gd name="connsiteY6" fmla="*/ 73833 h 1175248"/>
              <a:gd name="connsiteX7" fmla="*/ 0 w 2517851"/>
              <a:gd name="connsiteY7" fmla="*/ 1175248 h 1175248"/>
              <a:gd name="connsiteX8" fmla="*/ 1369239 w 2517851"/>
              <a:gd name="connsiteY8" fmla="*/ 1175248 h 1175248"/>
              <a:gd name="connsiteX9" fmla="*/ 1557735 w 2517851"/>
              <a:gd name="connsiteY9" fmla="*/ 598533 h 117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7851" h="1175248">
                <a:moveTo>
                  <a:pt x="1557735" y="598533"/>
                </a:moveTo>
                <a:cubicBezTo>
                  <a:pt x="1772129" y="384246"/>
                  <a:pt x="2103506" y="340159"/>
                  <a:pt x="2366465" y="490945"/>
                </a:cubicBezTo>
                <a:lnTo>
                  <a:pt x="2504408" y="194504"/>
                </a:lnTo>
                <a:cubicBezTo>
                  <a:pt x="2513428" y="175758"/>
                  <a:pt x="2518029" y="155189"/>
                  <a:pt x="2517847" y="134386"/>
                </a:cubicBezTo>
                <a:cubicBezTo>
                  <a:pt x="2518234" y="65371"/>
                  <a:pt x="2466278" y="7285"/>
                  <a:pt x="2397650" y="0"/>
                </a:cubicBezTo>
                <a:lnTo>
                  <a:pt x="567268" y="0"/>
                </a:lnTo>
                <a:cubicBezTo>
                  <a:pt x="518103" y="332"/>
                  <a:pt x="473585" y="29126"/>
                  <a:pt x="453119" y="73833"/>
                </a:cubicBezTo>
                <a:lnTo>
                  <a:pt x="0" y="1175248"/>
                </a:lnTo>
                <a:lnTo>
                  <a:pt x="1369239" y="1175248"/>
                </a:lnTo>
                <a:cubicBezTo>
                  <a:pt x="1336709" y="963965"/>
                  <a:pt x="1406701" y="749817"/>
                  <a:pt x="1557735" y="598533"/>
                </a:cubicBezTo>
                <a:close/>
              </a:path>
            </a:pathLst>
          </a:custGeom>
          <a:solidFill>
            <a:schemeClr val="bg1"/>
          </a:solidFill>
          <a:ln w="394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1831842-85AD-A0D2-428B-0D26DAB6BFBC}"/>
              </a:ext>
            </a:extLst>
          </p:cNvPr>
          <p:cNvSpPr/>
          <p:nvPr/>
        </p:nvSpPr>
        <p:spPr>
          <a:xfrm>
            <a:off x="6889657" y="3767305"/>
            <a:ext cx="1501701" cy="1503470"/>
          </a:xfrm>
          <a:custGeom>
            <a:avLst/>
            <a:gdLst>
              <a:gd name="connsiteX0" fmla="*/ 1339088 w 1501701"/>
              <a:gd name="connsiteY0" fmla="*/ 162288 h 1503470"/>
              <a:gd name="connsiteX1" fmla="*/ 556861 w 1501701"/>
              <a:gd name="connsiteY1" fmla="*/ 161722 h 1503470"/>
              <a:gd name="connsiteX2" fmla="*/ 511900 w 1501701"/>
              <a:gd name="connsiteY2" fmla="*/ 893744 h 1503470"/>
              <a:gd name="connsiteX3" fmla="*/ 425221 w 1501701"/>
              <a:gd name="connsiteY3" fmla="*/ 980424 h 1503470"/>
              <a:gd name="connsiteX4" fmla="*/ 292060 w 1501701"/>
              <a:gd name="connsiteY4" fmla="*/ 1015759 h 1503470"/>
              <a:gd name="connsiteX5" fmla="*/ 40520 w 1501701"/>
              <a:gd name="connsiteY5" fmla="*/ 1267299 h 1503470"/>
              <a:gd name="connsiteX6" fmla="*/ 40520 w 1501701"/>
              <a:gd name="connsiteY6" fmla="*/ 1462950 h 1503470"/>
              <a:gd name="connsiteX7" fmla="*/ 236171 w 1501701"/>
              <a:gd name="connsiteY7" fmla="*/ 1462950 h 1503470"/>
              <a:gd name="connsiteX8" fmla="*/ 487711 w 1501701"/>
              <a:gd name="connsiteY8" fmla="*/ 1211410 h 1503470"/>
              <a:gd name="connsiteX9" fmla="*/ 523047 w 1501701"/>
              <a:gd name="connsiteY9" fmla="*/ 1078249 h 1503470"/>
              <a:gd name="connsiteX10" fmla="*/ 610002 w 1501701"/>
              <a:gd name="connsiteY10" fmla="*/ 991293 h 1503470"/>
              <a:gd name="connsiteX11" fmla="*/ 1385922 w 1501701"/>
              <a:gd name="connsiteY11" fmla="*/ 892602 h 1503470"/>
              <a:gd name="connsiteX12" fmla="*/ 1339088 w 1501701"/>
              <a:gd name="connsiteY12" fmla="*/ 162288 h 1503470"/>
              <a:gd name="connsiteX13" fmla="*/ 1255255 w 1501701"/>
              <a:gd name="connsiteY13" fmla="*/ 861018 h 1503470"/>
              <a:gd name="connsiteX14" fmla="*/ 640385 w 1501701"/>
              <a:gd name="connsiteY14" fmla="*/ 861033 h 1503470"/>
              <a:gd name="connsiteX15" fmla="*/ 640370 w 1501701"/>
              <a:gd name="connsiteY15" fmla="*/ 246160 h 1503470"/>
              <a:gd name="connsiteX16" fmla="*/ 1255243 w 1501701"/>
              <a:gd name="connsiteY16" fmla="*/ 246149 h 1503470"/>
              <a:gd name="connsiteX17" fmla="*/ 1255255 w 1501701"/>
              <a:gd name="connsiteY17" fmla="*/ 246160 h 1503470"/>
              <a:gd name="connsiteX18" fmla="*/ 1255255 w 1501701"/>
              <a:gd name="connsiteY18" fmla="*/ 861018 h 150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1701" h="1503470">
                <a:moveTo>
                  <a:pt x="1339088" y="162288"/>
                </a:moveTo>
                <a:cubicBezTo>
                  <a:pt x="1123240" y="-53873"/>
                  <a:pt x="773021" y="-54130"/>
                  <a:pt x="556861" y="161722"/>
                </a:cubicBezTo>
                <a:cubicBezTo>
                  <a:pt x="359004" y="359290"/>
                  <a:pt x="339708" y="673446"/>
                  <a:pt x="511900" y="893744"/>
                </a:cubicBezTo>
                <a:lnTo>
                  <a:pt x="425221" y="980424"/>
                </a:lnTo>
                <a:cubicBezTo>
                  <a:pt x="377708" y="967554"/>
                  <a:pt x="326941" y="981029"/>
                  <a:pt x="292060" y="1015759"/>
                </a:cubicBezTo>
                <a:lnTo>
                  <a:pt x="40520" y="1267299"/>
                </a:lnTo>
                <a:cubicBezTo>
                  <a:pt x="-13507" y="1321326"/>
                  <a:pt x="-13507" y="1408923"/>
                  <a:pt x="40520" y="1462950"/>
                </a:cubicBezTo>
                <a:cubicBezTo>
                  <a:pt x="94548" y="1516977"/>
                  <a:pt x="182144" y="1516977"/>
                  <a:pt x="236171" y="1462950"/>
                </a:cubicBezTo>
                <a:lnTo>
                  <a:pt x="487711" y="1211410"/>
                </a:lnTo>
                <a:cubicBezTo>
                  <a:pt x="522442" y="1176529"/>
                  <a:pt x="535916" y="1125763"/>
                  <a:pt x="523047" y="1078249"/>
                </a:cubicBezTo>
                <a:lnTo>
                  <a:pt x="610002" y="991293"/>
                </a:lnTo>
                <a:cubicBezTo>
                  <a:pt x="851518" y="1178304"/>
                  <a:pt x="1198911" y="1134118"/>
                  <a:pt x="1385922" y="892602"/>
                </a:cubicBezTo>
                <a:cubicBezTo>
                  <a:pt x="1556620" y="672157"/>
                  <a:pt x="1536545" y="359124"/>
                  <a:pt x="1339088" y="162288"/>
                </a:cubicBezTo>
                <a:close/>
                <a:moveTo>
                  <a:pt x="1255255" y="861018"/>
                </a:moveTo>
                <a:cubicBezTo>
                  <a:pt x="1085465" y="1030815"/>
                  <a:pt x="810179" y="1030819"/>
                  <a:pt x="640385" y="861033"/>
                </a:cubicBezTo>
                <a:cubicBezTo>
                  <a:pt x="470588" y="691244"/>
                  <a:pt x="470581" y="415958"/>
                  <a:pt x="640370" y="246160"/>
                </a:cubicBezTo>
                <a:cubicBezTo>
                  <a:pt x="810159" y="76363"/>
                  <a:pt x="1085445" y="76359"/>
                  <a:pt x="1255243" y="246149"/>
                </a:cubicBezTo>
                <a:cubicBezTo>
                  <a:pt x="1255246" y="246152"/>
                  <a:pt x="1255250" y="246156"/>
                  <a:pt x="1255255" y="246160"/>
                </a:cubicBezTo>
                <a:cubicBezTo>
                  <a:pt x="1424775" y="416060"/>
                  <a:pt x="1424775" y="691118"/>
                  <a:pt x="1255255" y="861018"/>
                </a:cubicBezTo>
                <a:close/>
              </a:path>
            </a:pathLst>
          </a:custGeom>
          <a:solidFill>
            <a:schemeClr val="bg1"/>
          </a:solidFill>
          <a:ln w="39489"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C571FE4C-57D0-BF61-37B1-D1BD1078EB50}"/>
              </a:ext>
            </a:extLst>
          </p:cNvPr>
          <p:cNvSpPr txBox="1"/>
          <p:nvPr/>
        </p:nvSpPr>
        <p:spPr>
          <a:xfrm>
            <a:off x="7546681" y="3916855"/>
            <a:ext cx="595035" cy="830997"/>
          </a:xfrm>
          <a:prstGeom prst="rect">
            <a:avLst/>
          </a:prstGeom>
          <a:noFill/>
        </p:spPr>
        <p:txBody>
          <a:bodyPr wrap="none" rtlCol="0">
            <a:spAutoFit/>
          </a:bodyPr>
          <a:lstStyle/>
          <a:p>
            <a:r>
              <a:rPr lang="en-US" sz="4800" b="1" dirty="0">
                <a:solidFill>
                  <a:schemeClr val="bg1"/>
                </a:solidFill>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369765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2148AD7-95D0-C8A7-4DCD-50BFF7434BB2}"/>
              </a:ext>
            </a:extLst>
          </p:cNvPr>
          <p:cNvSpPr txBox="1">
            <a:spLocks/>
          </p:cNvSpPr>
          <p:nvPr/>
        </p:nvSpPr>
        <p:spPr>
          <a:xfrm>
            <a:off x="467830" y="235881"/>
            <a:ext cx="8268666" cy="1419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FF9300"/>
                </a:solidFill>
                <a:latin typeface="Arial" panose="020B0604020202020204" pitchFamily="34" charset="0"/>
                <a:ea typeface="+mj-ea"/>
                <a:cs typeface="Arial" panose="020B0604020202020204" pitchFamily="34" charset="0"/>
              </a:defRPr>
            </a:lvl1pPr>
          </a:lstStyle>
          <a:p>
            <a:r>
              <a:rPr lang="en-US" dirty="0"/>
              <a:t>WORKPLACE HARASSMENT SOLUTIONS</a:t>
            </a:r>
          </a:p>
        </p:txBody>
      </p:sp>
      <p:sp>
        <p:nvSpPr>
          <p:cNvPr id="3" name="Content Placeholder 2">
            <a:extLst>
              <a:ext uri="{FF2B5EF4-FFF2-40B4-BE49-F238E27FC236}">
                <a16:creationId xmlns:a16="http://schemas.microsoft.com/office/drawing/2014/main" id="{33FB2CFF-7BE8-86B7-31DD-806F73F130A2}"/>
              </a:ext>
            </a:extLst>
          </p:cNvPr>
          <p:cNvSpPr>
            <a:spLocks noGrp="1"/>
          </p:cNvSpPr>
          <p:nvPr>
            <p:ph sz="half" idx="1"/>
          </p:nvPr>
        </p:nvSpPr>
        <p:spPr>
          <a:xfrm>
            <a:off x="467829" y="1655010"/>
            <a:ext cx="8341319" cy="4351338"/>
          </a:xfrm>
        </p:spPr>
        <p:txBody>
          <a:bodyPr/>
          <a:lstStyle/>
          <a:p>
            <a:r>
              <a:rPr lang="en-US" dirty="0">
                <a:latin typeface="Arial" panose="020B0604020202020204" pitchFamily="34" charset="0"/>
                <a:cs typeface="Arial" panose="020B0604020202020204" pitchFamily="34" charset="0"/>
              </a:rPr>
              <a:t>Talk about it</a:t>
            </a:r>
          </a:p>
          <a:p>
            <a:r>
              <a:rPr lang="en-US" dirty="0">
                <a:latin typeface="Arial" panose="020B0604020202020204" pitchFamily="34" charset="0"/>
                <a:cs typeface="Arial" panose="020B0604020202020204" pitchFamily="34" charset="0"/>
              </a:rPr>
              <a:t>Be very clear on what harassment is and is not</a:t>
            </a:r>
          </a:p>
          <a:p>
            <a:r>
              <a:rPr lang="en-US" dirty="0">
                <a:latin typeface="Arial" panose="020B0604020202020204" pitchFamily="34" charset="0"/>
                <a:cs typeface="Arial" panose="020B0604020202020204" pitchFamily="34" charset="0"/>
              </a:rPr>
              <a:t>Talk about the consequences – i.e. psychological effects of harassment</a:t>
            </a:r>
          </a:p>
        </p:txBody>
      </p:sp>
      <p:sp>
        <p:nvSpPr>
          <p:cNvPr id="17" name="Freeform 16">
            <a:extLst>
              <a:ext uri="{FF2B5EF4-FFF2-40B4-BE49-F238E27FC236}">
                <a16:creationId xmlns:a16="http://schemas.microsoft.com/office/drawing/2014/main" id="{CADF7F16-3B07-3254-10EF-1555B14BE5FC}"/>
              </a:ext>
            </a:extLst>
          </p:cNvPr>
          <p:cNvSpPr/>
          <p:nvPr/>
        </p:nvSpPr>
        <p:spPr>
          <a:xfrm>
            <a:off x="3521992" y="3095456"/>
            <a:ext cx="3470052" cy="2409758"/>
          </a:xfrm>
          <a:custGeom>
            <a:avLst/>
            <a:gdLst>
              <a:gd name="connsiteX0" fmla="*/ 3277272 w 3470052"/>
              <a:gd name="connsiteY0" fmla="*/ 0 h 2409758"/>
              <a:gd name="connsiteX1" fmla="*/ 192781 w 3470052"/>
              <a:gd name="connsiteY1" fmla="*/ 0 h 2409758"/>
              <a:gd name="connsiteX2" fmla="*/ 0 w 3470052"/>
              <a:gd name="connsiteY2" fmla="*/ 192781 h 2409758"/>
              <a:gd name="connsiteX3" fmla="*/ 0 w 3470052"/>
              <a:gd name="connsiteY3" fmla="*/ 891611 h 2409758"/>
              <a:gd name="connsiteX4" fmla="*/ 173503 w 3470052"/>
              <a:gd name="connsiteY4" fmla="*/ 867513 h 2409758"/>
              <a:gd name="connsiteX5" fmla="*/ 289171 w 3470052"/>
              <a:gd name="connsiteY5" fmla="*/ 877152 h 2409758"/>
              <a:gd name="connsiteX6" fmla="*/ 289171 w 3470052"/>
              <a:gd name="connsiteY6" fmla="*/ 289171 h 2409758"/>
              <a:gd name="connsiteX7" fmla="*/ 3180881 w 3470052"/>
              <a:gd name="connsiteY7" fmla="*/ 289171 h 2409758"/>
              <a:gd name="connsiteX8" fmla="*/ 3180881 w 3470052"/>
              <a:gd name="connsiteY8" fmla="*/ 2120587 h 2409758"/>
              <a:gd name="connsiteX9" fmla="*/ 1547065 w 3470052"/>
              <a:gd name="connsiteY9" fmla="*/ 2120587 h 2409758"/>
              <a:gd name="connsiteX10" fmla="*/ 1272353 w 3470052"/>
              <a:gd name="connsiteY10" fmla="*/ 2409758 h 2409758"/>
              <a:gd name="connsiteX11" fmla="*/ 3277272 w 3470052"/>
              <a:gd name="connsiteY11" fmla="*/ 2409758 h 2409758"/>
              <a:gd name="connsiteX12" fmla="*/ 3470052 w 3470052"/>
              <a:gd name="connsiteY12" fmla="*/ 2216978 h 2409758"/>
              <a:gd name="connsiteX13" fmla="*/ 3470052 w 3470052"/>
              <a:gd name="connsiteY13" fmla="*/ 192781 h 2409758"/>
              <a:gd name="connsiteX14" fmla="*/ 3277272 w 3470052"/>
              <a:gd name="connsiteY14" fmla="*/ 0 h 240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0052" h="2409758">
                <a:moveTo>
                  <a:pt x="3277272" y="0"/>
                </a:moveTo>
                <a:lnTo>
                  <a:pt x="192781" y="0"/>
                </a:lnTo>
                <a:cubicBezTo>
                  <a:pt x="86751" y="0"/>
                  <a:pt x="0" y="86751"/>
                  <a:pt x="0" y="192781"/>
                </a:cubicBezTo>
                <a:lnTo>
                  <a:pt x="0" y="891611"/>
                </a:lnTo>
                <a:cubicBezTo>
                  <a:pt x="53015" y="877152"/>
                  <a:pt x="115668" y="867513"/>
                  <a:pt x="173503" y="867513"/>
                </a:cubicBezTo>
                <a:cubicBezTo>
                  <a:pt x="212059" y="867513"/>
                  <a:pt x="250615" y="872332"/>
                  <a:pt x="289171" y="877152"/>
                </a:cubicBezTo>
                <a:lnTo>
                  <a:pt x="289171" y="289171"/>
                </a:lnTo>
                <a:lnTo>
                  <a:pt x="3180881" y="289171"/>
                </a:lnTo>
                <a:lnTo>
                  <a:pt x="3180881" y="2120587"/>
                </a:lnTo>
                <a:lnTo>
                  <a:pt x="1547065" y="2120587"/>
                </a:lnTo>
                <a:lnTo>
                  <a:pt x="1272353" y="2409758"/>
                </a:lnTo>
                <a:lnTo>
                  <a:pt x="3277272" y="2409758"/>
                </a:lnTo>
                <a:cubicBezTo>
                  <a:pt x="3383301" y="2409758"/>
                  <a:pt x="3470052" y="2323007"/>
                  <a:pt x="3470052" y="2216978"/>
                </a:cubicBezTo>
                <a:lnTo>
                  <a:pt x="3470052" y="192781"/>
                </a:lnTo>
                <a:cubicBezTo>
                  <a:pt x="3470052" y="86751"/>
                  <a:pt x="3383301" y="0"/>
                  <a:pt x="3277272" y="0"/>
                </a:cubicBezTo>
              </a:path>
            </a:pathLst>
          </a:custGeom>
          <a:solidFill>
            <a:schemeClr val="bg2">
              <a:lumMod val="50000"/>
            </a:schemeClr>
          </a:solidFill>
          <a:ln w="4812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1A2F83D-2DFD-76BF-8278-661930AD991C}"/>
              </a:ext>
            </a:extLst>
          </p:cNvPr>
          <p:cNvSpPr/>
          <p:nvPr/>
        </p:nvSpPr>
        <p:spPr>
          <a:xfrm>
            <a:off x="3290564" y="4155749"/>
            <a:ext cx="819408" cy="819317"/>
          </a:xfrm>
          <a:custGeom>
            <a:avLst/>
            <a:gdLst>
              <a:gd name="connsiteX0" fmla="*/ 409750 w 819408"/>
              <a:gd name="connsiteY0" fmla="*/ 819318 h 819317"/>
              <a:gd name="connsiteX1" fmla="*/ 819409 w 819408"/>
              <a:gd name="connsiteY1" fmla="*/ 409659 h 819317"/>
              <a:gd name="connsiteX2" fmla="*/ 409750 w 819408"/>
              <a:gd name="connsiteY2" fmla="*/ 0 h 819317"/>
              <a:gd name="connsiteX3" fmla="*/ 91 w 819408"/>
              <a:gd name="connsiteY3" fmla="*/ 409659 h 819317"/>
              <a:gd name="connsiteX4" fmla="*/ 409750 w 819408"/>
              <a:gd name="connsiteY4" fmla="*/ 819318 h 81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08" h="819317">
                <a:moveTo>
                  <a:pt x="409750" y="819318"/>
                </a:moveTo>
                <a:cubicBezTo>
                  <a:pt x="636267" y="819318"/>
                  <a:pt x="819409" y="636176"/>
                  <a:pt x="819409" y="409659"/>
                </a:cubicBezTo>
                <a:cubicBezTo>
                  <a:pt x="819409" y="183142"/>
                  <a:pt x="636267" y="0"/>
                  <a:pt x="409750" y="0"/>
                </a:cubicBezTo>
                <a:cubicBezTo>
                  <a:pt x="183232" y="0"/>
                  <a:pt x="91" y="183142"/>
                  <a:pt x="91" y="409659"/>
                </a:cubicBezTo>
                <a:cubicBezTo>
                  <a:pt x="-4729" y="636176"/>
                  <a:pt x="183232" y="819318"/>
                  <a:pt x="409750" y="819318"/>
                </a:cubicBezTo>
              </a:path>
            </a:pathLst>
          </a:custGeom>
          <a:solidFill>
            <a:srgbClr val="0674BC"/>
          </a:solidFill>
          <a:ln w="4812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B179623-C0C5-92D3-8192-DF9496A1C35E}"/>
              </a:ext>
            </a:extLst>
          </p:cNvPr>
          <p:cNvSpPr/>
          <p:nvPr/>
        </p:nvSpPr>
        <p:spPr>
          <a:xfrm>
            <a:off x="2770147" y="4404226"/>
            <a:ext cx="2537229" cy="1486549"/>
          </a:xfrm>
          <a:custGeom>
            <a:avLst/>
            <a:gdLst>
              <a:gd name="connsiteX0" fmla="*/ 2506149 w 2537229"/>
              <a:gd name="connsiteY0" fmla="*/ 93709 h 1486549"/>
              <a:gd name="connsiteX1" fmla="*/ 2221797 w 2537229"/>
              <a:gd name="connsiteY1" fmla="*/ 31056 h 1486549"/>
              <a:gd name="connsiteX2" fmla="*/ 2183241 w 2537229"/>
              <a:gd name="connsiteY2" fmla="*/ 69612 h 1486549"/>
              <a:gd name="connsiteX3" fmla="*/ 1479592 w 2537229"/>
              <a:gd name="connsiteY3" fmla="*/ 802178 h 1486549"/>
              <a:gd name="connsiteX4" fmla="*/ 1267533 w 2537229"/>
              <a:gd name="connsiteY4" fmla="*/ 715427 h 1486549"/>
              <a:gd name="connsiteX5" fmla="*/ 930167 w 2537229"/>
              <a:gd name="connsiteY5" fmla="*/ 672051 h 1486549"/>
              <a:gd name="connsiteX6" fmla="*/ 592801 w 2537229"/>
              <a:gd name="connsiteY6" fmla="*/ 725066 h 1486549"/>
              <a:gd name="connsiteX7" fmla="*/ 163864 w 2537229"/>
              <a:gd name="connsiteY7" fmla="*/ 951584 h 1486549"/>
              <a:gd name="connsiteX8" fmla="*/ 101210 w 2537229"/>
              <a:gd name="connsiteY8" fmla="*/ 1062432 h 1486549"/>
              <a:gd name="connsiteX9" fmla="*/ 0 w 2537229"/>
              <a:gd name="connsiteY9" fmla="*/ 1486550 h 1486549"/>
              <a:gd name="connsiteX10" fmla="*/ 1441035 w 2537229"/>
              <a:gd name="connsiteY10" fmla="*/ 1486550 h 1486549"/>
              <a:gd name="connsiteX11" fmla="*/ 1441035 w 2537229"/>
              <a:gd name="connsiteY11" fmla="*/ 1481730 h 1486549"/>
              <a:gd name="connsiteX12" fmla="*/ 1850694 w 2537229"/>
              <a:gd name="connsiteY12" fmla="*/ 1004598 h 1486549"/>
              <a:gd name="connsiteX13" fmla="*/ 2482051 w 2537229"/>
              <a:gd name="connsiteY13" fmla="*/ 339505 h 1486549"/>
              <a:gd name="connsiteX14" fmla="*/ 2506149 w 2537229"/>
              <a:gd name="connsiteY14" fmla="*/ 93709 h 148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7229" h="1486549">
                <a:moveTo>
                  <a:pt x="2506149" y="93709"/>
                </a:moveTo>
                <a:cubicBezTo>
                  <a:pt x="2443495" y="-2681"/>
                  <a:pt x="2318188" y="-26779"/>
                  <a:pt x="2221797" y="31056"/>
                </a:cubicBezTo>
                <a:cubicBezTo>
                  <a:pt x="2202519" y="40695"/>
                  <a:pt x="2192880" y="59973"/>
                  <a:pt x="2183241" y="69612"/>
                </a:cubicBezTo>
                <a:lnTo>
                  <a:pt x="1479592" y="802178"/>
                </a:lnTo>
                <a:cubicBezTo>
                  <a:pt x="1412118" y="768442"/>
                  <a:pt x="1339826" y="739525"/>
                  <a:pt x="1267533" y="715427"/>
                </a:cubicBezTo>
                <a:cubicBezTo>
                  <a:pt x="1156684" y="696149"/>
                  <a:pt x="1041016" y="672051"/>
                  <a:pt x="930167" y="672051"/>
                </a:cubicBezTo>
                <a:cubicBezTo>
                  <a:pt x="819318" y="672051"/>
                  <a:pt x="703649" y="691330"/>
                  <a:pt x="592801" y="725066"/>
                </a:cubicBezTo>
                <a:cubicBezTo>
                  <a:pt x="428937" y="768442"/>
                  <a:pt x="284352" y="850374"/>
                  <a:pt x="163864" y="951584"/>
                </a:cubicBezTo>
                <a:cubicBezTo>
                  <a:pt x="134946" y="980501"/>
                  <a:pt x="110849" y="1023876"/>
                  <a:pt x="101210" y="1062432"/>
                </a:cubicBezTo>
                <a:lnTo>
                  <a:pt x="0" y="1486550"/>
                </a:lnTo>
                <a:lnTo>
                  <a:pt x="1441035" y="1486550"/>
                </a:lnTo>
                <a:lnTo>
                  <a:pt x="1441035" y="1481730"/>
                </a:lnTo>
                <a:lnTo>
                  <a:pt x="1850694" y="1004598"/>
                </a:lnTo>
                <a:lnTo>
                  <a:pt x="2482051" y="339505"/>
                </a:lnTo>
                <a:cubicBezTo>
                  <a:pt x="2539885" y="281671"/>
                  <a:pt x="2559163" y="170822"/>
                  <a:pt x="2506149" y="93709"/>
                </a:cubicBezTo>
              </a:path>
            </a:pathLst>
          </a:custGeom>
          <a:solidFill>
            <a:srgbClr val="0674BC"/>
          </a:solidFill>
          <a:ln w="48121"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71D5350-3B5A-C68E-6ABA-DCAD10D7233D}"/>
              </a:ext>
            </a:extLst>
          </p:cNvPr>
          <p:cNvSpPr/>
          <p:nvPr/>
        </p:nvSpPr>
        <p:spPr>
          <a:xfrm>
            <a:off x="6717856" y="4553558"/>
            <a:ext cx="578224" cy="578225"/>
          </a:xfrm>
          <a:custGeom>
            <a:avLst/>
            <a:gdLst>
              <a:gd name="connsiteX0" fmla="*/ 578225 w 578224"/>
              <a:gd name="connsiteY0" fmla="*/ 289112 h 578225"/>
              <a:gd name="connsiteX1" fmla="*/ 289112 w 578224"/>
              <a:gd name="connsiteY1" fmla="*/ 578225 h 578225"/>
              <a:gd name="connsiteX2" fmla="*/ 0 w 578224"/>
              <a:gd name="connsiteY2" fmla="*/ 289112 h 578225"/>
              <a:gd name="connsiteX3" fmla="*/ 289112 w 578224"/>
              <a:gd name="connsiteY3" fmla="*/ 0 h 578225"/>
              <a:gd name="connsiteX4" fmla="*/ 578225 w 578224"/>
              <a:gd name="connsiteY4" fmla="*/ 289112 h 578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224" h="578225">
                <a:moveTo>
                  <a:pt x="578225" y="289112"/>
                </a:moveTo>
                <a:cubicBezTo>
                  <a:pt x="578225" y="450189"/>
                  <a:pt x="450189" y="578225"/>
                  <a:pt x="289112" y="578225"/>
                </a:cubicBezTo>
                <a:cubicBezTo>
                  <a:pt x="128035" y="578225"/>
                  <a:pt x="0" y="450189"/>
                  <a:pt x="0" y="289112"/>
                </a:cubicBezTo>
                <a:cubicBezTo>
                  <a:pt x="0" y="128036"/>
                  <a:pt x="128035" y="0"/>
                  <a:pt x="289112" y="0"/>
                </a:cubicBezTo>
                <a:cubicBezTo>
                  <a:pt x="450189" y="0"/>
                  <a:pt x="578225" y="132166"/>
                  <a:pt x="578225" y="289112"/>
                </a:cubicBezTo>
              </a:path>
            </a:pathLst>
          </a:custGeom>
          <a:solidFill>
            <a:srgbClr val="932791"/>
          </a:solidFill>
          <a:ln w="4127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B183840-164C-A4CB-E24A-EAE80216866F}"/>
              </a:ext>
            </a:extLst>
          </p:cNvPr>
          <p:cNvSpPr/>
          <p:nvPr/>
        </p:nvSpPr>
        <p:spPr>
          <a:xfrm>
            <a:off x="7874305" y="4718765"/>
            <a:ext cx="578224" cy="578225"/>
          </a:xfrm>
          <a:custGeom>
            <a:avLst/>
            <a:gdLst>
              <a:gd name="connsiteX0" fmla="*/ 578225 w 578224"/>
              <a:gd name="connsiteY0" fmla="*/ 289112 h 578225"/>
              <a:gd name="connsiteX1" fmla="*/ 289112 w 578224"/>
              <a:gd name="connsiteY1" fmla="*/ 578225 h 578225"/>
              <a:gd name="connsiteX2" fmla="*/ 0 w 578224"/>
              <a:gd name="connsiteY2" fmla="*/ 289112 h 578225"/>
              <a:gd name="connsiteX3" fmla="*/ 289112 w 578224"/>
              <a:gd name="connsiteY3" fmla="*/ 0 h 578225"/>
              <a:gd name="connsiteX4" fmla="*/ 578225 w 578224"/>
              <a:gd name="connsiteY4" fmla="*/ 289112 h 578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224" h="578225">
                <a:moveTo>
                  <a:pt x="578225" y="289112"/>
                </a:moveTo>
                <a:cubicBezTo>
                  <a:pt x="578225" y="450189"/>
                  <a:pt x="450189" y="578225"/>
                  <a:pt x="289112" y="578225"/>
                </a:cubicBezTo>
                <a:cubicBezTo>
                  <a:pt x="128035" y="578225"/>
                  <a:pt x="0" y="450189"/>
                  <a:pt x="0" y="289112"/>
                </a:cubicBezTo>
                <a:cubicBezTo>
                  <a:pt x="0" y="128036"/>
                  <a:pt x="128035" y="0"/>
                  <a:pt x="289112" y="0"/>
                </a:cubicBezTo>
                <a:cubicBezTo>
                  <a:pt x="450189" y="0"/>
                  <a:pt x="578225" y="128036"/>
                  <a:pt x="578225" y="289112"/>
                </a:cubicBezTo>
              </a:path>
            </a:pathLst>
          </a:custGeom>
          <a:solidFill>
            <a:srgbClr val="FF9300"/>
          </a:solidFill>
          <a:ln w="4127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8F5DE94-9384-B1EC-0C0B-D0E77A8E0F50}"/>
              </a:ext>
            </a:extLst>
          </p:cNvPr>
          <p:cNvSpPr/>
          <p:nvPr/>
        </p:nvSpPr>
        <p:spPr>
          <a:xfrm>
            <a:off x="5561406" y="4718765"/>
            <a:ext cx="578224" cy="578225"/>
          </a:xfrm>
          <a:custGeom>
            <a:avLst/>
            <a:gdLst>
              <a:gd name="connsiteX0" fmla="*/ 578225 w 578224"/>
              <a:gd name="connsiteY0" fmla="*/ 289112 h 578225"/>
              <a:gd name="connsiteX1" fmla="*/ 289112 w 578224"/>
              <a:gd name="connsiteY1" fmla="*/ 578225 h 578225"/>
              <a:gd name="connsiteX2" fmla="*/ 0 w 578224"/>
              <a:gd name="connsiteY2" fmla="*/ 289112 h 578225"/>
              <a:gd name="connsiteX3" fmla="*/ 289112 w 578224"/>
              <a:gd name="connsiteY3" fmla="*/ 0 h 578225"/>
              <a:gd name="connsiteX4" fmla="*/ 578225 w 578224"/>
              <a:gd name="connsiteY4" fmla="*/ 289112 h 578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224" h="578225">
                <a:moveTo>
                  <a:pt x="578225" y="289112"/>
                </a:moveTo>
                <a:cubicBezTo>
                  <a:pt x="578225" y="450189"/>
                  <a:pt x="450189" y="578225"/>
                  <a:pt x="289112" y="578225"/>
                </a:cubicBezTo>
                <a:cubicBezTo>
                  <a:pt x="128036" y="578225"/>
                  <a:pt x="0" y="450189"/>
                  <a:pt x="0" y="289112"/>
                </a:cubicBezTo>
                <a:cubicBezTo>
                  <a:pt x="0" y="128036"/>
                  <a:pt x="128036" y="0"/>
                  <a:pt x="289112" y="0"/>
                </a:cubicBezTo>
                <a:cubicBezTo>
                  <a:pt x="450189" y="0"/>
                  <a:pt x="578225" y="128036"/>
                  <a:pt x="578225" y="289112"/>
                </a:cubicBezTo>
              </a:path>
            </a:pathLst>
          </a:custGeom>
          <a:solidFill>
            <a:srgbClr val="ED1A3A"/>
          </a:solidFill>
          <a:ln w="4127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93B61E5-A6DD-C00D-52F5-09CC0E447CB4}"/>
              </a:ext>
            </a:extLst>
          </p:cNvPr>
          <p:cNvSpPr/>
          <p:nvPr/>
        </p:nvSpPr>
        <p:spPr>
          <a:xfrm>
            <a:off x="5379678" y="5784351"/>
            <a:ext cx="3254580" cy="1090366"/>
          </a:xfrm>
          <a:custGeom>
            <a:avLst/>
            <a:gdLst>
              <a:gd name="connsiteX0" fmla="*/ 0 w 3254580"/>
              <a:gd name="connsiteY0" fmla="*/ 1090367 h 1090366"/>
              <a:gd name="connsiteX1" fmla="*/ 1627290 w 3254580"/>
              <a:gd name="connsiteY1" fmla="*/ 0 h 1090366"/>
              <a:gd name="connsiteX2" fmla="*/ 3254581 w 3254580"/>
              <a:gd name="connsiteY2" fmla="*/ 1090367 h 1090366"/>
              <a:gd name="connsiteX3" fmla="*/ 0 w 3254580"/>
              <a:gd name="connsiteY3" fmla="*/ 1090367 h 1090366"/>
            </a:gdLst>
            <a:ahLst/>
            <a:cxnLst>
              <a:cxn ang="0">
                <a:pos x="connsiteX0" y="connsiteY0"/>
              </a:cxn>
              <a:cxn ang="0">
                <a:pos x="connsiteX1" y="connsiteY1"/>
              </a:cxn>
              <a:cxn ang="0">
                <a:pos x="connsiteX2" y="connsiteY2"/>
              </a:cxn>
              <a:cxn ang="0">
                <a:pos x="connsiteX3" y="connsiteY3"/>
              </a:cxn>
            </a:cxnLst>
            <a:rect l="l" t="t" r="r" b="b"/>
            <a:pathLst>
              <a:path w="3254580" h="1090366">
                <a:moveTo>
                  <a:pt x="0" y="1090367"/>
                </a:moveTo>
                <a:cubicBezTo>
                  <a:pt x="0" y="487361"/>
                  <a:pt x="726911" y="0"/>
                  <a:pt x="1627290" y="0"/>
                </a:cubicBezTo>
                <a:cubicBezTo>
                  <a:pt x="2523539" y="0"/>
                  <a:pt x="3254581" y="487361"/>
                  <a:pt x="3254581" y="1090367"/>
                </a:cubicBezTo>
                <a:lnTo>
                  <a:pt x="0" y="1090367"/>
                </a:lnTo>
                <a:close/>
              </a:path>
            </a:pathLst>
          </a:custGeom>
          <a:solidFill>
            <a:schemeClr val="bg2">
              <a:lumMod val="50000"/>
            </a:schemeClr>
          </a:solidFill>
          <a:ln w="4127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A8E24E5-2AB2-153B-DC2C-17B9262F2DCB}"/>
              </a:ext>
            </a:extLst>
          </p:cNvPr>
          <p:cNvSpPr/>
          <p:nvPr/>
        </p:nvSpPr>
        <p:spPr>
          <a:xfrm>
            <a:off x="5354897" y="5381135"/>
            <a:ext cx="991242" cy="948399"/>
          </a:xfrm>
          <a:custGeom>
            <a:avLst/>
            <a:gdLst>
              <a:gd name="connsiteX0" fmla="*/ 396497 w 991242"/>
              <a:gd name="connsiteY0" fmla="*/ 556033 h 948399"/>
              <a:gd name="connsiteX1" fmla="*/ 991243 w 991242"/>
              <a:gd name="connsiteY1" fmla="*/ 291701 h 948399"/>
              <a:gd name="connsiteX2" fmla="*/ 991243 w 991242"/>
              <a:gd name="connsiteY2" fmla="*/ 246270 h 948399"/>
              <a:gd name="connsiteX3" fmla="*/ 941681 w 991242"/>
              <a:gd name="connsiteY3" fmla="*/ 126494 h 948399"/>
              <a:gd name="connsiteX4" fmla="*/ 863207 w 991242"/>
              <a:gd name="connsiteY4" fmla="*/ 81062 h 948399"/>
              <a:gd name="connsiteX5" fmla="*/ 136296 w 991242"/>
              <a:gd name="connsiteY5" fmla="*/ 76932 h 948399"/>
              <a:gd name="connsiteX6" fmla="*/ 45432 w 991242"/>
              <a:gd name="connsiteY6" fmla="*/ 126494 h 948399"/>
              <a:gd name="connsiteX7" fmla="*/ 0 w 991242"/>
              <a:gd name="connsiteY7" fmla="*/ 246270 h 948399"/>
              <a:gd name="connsiteX8" fmla="*/ 0 w 991242"/>
              <a:gd name="connsiteY8" fmla="*/ 948400 h 948399"/>
              <a:gd name="connsiteX9" fmla="*/ 396497 w 991242"/>
              <a:gd name="connsiteY9" fmla="*/ 556033 h 9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1242" h="948399">
                <a:moveTo>
                  <a:pt x="396497" y="556033"/>
                </a:moveTo>
                <a:cubicBezTo>
                  <a:pt x="569965" y="440388"/>
                  <a:pt x="772343" y="349524"/>
                  <a:pt x="991243" y="291701"/>
                </a:cubicBezTo>
                <a:lnTo>
                  <a:pt x="991243" y="246270"/>
                </a:lnTo>
                <a:cubicBezTo>
                  <a:pt x="991243" y="200838"/>
                  <a:pt x="970592" y="155406"/>
                  <a:pt x="941681" y="126494"/>
                </a:cubicBezTo>
                <a:cubicBezTo>
                  <a:pt x="929290" y="114104"/>
                  <a:pt x="900379" y="97583"/>
                  <a:pt x="863207" y="81062"/>
                </a:cubicBezTo>
                <a:cubicBezTo>
                  <a:pt x="636047" y="-26322"/>
                  <a:pt x="367586" y="-26322"/>
                  <a:pt x="136296" y="76932"/>
                </a:cubicBezTo>
                <a:cubicBezTo>
                  <a:pt x="94994" y="93453"/>
                  <a:pt x="61953" y="114104"/>
                  <a:pt x="45432" y="126494"/>
                </a:cubicBezTo>
                <a:cubicBezTo>
                  <a:pt x="20651" y="155406"/>
                  <a:pt x="0" y="200838"/>
                  <a:pt x="0" y="246270"/>
                </a:cubicBezTo>
                <a:lnTo>
                  <a:pt x="0" y="948400"/>
                </a:lnTo>
                <a:cubicBezTo>
                  <a:pt x="94994" y="803844"/>
                  <a:pt x="227160" y="667548"/>
                  <a:pt x="396497" y="556033"/>
                </a:cubicBezTo>
              </a:path>
            </a:pathLst>
          </a:custGeom>
          <a:solidFill>
            <a:srgbClr val="ED1A3A"/>
          </a:solidFill>
          <a:ln w="4127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A9711B1-DA7E-CC8A-226A-C4A47940B21C}"/>
              </a:ext>
            </a:extLst>
          </p:cNvPr>
          <p:cNvSpPr/>
          <p:nvPr/>
        </p:nvSpPr>
        <p:spPr>
          <a:xfrm>
            <a:off x="6507217" y="5215928"/>
            <a:ext cx="995372" cy="415606"/>
          </a:xfrm>
          <a:custGeom>
            <a:avLst/>
            <a:gdLst>
              <a:gd name="connsiteX0" fmla="*/ 995373 w 995372"/>
              <a:gd name="connsiteY0" fmla="*/ 415607 h 415606"/>
              <a:gd name="connsiteX1" fmla="*/ 995373 w 995372"/>
              <a:gd name="connsiteY1" fmla="*/ 246270 h 415606"/>
              <a:gd name="connsiteX2" fmla="*/ 945811 w 995372"/>
              <a:gd name="connsiteY2" fmla="*/ 126494 h 415606"/>
              <a:gd name="connsiteX3" fmla="*/ 867337 w 995372"/>
              <a:gd name="connsiteY3" fmla="*/ 81062 h 415606"/>
              <a:gd name="connsiteX4" fmla="*/ 140426 w 995372"/>
              <a:gd name="connsiteY4" fmla="*/ 76932 h 415606"/>
              <a:gd name="connsiteX5" fmla="*/ 49562 w 995372"/>
              <a:gd name="connsiteY5" fmla="*/ 126494 h 415606"/>
              <a:gd name="connsiteX6" fmla="*/ 0 w 995372"/>
              <a:gd name="connsiteY6" fmla="*/ 246270 h 415606"/>
              <a:gd name="connsiteX7" fmla="*/ 0 w 995372"/>
              <a:gd name="connsiteY7" fmla="*/ 415607 h 415606"/>
              <a:gd name="connsiteX8" fmla="*/ 495621 w 995372"/>
              <a:gd name="connsiteY8" fmla="*/ 366045 h 415606"/>
              <a:gd name="connsiteX9" fmla="*/ 995373 w 995372"/>
              <a:gd name="connsiteY9" fmla="*/ 415607 h 41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72" h="415606">
                <a:moveTo>
                  <a:pt x="995373" y="415607"/>
                </a:moveTo>
                <a:lnTo>
                  <a:pt x="995373" y="246270"/>
                </a:lnTo>
                <a:cubicBezTo>
                  <a:pt x="995373" y="200838"/>
                  <a:pt x="974722" y="155406"/>
                  <a:pt x="945811" y="126494"/>
                </a:cubicBezTo>
                <a:cubicBezTo>
                  <a:pt x="933420" y="114104"/>
                  <a:pt x="904509" y="97583"/>
                  <a:pt x="867337" y="81062"/>
                </a:cubicBezTo>
                <a:cubicBezTo>
                  <a:pt x="640178" y="-26322"/>
                  <a:pt x="371716" y="-26322"/>
                  <a:pt x="140426" y="76932"/>
                </a:cubicBezTo>
                <a:cubicBezTo>
                  <a:pt x="99124" y="93453"/>
                  <a:pt x="66083" y="114104"/>
                  <a:pt x="49562" y="126494"/>
                </a:cubicBezTo>
                <a:cubicBezTo>
                  <a:pt x="16521" y="155406"/>
                  <a:pt x="0" y="200838"/>
                  <a:pt x="0" y="246270"/>
                </a:cubicBezTo>
                <a:lnTo>
                  <a:pt x="0" y="415607"/>
                </a:lnTo>
                <a:cubicBezTo>
                  <a:pt x="161077" y="382565"/>
                  <a:pt x="326284" y="366045"/>
                  <a:pt x="495621" y="366045"/>
                </a:cubicBezTo>
                <a:cubicBezTo>
                  <a:pt x="664959" y="366045"/>
                  <a:pt x="834296" y="386696"/>
                  <a:pt x="995373" y="415607"/>
                </a:cubicBezTo>
              </a:path>
            </a:pathLst>
          </a:custGeom>
          <a:solidFill>
            <a:srgbClr val="932791"/>
          </a:solidFill>
          <a:ln w="4127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B865A07-8864-F974-BB0E-468B49BF0372}"/>
              </a:ext>
            </a:extLst>
          </p:cNvPr>
          <p:cNvSpPr/>
          <p:nvPr/>
        </p:nvSpPr>
        <p:spPr>
          <a:xfrm>
            <a:off x="7663666" y="5381135"/>
            <a:ext cx="995372" cy="948399"/>
          </a:xfrm>
          <a:custGeom>
            <a:avLst/>
            <a:gdLst>
              <a:gd name="connsiteX0" fmla="*/ 995373 w 995372"/>
              <a:gd name="connsiteY0" fmla="*/ 948400 h 948399"/>
              <a:gd name="connsiteX1" fmla="*/ 995373 w 995372"/>
              <a:gd name="connsiteY1" fmla="*/ 246270 h 948399"/>
              <a:gd name="connsiteX2" fmla="*/ 945811 w 995372"/>
              <a:gd name="connsiteY2" fmla="*/ 126494 h 948399"/>
              <a:gd name="connsiteX3" fmla="*/ 867337 w 995372"/>
              <a:gd name="connsiteY3" fmla="*/ 81062 h 948399"/>
              <a:gd name="connsiteX4" fmla="*/ 140426 w 995372"/>
              <a:gd name="connsiteY4" fmla="*/ 76932 h 948399"/>
              <a:gd name="connsiteX5" fmla="*/ 49562 w 995372"/>
              <a:gd name="connsiteY5" fmla="*/ 126494 h 948399"/>
              <a:gd name="connsiteX6" fmla="*/ 0 w 995372"/>
              <a:gd name="connsiteY6" fmla="*/ 246270 h 948399"/>
              <a:gd name="connsiteX7" fmla="*/ 0 w 995372"/>
              <a:gd name="connsiteY7" fmla="*/ 291701 h 948399"/>
              <a:gd name="connsiteX8" fmla="*/ 594746 w 995372"/>
              <a:gd name="connsiteY8" fmla="*/ 556033 h 948399"/>
              <a:gd name="connsiteX9" fmla="*/ 995373 w 995372"/>
              <a:gd name="connsiteY9" fmla="*/ 948400 h 9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72" h="948399">
                <a:moveTo>
                  <a:pt x="995373" y="948400"/>
                </a:moveTo>
                <a:lnTo>
                  <a:pt x="995373" y="246270"/>
                </a:lnTo>
                <a:cubicBezTo>
                  <a:pt x="995373" y="200838"/>
                  <a:pt x="974722" y="155406"/>
                  <a:pt x="945811" y="126494"/>
                </a:cubicBezTo>
                <a:cubicBezTo>
                  <a:pt x="933420" y="114104"/>
                  <a:pt x="904509" y="97583"/>
                  <a:pt x="867337" y="81062"/>
                </a:cubicBezTo>
                <a:cubicBezTo>
                  <a:pt x="640178" y="-26322"/>
                  <a:pt x="371716" y="-26322"/>
                  <a:pt x="140426" y="76932"/>
                </a:cubicBezTo>
                <a:cubicBezTo>
                  <a:pt x="99124" y="93453"/>
                  <a:pt x="66083" y="114104"/>
                  <a:pt x="49562" y="126494"/>
                </a:cubicBezTo>
                <a:cubicBezTo>
                  <a:pt x="16521" y="155406"/>
                  <a:pt x="0" y="200838"/>
                  <a:pt x="0" y="246270"/>
                </a:cubicBezTo>
                <a:lnTo>
                  <a:pt x="0" y="291701"/>
                </a:lnTo>
                <a:cubicBezTo>
                  <a:pt x="218899" y="349524"/>
                  <a:pt x="421278" y="440388"/>
                  <a:pt x="594746" y="556033"/>
                </a:cubicBezTo>
                <a:cubicBezTo>
                  <a:pt x="768213" y="667548"/>
                  <a:pt x="900379" y="803844"/>
                  <a:pt x="995373" y="948400"/>
                </a:cubicBezTo>
              </a:path>
            </a:pathLst>
          </a:custGeom>
          <a:solidFill>
            <a:srgbClr val="FF9300"/>
          </a:solidFill>
          <a:ln w="41275" cap="flat">
            <a:noFill/>
            <a:prstDash val="solid"/>
            <a:miter/>
          </a:ln>
        </p:spPr>
        <p:txBody>
          <a:bodyPr rtlCol="0" anchor="ctr"/>
          <a:lstStyle/>
          <a:p>
            <a:endParaRPr lang="en-US"/>
          </a:p>
        </p:txBody>
      </p:sp>
      <p:sp>
        <p:nvSpPr>
          <p:cNvPr id="20" name="TextBox 19">
            <a:extLst>
              <a:ext uri="{FF2B5EF4-FFF2-40B4-BE49-F238E27FC236}">
                <a16:creationId xmlns:a16="http://schemas.microsoft.com/office/drawing/2014/main" id="{0194184D-F5A9-14FC-E355-5BE9837A8E3A}"/>
              </a:ext>
            </a:extLst>
          </p:cNvPr>
          <p:cNvSpPr txBox="1"/>
          <p:nvPr/>
        </p:nvSpPr>
        <p:spPr>
          <a:xfrm>
            <a:off x="4156410" y="3672723"/>
            <a:ext cx="235192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What is harassment?</a:t>
            </a:r>
          </a:p>
        </p:txBody>
      </p:sp>
      <p:sp>
        <p:nvSpPr>
          <p:cNvPr id="21" name="Content Placeholder 2">
            <a:extLst>
              <a:ext uri="{FF2B5EF4-FFF2-40B4-BE49-F238E27FC236}">
                <a16:creationId xmlns:a16="http://schemas.microsoft.com/office/drawing/2014/main" id="{D795B440-7077-11EC-06E6-A59594AE4918}"/>
              </a:ext>
            </a:extLst>
          </p:cNvPr>
          <p:cNvSpPr txBox="1">
            <a:spLocks/>
          </p:cNvSpPr>
          <p:nvPr/>
        </p:nvSpPr>
        <p:spPr>
          <a:xfrm>
            <a:off x="459204" y="2767813"/>
            <a:ext cx="260358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What was acceptable even 10 years ago is not acceptable now. Ensure your training reflects that</a:t>
            </a:r>
          </a:p>
        </p:txBody>
      </p:sp>
      <p:sp>
        <p:nvSpPr>
          <p:cNvPr id="22" name="Footer Placeholder 4">
            <a:extLst>
              <a:ext uri="{FF2B5EF4-FFF2-40B4-BE49-F238E27FC236}">
                <a16:creationId xmlns:a16="http://schemas.microsoft.com/office/drawing/2014/main" id="{5990594B-562C-AF8B-6E4E-B8BEA8D56AAD}"/>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17 of 20</a:t>
            </a:r>
          </a:p>
        </p:txBody>
      </p:sp>
    </p:spTree>
    <p:extLst>
      <p:ext uri="{BB962C8B-B14F-4D97-AF65-F5344CB8AC3E}">
        <p14:creationId xmlns:p14="http://schemas.microsoft.com/office/powerpoint/2010/main" val="3653482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F758D1-9B93-05CC-CBFA-7DA2F446B342}"/>
              </a:ext>
            </a:extLst>
          </p:cNvPr>
          <p:cNvSpPr txBox="1">
            <a:spLocks/>
          </p:cNvSpPr>
          <p:nvPr/>
        </p:nvSpPr>
        <p:spPr>
          <a:xfrm>
            <a:off x="467830" y="235881"/>
            <a:ext cx="8208341" cy="1419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FF9300"/>
                </a:solidFill>
                <a:latin typeface="Arial" panose="020B0604020202020204" pitchFamily="34" charset="0"/>
                <a:ea typeface="+mj-ea"/>
                <a:cs typeface="Arial" panose="020B0604020202020204" pitchFamily="34" charset="0"/>
              </a:defRPr>
            </a:lvl1pPr>
          </a:lstStyle>
          <a:p>
            <a:r>
              <a:rPr lang="en-US" dirty="0"/>
              <a:t>WORKPLACE HARASSMENT PREVENTION</a:t>
            </a:r>
          </a:p>
        </p:txBody>
      </p:sp>
      <p:sp>
        <p:nvSpPr>
          <p:cNvPr id="22" name="Footer Placeholder 4">
            <a:extLst>
              <a:ext uri="{FF2B5EF4-FFF2-40B4-BE49-F238E27FC236}">
                <a16:creationId xmlns:a16="http://schemas.microsoft.com/office/drawing/2014/main" id="{5990594B-562C-AF8B-6E4E-B8BEA8D56AAD}"/>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18 of 20</a:t>
            </a:r>
          </a:p>
        </p:txBody>
      </p:sp>
      <p:sp>
        <p:nvSpPr>
          <p:cNvPr id="23" name="TextBox 22">
            <a:extLst>
              <a:ext uri="{FF2B5EF4-FFF2-40B4-BE49-F238E27FC236}">
                <a16:creationId xmlns:a16="http://schemas.microsoft.com/office/drawing/2014/main" id="{3A28E53A-3AAC-5E65-B3A3-3FC63B9BA6B8}"/>
              </a:ext>
            </a:extLst>
          </p:cNvPr>
          <p:cNvSpPr txBox="1"/>
          <p:nvPr/>
        </p:nvSpPr>
        <p:spPr>
          <a:xfrm>
            <a:off x="6323417" y="4216056"/>
            <a:ext cx="2646607" cy="118932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Write company values and mission statements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Get the “buy-in’ from employees</a:t>
            </a:r>
          </a:p>
        </p:txBody>
      </p:sp>
      <p:sp>
        <p:nvSpPr>
          <p:cNvPr id="25" name="TextBox 24">
            <a:extLst>
              <a:ext uri="{FF2B5EF4-FFF2-40B4-BE49-F238E27FC236}">
                <a16:creationId xmlns:a16="http://schemas.microsoft.com/office/drawing/2014/main" id="{3C1ECBC8-C715-08C3-45FC-85FB60D3249D}"/>
              </a:ext>
            </a:extLst>
          </p:cNvPr>
          <p:cNvSpPr txBox="1"/>
          <p:nvPr/>
        </p:nvSpPr>
        <p:spPr>
          <a:xfrm>
            <a:off x="6323416" y="2074181"/>
            <a:ext cx="2646607" cy="1477328"/>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Better communications and managing change in the workplace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Forum for feedback</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Town Halls </a:t>
            </a:r>
          </a:p>
        </p:txBody>
      </p:sp>
      <p:sp>
        <p:nvSpPr>
          <p:cNvPr id="27" name="TextBox 26">
            <a:extLst>
              <a:ext uri="{FF2B5EF4-FFF2-40B4-BE49-F238E27FC236}">
                <a16:creationId xmlns:a16="http://schemas.microsoft.com/office/drawing/2014/main" id="{0BD33DEF-9C5D-60CC-1293-FBADE394DF47}"/>
              </a:ext>
            </a:extLst>
          </p:cNvPr>
          <p:cNvSpPr txBox="1"/>
          <p:nvPr/>
        </p:nvSpPr>
        <p:spPr>
          <a:xfrm>
            <a:off x="467830" y="4351829"/>
            <a:ext cx="2886786" cy="120032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One-on-one meetings more frequently for feedback from employees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Especially new hires </a:t>
            </a:r>
          </a:p>
        </p:txBody>
      </p:sp>
      <p:sp>
        <p:nvSpPr>
          <p:cNvPr id="29" name="TextBox 28">
            <a:extLst>
              <a:ext uri="{FF2B5EF4-FFF2-40B4-BE49-F238E27FC236}">
                <a16:creationId xmlns:a16="http://schemas.microsoft.com/office/drawing/2014/main" id="{3C223836-8200-AF1A-A06B-F25318F97D22}"/>
              </a:ext>
            </a:extLst>
          </p:cNvPr>
          <p:cNvSpPr txBox="1"/>
          <p:nvPr/>
        </p:nvSpPr>
        <p:spPr>
          <a:xfrm>
            <a:off x="467830" y="2768427"/>
            <a:ext cx="2352752" cy="120032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Address issues of poor behavior early (before it leads to harassment)</a:t>
            </a:r>
          </a:p>
        </p:txBody>
      </p:sp>
      <p:sp>
        <p:nvSpPr>
          <p:cNvPr id="31" name="TextBox 30">
            <a:extLst>
              <a:ext uri="{FF2B5EF4-FFF2-40B4-BE49-F238E27FC236}">
                <a16:creationId xmlns:a16="http://schemas.microsoft.com/office/drawing/2014/main" id="{D6872526-A51D-F6CF-3513-058C59705D28}"/>
              </a:ext>
            </a:extLst>
          </p:cNvPr>
          <p:cNvSpPr txBox="1"/>
          <p:nvPr/>
        </p:nvSpPr>
        <p:spPr>
          <a:xfrm>
            <a:off x="467830" y="2069059"/>
            <a:ext cx="1889975"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Better listening</a:t>
            </a:r>
          </a:p>
        </p:txBody>
      </p:sp>
      <p:cxnSp>
        <p:nvCxnSpPr>
          <p:cNvPr id="33" name="Elbow Connector 32">
            <a:extLst>
              <a:ext uri="{FF2B5EF4-FFF2-40B4-BE49-F238E27FC236}">
                <a16:creationId xmlns:a16="http://schemas.microsoft.com/office/drawing/2014/main" id="{780C34A9-8443-2182-AED7-132DB8107E93}"/>
              </a:ext>
            </a:extLst>
          </p:cNvPr>
          <p:cNvCxnSpPr>
            <a:endCxn id="31" idx="3"/>
          </p:cNvCxnSpPr>
          <p:nvPr/>
        </p:nvCxnSpPr>
        <p:spPr>
          <a:xfrm rot="10800000">
            <a:off x="2357805" y="2253725"/>
            <a:ext cx="849034" cy="386444"/>
          </a:xfrm>
          <a:prstGeom prst="bentConnector3">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FF5C754E-C947-4FDB-D156-D0C722343B44}"/>
              </a:ext>
            </a:extLst>
          </p:cNvPr>
          <p:cNvCxnSpPr/>
          <p:nvPr/>
        </p:nvCxnSpPr>
        <p:spPr>
          <a:xfrm rot="10800000">
            <a:off x="2595422" y="3235778"/>
            <a:ext cx="849034" cy="386444"/>
          </a:xfrm>
          <a:prstGeom prst="bentConnector3">
            <a:avLst>
              <a:gd name="adj1" fmla="val 5910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F3629AA7-2BAE-FFE4-B053-0B416B949B94}"/>
              </a:ext>
            </a:extLst>
          </p:cNvPr>
          <p:cNvCxnSpPr>
            <a:cxnSpLocks/>
          </p:cNvCxnSpPr>
          <p:nvPr/>
        </p:nvCxnSpPr>
        <p:spPr>
          <a:xfrm rot="10800000" flipV="1">
            <a:off x="3242154" y="4951992"/>
            <a:ext cx="736336" cy="429321"/>
          </a:xfrm>
          <a:prstGeom prst="bentConnector3">
            <a:avLst>
              <a:gd name="adj1" fmla="val 50000"/>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D12C5862-2A36-A80D-BFDA-26C4551ADE9D}"/>
              </a:ext>
            </a:extLst>
          </p:cNvPr>
          <p:cNvCxnSpPr>
            <a:cxnSpLocks/>
          </p:cNvCxnSpPr>
          <p:nvPr/>
        </p:nvCxnSpPr>
        <p:spPr>
          <a:xfrm>
            <a:off x="5457304" y="4909607"/>
            <a:ext cx="866113" cy="385662"/>
          </a:xfrm>
          <a:prstGeom prst="bentConnector3">
            <a:avLst>
              <a:gd name="adj1" fmla="val 50000"/>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879C30F9-29F6-B9AF-740E-96336FBBAFD8}"/>
              </a:ext>
            </a:extLst>
          </p:cNvPr>
          <p:cNvCxnSpPr>
            <a:cxnSpLocks/>
          </p:cNvCxnSpPr>
          <p:nvPr/>
        </p:nvCxnSpPr>
        <p:spPr>
          <a:xfrm flipV="1">
            <a:off x="5457304" y="2259088"/>
            <a:ext cx="705016" cy="373939"/>
          </a:xfrm>
          <a:prstGeom prst="bentConnector3">
            <a:avLst>
              <a:gd name="adj1" fmla="val 50000"/>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3AA1DEA7-C654-5059-4B49-21D7EC8A38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1679" y="2051825"/>
            <a:ext cx="3180641" cy="3545089"/>
          </a:xfrm>
          <a:prstGeom prst="rect">
            <a:avLst/>
          </a:prstGeom>
        </p:spPr>
      </p:pic>
    </p:spTree>
    <p:extLst>
      <p:ext uri="{BB962C8B-B14F-4D97-AF65-F5344CB8AC3E}">
        <p14:creationId xmlns:p14="http://schemas.microsoft.com/office/powerpoint/2010/main" val="147520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CDA981-2854-2C6F-B9A3-4E586A052243}"/>
              </a:ext>
            </a:extLst>
          </p:cNvPr>
          <p:cNvSpPr txBox="1">
            <a:spLocks/>
          </p:cNvSpPr>
          <p:nvPr/>
        </p:nvSpPr>
        <p:spPr>
          <a:xfrm>
            <a:off x="467331" y="259662"/>
            <a:ext cx="8849664" cy="135658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9300"/>
                </a:solidFill>
                <a:latin typeface="Arial" panose="020B0604020202020204" pitchFamily="34" charset="0"/>
                <a:ea typeface="Open Sans Extrabold" panose="020B0606030504020204" pitchFamily="34" charset="0"/>
                <a:cs typeface="Arial" panose="020B0604020202020204" pitchFamily="34" charset="0"/>
              </a:rPr>
              <a:t>ABOUT DUNK &amp; ASSOCIATES INC./ SYSTEMS 24-7</a:t>
            </a:r>
          </a:p>
        </p:txBody>
      </p:sp>
      <p:sp>
        <p:nvSpPr>
          <p:cNvPr id="37" name="Footer Placeholder 4">
            <a:extLst>
              <a:ext uri="{FF2B5EF4-FFF2-40B4-BE49-F238E27FC236}">
                <a16:creationId xmlns:a16="http://schemas.microsoft.com/office/drawing/2014/main" id="{C2D7E4D5-021A-0392-0234-7ADEE25EC009}"/>
              </a:ext>
            </a:extLst>
          </p:cNvPr>
          <p:cNvSpPr>
            <a:spLocks noGrp="1"/>
          </p:cNvSpPr>
          <p:nvPr>
            <p:ph type="ftr" sz="quarter" idx="4294967295"/>
          </p:nvPr>
        </p:nvSpPr>
        <p:spPr>
          <a:xfrm>
            <a:off x="5719967" y="6403163"/>
            <a:ext cx="3185493" cy="365125"/>
          </a:xfrm>
        </p:spPr>
        <p:txBody>
          <a:bodyPr/>
          <a:lstStyle/>
          <a:p>
            <a:pPr algn="r"/>
            <a:r>
              <a:rPr lang="en-US" sz="1050" dirty="0">
                <a:latin typeface="Arial" panose="020B0604020202020204" pitchFamily="34" charset="0"/>
                <a:cs typeface="Arial" panose="020B0604020202020204" pitchFamily="34" charset="0"/>
              </a:rPr>
              <a:t>Slide 2 of 20</a:t>
            </a:r>
          </a:p>
        </p:txBody>
      </p:sp>
      <p:sp>
        <p:nvSpPr>
          <p:cNvPr id="38" name="Rectangle 37">
            <a:extLst>
              <a:ext uri="{FF2B5EF4-FFF2-40B4-BE49-F238E27FC236}">
                <a16:creationId xmlns:a16="http://schemas.microsoft.com/office/drawing/2014/main" id="{784ED16C-AB5C-1F70-FE6E-EE52B9046D6E}"/>
              </a:ext>
            </a:extLst>
          </p:cNvPr>
          <p:cNvSpPr>
            <a:spLocks noChangeArrowheads="1"/>
          </p:cNvSpPr>
          <p:nvPr>
            <p:custDataLst>
              <p:tags r:id="rId1"/>
            </p:custDataLst>
          </p:nvPr>
        </p:nvSpPr>
        <p:spPr bwMode="auto">
          <a:xfrm rot="16200000">
            <a:off x="-102690" y="1712028"/>
            <a:ext cx="4383694" cy="4178301"/>
          </a:xfrm>
          <a:prstGeom prst="rect">
            <a:avLst/>
          </a:prstGeom>
          <a:solidFill>
            <a:srgbClr val="FF9300"/>
          </a:solidFill>
          <a:ln w="6350" algn="ctr">
            <a:noFill/>
            <a:miter lim="800000"/>
            <a:headEnd type="none" w="sm" len="sm"/>
            <a:tailEnd type="none" w="sm" len="sm"/>
          </a:ln>
        </p:spPr>
        <p:txBody>
          <a:bodyPr wrap="square" lIns="91440" tIns="324000" rIns="36000" bIns="36000" anchor="t"/>
          <a:lstStyle/>
          <a:p>
            <a:pPr marL="0" marR="0" lvl="0" indent="0" algn="l" defTabSz="957263"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E0B34C81-8518-08EC-64F9-784580BDCAA6}"/>
              </a:ext>
            </a:extLst>
          </p:cNvPr>
          <p:cNvSpPr>
            <a:spLocks noChangeArrowheads="1"/>
          </p:cNvSpPr>
          <p:nvPr>
            <p:custDataLst>
              <p:tags r:id="rId2"/>
            </p:custDataLst>
          </p:nvPr>
        </p:nvSpPr>
        <p:spPr bwMode="auto">
          <a:xfrm rot="16200000">
            <a:off x="4591181" y="1440207"/>
            <a:ext cx="4383694" cy="4721946"/>
          </a:xfrm>
          <a:prstGeom prst="rect">
            <a:avLst/>
          </a:prstGeom>
          <a:solidFill>
            <a:srgbClr val="0674BB"/>
          </a:solidFill>
          <a:ln w="6350" algn="ctr">
            <a:noFill/>
            <a:miter lim="800000"/>
            <a:headEnd type="none" w="sm" len="sm"/>
            <a:tailEnd type="none" w="sm" len="sm"/>
          </a:ln>
        </p:spPr>
        <p:txBody>
          <a:bodyPr wrap="square" lIns="91440" tIns="324000" rIns="36000" bIns="36000" anchor="t"/>
          <a:lstStyle/>
          <a:p>
            <a:pPr marL="0" marR="0" lvl="0" indent="0" algn="l" defTabSz="957263"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AutoShape 5">
            <a:extLst>
              <a:ext uri="{FF2B5EF4-FFF2-40B4-BE49-F238E27FC236}">
                <a16:creationId xmlns:a16="http://schemas.microsoft.com/office/drawing/2014/main" id="{EB41B521-1D25-BF3D-D60E-5FE6F86A52B1}"/>
              </a:ext>
            </a:extLst>
          </p:cNvPr>
          <p:cNvSpPr>
            <a:spLocks noChangeArrowheads="1"/>
          </p:cNvSpPr>
          <p:nvPr>
            <p:custDataLst>
              <p:tags r:id="rId3"/>
            </p:custDataLst>
          </p:nvPr>
        </p:nvSpPr>
        <p:spPr bwMode="auto">
          <a:xfrm flipH="1">
            <a:off x="3877885" y="1918455"/>
            <a:ext cx="300770" cy="408292"/>
          </a:xfrm>
          <a:prstGeom prst="rightArrow">
            <a:avLst>
              <a:gd name="adj1" fmla="val 65396"/>
              <a:gd name="adj2" fmla="val 52997"/>
            </a:avLst>
          </a:prstGeom>
          <a:solidFill>
            <a:srgbClr val="0674BB"/>
          </a:solidFill>
          <a:ln w="6350" algn="ctr">
            <a:noFill/>
            <a:miter lim="800000"/>
            <a:headEnd type="none" w="sm" len="sm"/>
            <a:tailEnd type="none" w="sm" len="sm"/>
          </a:ln>
        </p:spPr>
        <p:txBody>
          <a:bodyPr rot="10800000" vert="eaVert" wrap="squar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04040"/>
              </a:solidFill>
              <a:effectLst/>
              <a:uLnTx/>
              <a:uFillTx/>
              <a:latin typeface="Arial"/>
              <a:ea typeface="+mn-ea"/>
              <a:cs typeface="+mn-cs"/>
            </a:endParaRPr>
          </a:p>
        </p:txBody>
      </p:sp>
      <p:sp>
        <p:nvSpPr>
          <p:cNvPr id="41" name="TextBox 40">
            <a:extLst>
              <a:ext uri="{FF2B5EF4-FFF2-40B4-BE49-F238E27FC236}">
                <a16:creationId xmlns:a16="http://schemas.microsoft.com/office/drawing/2014/main" id="{49AFB33A-021A-BB58-1A81-D9BA07CC2E4A}"/>
              </a:ext>
            </a:extLst>
          </p:cNvPr>
          <p:cNvSpPr txBox="1"/>
          <p:nvPr/>
        </p:nvSpPr>
        <p:spPr>
          <a:xfrm>
            <a:off x="1079171" y="1884514"/>
            <a:ext cx="3011020" cy="429909"/>
          </a:xfrm>
          <a:prstGeom prst="rect">
            <a:avLst/>
          </a:prstGeom>
          <a:noFill/>
        </p:spPr>
        <p:txBody>
          <a:bodyPr wrap="square" lIns="36000" tIns="0" rIns="36000" bIns="0"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a:ea typeface="+mn-ea"/>
                <a:cs typeface="+mn-cs"/>
              </a:rPr>
              <a:t>Dunk &amp; Associates</a:t>
            </a:r>
            <a:endParaRPr kumimoji="0" lang="en-US" b="0" i="0" u="none" strike="noStrike" kern="1200" cap="none" spc="0" normalizeH="0" baseline="0" noProof="0" dirty="0">
              <a:ln>
                <a:noFill/>
              </a:ln>
              <a:solidFill>
                <a:schemeClr val="bg1"/>
              </a:solidFill>
              <a:effectLst/>
              <a:uLnTx/>
              <a:uFillTx/>
              <a:latin typeface="Arial"/>
              <a:ea typeface="+mn-ea"/>
              <a:cs typeface="+mn-cs"/>
            </a:endParaRPr>
          </a:p>
        </p:txBody>
      </p:sp>
      <p:sp>
        <p:nvSpPr>
          <p:cNvPr id="42" name="TextBox 41">
            <a:extLst>
              <a:ext uri="{FF2B5EF4-FFF2-40B4-BE49-F238E27FC236}">
                <a16:creationId xmlns:a16="http://schemas.microsoft.com/office/drawing/2014/main" id="{8440A2BB-5566-47E8-9A9F-A341577FA5DF}"/>
              </a:ext>
            </a:extLst>
          </p:cNvPr>
          <p:cNvSpPr txBox="1"/>
          <p:nvPr/>
        </p:nvSpPr>
        <p:spPr>
          <a:xfrm>
            <a:off x="5625669" y="1881865"/>
            <a:ext cx="2103023" cy="462951"/>
          </a:xfrm>
          <a:prstGeom prst="rect">
            <a:avLst/>
          </a:prstGeom>
          <a:noFill/>
        </p:spPr>
        <p:txBody>
          <a:bodyPr wrap="square" lIns="36000" tIns="0" rIns="36000" bIns="0"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a:ea typeface="+mn-ea"/>
                <a:cs typeface="+mn-cs"/>
              </a:rPr>
              <a:t>Systems 24-7</a:t>
            </a:r>
            <a:endParaRPr kumimoji="0" lang="en-US" b="0" i="0" u="none" strike="noStrike" kern="1200" cap="none" spc="0" normalizeH="0" baseline="0" noProof="0" dirty="0">
              <a:ln>
                <a:noFill/>
              </a:ln>
              <a:solidFill>
                <a:srgbClr val="404040">
                  <a:lumMod val="50000"/>
                </a:srgbClr>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1B43FF85-40E6-0E24-25DA-C53EFCC014F2}"/>
              </a:ext>
            </a:extLst>
          </p:cNvPr>
          <p:cNvSpPr/>
          <p:nvPr/>
        </p:nvSpPr>
        <p:spPr>
          <a:xfrm>
            <a:off x="500063" y="2441424"/>
            <a:ext cx="3590128" cy="3170099"/>
          </a:xfrm>
          <a:prstGeom prst="rect">
            <a:avLst/>
          </a:prstGeom>
        </p:spPr>
        <p:txBody>
          <a:bodyPr wrap="square">
            <a:spAutoFit/>
          </a:bodyPr>
          <a:lstStyle/>
          <a:p>
            <a:pPr marR="0" lvl="0" algn="l" defTabSz="914400" rtl="0" eaLnBrk="1" fontAlgn="auto" latinLnBrk="0" hangingPunct="1">
              <a:spcBef>
                <a:spcPts val="600"/>
              </a:spcBef>
              <a:buClrTx/>
              <a:buSzTx/>
              <a:tabLst/>
              <a:defRPr/>
            </a:pPr>
            <a:r>
              <a:rPr kumimoji="0" lang="en-US" sz="1700" i="0" u="none" strike="noStrike" kern="1200" cap="none" spc="0" normalizeH="0" baseline="0" noProof="0" dirty="0">
                <a:ln>
                  <a:noFill/>
                </a:ln>
                <a:solidFill>
                  <a:schemeClr val="bg1"/>
                </a:solidFill>
                <a:effectLst/>
                <a:uLnTx/>
                <a:uFillTx/>
                <a:latin typeface="Arial"/>
                <a:ea typeface="+mn-ea"/>
                <a:cs typeface="+mn-cs"/>
              </a:rPr>
              <a:t>Provides the resources and professional supports needed:</a:t>
            </a:r>
          </a:p>
          <a:p>
            <a:pPr marL="285750" indent="-285750">
              <a:spcBef>
                <a:spcPts val="600"/>
              </a:spcBef>
              <a:buFont typeface="Arial" panose="020B0604020202020204" pitchFamily="34" charset="0"/>
              <a:buChar char="•"/>
              <a:defRPr/>
            </a:pPr>
            <a:r>
              <a:rPr lang="en-US" sz="1700" dirty="0">
                <a:solidFill>
                  <a:schemeClr val="bg1"/>
                </a:solidFill>
                <a:latin typeface="Arial"/>
              </a:rPr>
              <a:t>Safety and HR Consulting</a:t>
            </a:r>
          </a:p>
          <a:p>
            <a:pPr marL="285750" indent="-285750">
              <a:spcBef>
                <a:spcPts val="600"/>
              </a:spcBef>
              <a:buFont typeface="Arial" panose="020B0604020202020204" pitchFamily="34" charset="0"/>
              <a:buChar char="•"/>
              <a:defRPr/>
            </a:pPr>
            <a:r>
              <a:rPr kumimoji="0" lang="en-US" sz="1700" b="0" i="0" u="none" strike="noStrike" kern="1200" cap="none" spc="0" normalizeH="0" baseline="0" noProof="0" dirty="0">
                <a:ln>
                  <a:noFill/>
                </a:ln>
                <a:solidFill>
                  <a:schemeClr val="bg1"/>
                </a:solidFill>
                <a:effectLst/>
                <a:uLnTx/>
                <a:uFillTx/>
                <a:latin typeface="Arial"/>
                <a:ea typeface="+mn-ea"/>
                <a:cs typeface="+mn-cs"/>
              </a:rPr>
              <a:t>Accountability and Program Compliance</a:t>
            </a:r>
          </a:p>
          <a:p>
            <a:pPr marL="285750" indent="-285750">
              <a:spcBef>
                <a:spcPts val="600"/>
              </a:spcBef>
              <a:buFont typeface="Arial" panose="020B0604020202020204" pitchFamily="34" charset="0"/>
              <a:buChar char="•"/>
              <a:defRPr/>
            </a:pPr>
            <a:r>
              <a:rPr lang="en-US" sz="1700" dirty="0">
                <a:solidFill>
                  <a:schemeClr val="bg1"/>
                </a:solidFill>
                <a:latin typeface="Arial"/>
              </a:rPr>
              <a:t>Policies, Forms and Training</a:t>
            </a:r>
          </a:p>
          <a:p>
            <a:pPr marL="285750" indent="-285750">
              <a:spcBef>
                <a:spcPts val="600"/>
              </a:spcBef>
              <a:buFont typeface="Arial" panose="020B0604020202020204" pitchFamily="34" charset="0"/>
              <a:buChar char="•"/>
              <a:defRPr/>
            </a:pPr>
            <a:r>
              <a:rPr lang="en-US" sz="1700" dirty="0">
                <a:solidFill>
                  <a:schemeClr val="bg1"/>
                </a:solidFill>
                <a:latin typeface="Arial"/>
              </a:rPr>
              <a:t>Resource Library</a:t>
            </a:r>
          </a:p>
          <a:p>
            <a:pPr marL="285750" indent="-285750">
              <a:spcBef>
                <a:spcPts val="600"/>
              </a:spcBef>
              <a:buFont typeface="Arial" panose="020B0604020202020204" pitchFamily="34" charset="0"/>
              <a:buChar char="•"/>
              <a:defRPr/>
            </a:pPr>
            <a:r>
              <a:rPr lang="en-US" sz="1700" dirty="0">
                <a:solidFill>
                  <a:schemeClr val="bg1"/>
                </a:solidFill>
                <a:latin typeface="Arial"/>
              </a:rPr>
              <a:t>Newsletters</a:t>
            </a:r>
          </a:p>
          <a:p>
            <a:pPr marL="285750" indent="-285750">
              <a:spcBef>
                <a:spcPts val="600"/>
              </a:spcBef>
              <a:buFont typeface="Arial" panose="020B0604020202020204" pitchFamily="34" charset="0"/>
              <a:buChar char="•"/>
              <a:defRPr/>
            </a:pPr>
            <a:r>
              <a:rPr kumimoji="0" lang="en-US" sz="1700" b="0" i="0" u="none" strike="noStrike" kern="1200" cap="none" spc="0" normalizeH="0" baseline="0" noProof="0" dirty="0">
                <a:ln>
                  <a:noFill/>
                </a:ln>
                <a:solidFill>
                  <a:schemeClr val="bg1"/>
                </a:solidFill>
                <a:effectLst/>
                <a:uLnTx/>
                <a:uFillTx/>
                <a:latin typeface="Arial"/>
                <a:ea typeface="+mn-ea"/>
                <a:cs typeface="+mn-cs"/>
              </a:rPr>
              <a:t>Complimentary Monthly Webinars</a:t>
            </a:r>
          </a:p>
        </p:txBody>
      </p:sp>
      <p:sp>
        <p:nvSpPr>
          <p:cNvPr id="44" name="Rectangle 43">
            <a:extLst>
              <a:ext uri="{FF2B5EF4-FFF2-40B4-BE49-F238E27FC236}">
                <a16:creationId xmlns:a16="http://schemas.microsoft.com/office/drawing/2014/main" id="{6358C5C9-E9A4-DC18-F6D7-B355201D18F5}"/>
              </a:ext>
            </a:extLst>
          </p:cNvPr>
          <p:cNvSpPr/>
          <p:nvPr/>
        </p:nvSpPr>
        <p:spPr>
          <a:xfrm>
            <a:off x="4802699" y="2454124"/>
            <a:ext cx="4193019" cy="3431709"/>
          </a:xfrm>
          <a:prstGeom prst="rect">
            <a:avLst/>
          </a:prstGeom>
        </p:spPr>
        <p:txBody>
          <a:bodyPr wrap="square">
            <a:spAutoFit/>
          </a:bodyPr>
          <a:lstStyle/>
          <a:p>
            <a:pPr marR="0" lvl="0" algn="l" defTabSz="914400" rtl="0" eaLnBrk="1" fontAlgn="auto" latinLnBrk="0" hangingPunct="1">
              <a:spcBef>
                <a:spcPts val="600"/>
              </a:spcBef>
              <a:buClrTx/>
              <a:buSzTx/>
              <a:tabLst/>
              <a:defRPr/>
            </a:pPr>
            <a:r>
              <a:rPr kumimoji="0" lang="en-CA" b="0" i="0" u="none" strike="noStrike" kern="1200" cap="none" spc="0" normalizeH="0" baseline="0" noProof="0" dirty="0">
                <a:ln>
                  <a:noFill/>
                </a:ln>
                <a:solidFill>
                  <a:schemeClr val="bg1"/>
                </a:solidFill>
                <a:effectLst/>
                <a:uLnTx/>
                <a:uFillTx/>
                <a:latin typeface="Arial"/>
                <a:ea typeface="+mn-ea"/>
                <a:cs typeface="+mn-cs"/>
              </a:rPr>
              <a:t>The online platform is used for </a:t>
            </a:r>
            <a:r>
              <a:rPr lang="en-CA" b="0" i="0" u="none" strike="noStrike" dirty="0">
                <a:solidFill>
                  <a:schemeClr val="bg1"/>
                </a:solidFill>
                <a:effectLst/>
                <a:latin typeface="Arial" panose="020B0604020202020204" pitchFamily="34" charset="0"/>
              </a:rPr>
              <a:t>business management and employee engagement.</a:t>
            </a:r>
          </a:p>
          <a:p>
            <a:pPr marL="285750" marR="0" lvl="0" indent="-285750" algn="l" defTabSz="914400" rtl="0" eaLnBrk="1" fontAlgn="auto" latinLnBrk="0" hangingPunct="1">
              <a:spcBef>
                <a:spcPts val="600"/>
              </a:spcBef>
              <a:buClrTx/>
              <a:buSzTx/>
              <a:buFont typeface="Arial" panose="020B0604020202020204" pitchFamily="34" charset="0"/>
              <a:buChar char="•"/>
              <a:tabLst/>
              <a:defRPr/>
            </a:pPr>
            <a:r>
              <a:rPr lang="en-CA" sz="1700" dirty="0">
                <a:solidFill>
                  <a:srgbClr val="FFFFFF"/>
                </a:solidFill>
                <a:latin typeface="Arial"/>
              </a:rPr>
              <a:t>Secure access to your program materials (policies, SOPs, forms, safety talks, etc.)</a:t>
            </a:r>
          </a:p>
          <a:p>
            <a:pPr marL="285750" indent="-285750">
              <a:spcBef>
                <a:spcPts val="600"/>
              </a:spcBef>
              <a:buFont typeface="Arial" panose="020B0604020202020204" pitchFamily="34" charset="0"/>
              <a:buChar char="•"/>
              <a:defRPr/>
            </a:pPr>
            <a:r>
              <a:rPr lang="en-CA" sz="1700" dirty="0">
                <a:solidFill>
                  <a:srgbClr val="FFFFFF"/>
                </a:solidFill>
                <a:latin typeface="Arial"/>
              </a:rPr>
              <a:t>Online Training &amp; Tracking</a:t>
            </a:r>
          </a:p>
          <a:p>
            <a:pPr marL="285750" indent="-285750">
              <a:spcBef>
                <a:spcPts val="600"/>
              </a:spcBef>
              <a:buFont typeface="Arial" panose="020B0604020202020204" pitchFamily="34" charset="0"/>
              <a:buChar char="•"/>
              <a:defRPr/>
            </a:pPr>
            <a:r>
              <a:rPr kumimoji="0" lang="en-CA" sz="1700" b="0" i="0" u="none" strike="noStrike" kern="1200" cap="none" spc="0" normalizeH="0" baseline="0" noProof="0" dirty="0">
                <a:ln>
                  <a:noFill/>
                </a:ln>
                <a:solidFill>
                  <a:srgbClr val="FFFFFF"/>
                </a:solidFill>
                <a:effectLst/>
                <a:uLnTx/>
                <a:uFillTx/>
                <a:latin typeface="Arial"/>
                <a:ea typeface="+mn-ea"/>
                <a:cs typeface="+mn-cs"/>
              </a:rPr>
              <a:t>Course Development Tools</a:t>
            </a:r>
          </a:p>
          <a:p>
            <a:pPr marL="285750" indent="-285750">
              <a:spcBef>
                <a:spcPts val="600"/>
              </a:spcBef>
              <a:buFont typeface="Arial" panose="020B0604020202020204" pitchFamily="34" charset="0"/>
              <a:buChar char="•"/>
              <a:defRPr/>
            </a:pPr>
            <a:r>
              <a:rPr lang="en-CA" dirty="0">
                <a:solidFill>
                  <a:schemeClr val="bg1"/>
                </a:solidFill>
                <a:latin typeface="Arial" panose="020B0604020202020204" pitchFamily="34" charset="0"/>
                <a:cs typeface="Arial" panose="020B0604020202020204" pitchFamily="34" charset="0"/>
              </a:rPr>
              <a:t>I</a:t>
            </a:r>
            <a:r>
              <a:rPr lang="en-CA" i="0" u="none" strike="noStrike" dirty="0">
                <a:solidFill>
                  <a:schemeClr val="bg1"/>
                </a:solidFill>
                <a:effectLst/>
                <a:latin typeface="Arial" panose="020B0604020202020204" pitchFamily="34" charset="0"/>
                <a:cs typeface="Arial" panose="020B0604020202020204" pitchFamily="34" charset="0"/>
              </a:rPr>
              <a:t>nternal communication and news updates</a:t>
            </a:r>
          </a:p>
          <a:p>
            <a:pPr marL="285750" indent="-285750">
              <a:spcBef>
                <a:spcPts val="600"/>
              </a:spcBef>
              <a:buFont typeface="Arial" panose="020B0604020202020204" pitchFamily="34" charset="0"/>
              <a:buChar char="•"/>
              <a:defRPr/>
            </a:pPr>
            <a:r>
              <a:rPr kumimoji="0" lang="en-CA" sz="1700" b="0" i="0" u="none" strike="noStrike" kern="1200" cap="none" spc="0" normalizeH="0" baseline="0" noProof="0" dirty="0">
                <a:ln>
                  <a:noFill/>
                </a:ln>
                <a:solidFill>
                  <a:srgbClr val="FFFFFF"/>
                </a:solidFill>
                <a:effectLst/>
                <a:uLnTx/>
                <a:uFillTx/>
                <a:latin typeface="Arial"/>
                <a:ea typeface="+mn-ea"/>
                <a:cs typeface="+mn-cs"/>
              </a:rPr>
              <a:t>Unlimited Tech Support</a:t>
            </a:r>
          </a:p>
        </p:txBody>
      </p:sp>
      <p:sp>
        <p:nvSpPr>
          <p:cNvPr id="45" name="AutoShape 5">
            <a:extLst>
              <a:ext uri="{FF2B5EF4-FFF2-40B4-BE49-F238E27FC236}">
                <a16:creationId xmlns:a16="http://schemas.microsoft.com/office/drawing/2014/main" id="{05F0447D-C9E8-6652-B02B-1730B6B39731}"/>
              </a:ext>
            </a:extLst>
          </p:cNvPr>
          <p:cNvSpPr>
            <a:spLocks noChangeArrowheads="1"/>
          </p:cNvSpPr>
          <p:nvPr>
            <p:custDataLst>
              <p:tags r:id="rId4"/>
            </p:custDataLst>
          </p:nvPr>
        </p:nvSpPr>
        <p:spPr bwMode="auto">
          <a:xfrm rot="10800000" flipH="1">
            <a:off x="4421681" y="1943965"/>
            <a:ext cx="265200" cy="364586"/>
          </a:xfrm>
          <a:prstGeom prst="rightArrow">
            <a:avLst>
              <a:gd name="adj1" fmla="val 65396"/>
              <a:gd name="adj2" fmla="val 52997"/>
            </a:avLst>
          </a:prstGeom>
          <a:solidFill>
            <a:srgbClr val="FF9300"/>
          </a:solidFill>
          <a:ln w="6350" algn="ctr">
            <a:noFill/>
            <a:miter lim="800000"/>
            <a:headEnd type="none" w="sm" len="sm"/>
            <a:tailEnd type="none" w="sm" len="sm"/>
          </a:ln>
        </p:spPr>
        <p:txBody>
          <a:bodyPr rot="10800000" vert="eaVert" wrap="squar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04040"/>
              </a:solidFill>
              <a:effectLst/>
              <a:uLnTx/>
              <a:uFillTx/>
              <a:latin typeface="Arial"/>
              <a:ea typeface="+mn-ea"/>
              <a:cs typeface="+mn-cs"/>
            </a:endParaRPr>
          </a:p>
        </p:txBody>
      </p:sp>
      <p:pic>
        <p:nvPicPr>
          <p:cNvPr id="46" name="Picture 45">
            <a:extLst>
              <a:ext uri="{FF2B5EF4-FFF2-40B4-BE49-F238E27FC236}">
                <a16:creationId xmlns:a16="http://schemas.microsoft.com/office/drawing/2014/main" id="{2900C625-8C32-B478-14B7-D8E3E2896759}"/>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4848948" y="1726767"/>
            <a:ext cx="722348" cy="722348"/>
          </a:xfrm>
          <a:prstGeom prst="rect">
            <a:avLst/>
          </a:prstGeom>
          <a:ln>
            <a:noFill/>
          </a:ln>
        </p:spPr>
      </p:pic>
      <p:pic>
        <p:nvPicPr>
          <p:cNvPr id="47" name="Picture 46">
            <a:extLst>
              <a:ext uri="{FF2B5EF4-FFF2-40B4-BE49-F238E27FC236}">
                <a16:creationId xmlns:a16="http://schemas.microsoft.com/office/drawing/2014/main" id="{588A3016-7B2A-26CA-68E1-91304AFAC42C}"/>
              </a:ext>
            </a:extLst>
          </p:cNvPr>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475739" y="1778865"/>
            <a:ext cx="567352" cy="567352"/>
          </a:xfrm>
          <a:prstGeom prst="rect">
            <a:avLst/>
          </a:prstGeom>
          <a:ln>
            <a:noFill/>
          </a:ln>
        </p:spPr>
      </p:pic>
    </p:spTree>
    <p:extLst>
      <p:ext uri="{BB962C8B-B14F-4D97-AF65-F5344CB8AC3E}">
        <p14:creationId xmlns:p14="http://schemas.microsoft.com/office/powerpoint/2010/main" val="302081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descr="Speech with solid fill">
            <a:extLst>
              <a:ext uri="{FF2B5EF4-FFF2-40B4-BE49-F238E27FC236}">
                <a16:creationId xmlns:a16="http://schemas.microsoft.com/office/drawing/2014/main" id="{1D39954A-1FCE-1F6B-72B9-0B45E13C371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09860" y="601409"/>
            <a:ext cx="3685105" cy="3169439"/>
          </a:xfrm>
          <a:prstGeom prst="rect">
            <a:avLst/>
          </a:prstGeom>
        </p:spPr>
      </p:pic>
      <p:sp>
        <p:nvSpPr>
          <p:cNvPr id="2" name="Title 1">
            <a:extLst>
              <a:ext uri="{FF2B5EF4-FFF2-40B4-BE49-F238E27FC236}">
                <a16:creationId xmlns:a16="http://schemas.microsoft.com/office/drawing/2014/main" id="{5EF4DAD2-4F6E-ADDF-53D0-631E13809746}"/>
              </a:ext>
            </a:extLst>
          </p:cNvPr>
          <p:cNvSpPr>
            <a:spLocks noGrp="1"/>
          </p:cNvSpPr>
          <p:nvPr>
            <p:ph type="title"/>
          </p:nvPr>
        </p:nvSpPr>
        <p:spPr/>
        <p:txBody>
          <a:bodyPr/>
          <a:lstStyle/>
          <a:p>
            <a:r>
              <a:rPr lang="en-US" dirty="0"/>
              <a:t>Q &amp; A</a:t>
            </a:r>
          </a:p>
        </p:txBody>
      </p:sp>
      <p:sp>
        <p:nvSpPr>
          <p:cNvPr id="3" name="Content Placeholder 2">
            <a:extLst>
              <a:ext uri="{FF2B5EF4-FFF2-40B4-BE49-F238E27FC236}">
                <a16:creationId xmlns:a16="http://schemas.microsoft.com/office/drawing/2014/main" id="{A3D06243-2327-98FF-264F-B7AD9540F8F9}"/>
              </a:ext>
            </a:extLst>
          </p:cNvPr>
          <p:cNvSpPr>
            <a:spLocks noGrp="1"/>
          </p:cNvSpPr>
          <p:nvPr>
            <p:ph sz="half" idx="1"/>
          </p:nvPr>
        </p:nvSpPr>
        <p:spPr>
          <a:xfrm>
            <a:off x="2699730" y="1404014"/>
            <a:ext cx="2511429" cy="1159099"/>
          </a:xfrm>
        </p:spPr>
        <p:txBody>
          <a:bodyPr>
            <a:normAutofit/>
          </a:bodyPr>
          <a:lstStyle/>
          <a:p>
            <a:pPr marL="0" indent="0">
              <a:buNone/>
            </a:pPr>
            <a:r>
              <a:rPr lang="en-US" sz="2400" b="1" dirty="0">
                <a:solidFill>
                  <a:schemeClr val="bg1"/>
                </a:solidFill>
                <a:latin typeface="Arial" panose="020B0604020202020204" pitchFamily="34" charset="0"/>
                <a:cs typeface="Arial" panose="020B0604020202020204" pitchFamily="34" charset="0"/>
              </a:rPr>
              <a:t>Thoughts, concerns, opinions…..</a:t>
            </a:r>
          </a:p>
          <a:p>
            <a:pPr marL="0" indent="0">
              <a:buNone/>
            </a:pPr>
            <a:endParaRPr lang="en-US" sz="2400" b="1" dirty="0">
              <a:solidFill>
                <a:schemeClr val="bg1"/>
              </a:solidFill>
              <a:latin typeface="Arial" panose="020B0604020202020204" pitchFamily="34" charset="0"/>
              <a:cs typeface="Arial" panose="020B0604020202020204" pitchFamily="34" charset="0"/>
            </a:endParaRPr>
          </a:p>
        </p:txBody>
      </p:sp>
      <p:sp>
        <p:nvSpPr>
          <p:cNvPr id="20" name="Footer Placeholder 4">
            <a:extLst>
              <a:ext uri="{FF2B5EF4-FFF2-40B4-BE49-F238E27FC236}">
                <a16:creationId xmlns:a16="http://schemas.microsoft.com/office/drawing/2014/main" id="{BF3AEE86-E787-BB6D-987B-2D39F5751502}"/>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19 of 20</a:t>
            </a:r>
          </a:p>
        </p:txBody>
      </p:sp>
      <p:sp>
        <p:nvSpPr>
          <p:cNvPr id="24" name="Freeform 23">
            <a:extLst>
              <a:ext uri="{FF2B5EF4-FFF2-40B4-BE49-F238E27FC236}">
                <a16:creationId xmlns:a16="http://schemas.microsoft.com/office/drawing/2014/main" id="{0DFEEED1-D7D2-3039-CFC5-4BB542B78825}"/>
              </a:ext>
            </a:extLst>
          </p:cNvPr>
          <p:cNvSpPr/>
          <p:nvPr/>
        </p:nvSpPr>
        <p:spPr>
          <a:xfrm>
            <a:off x="4646858" y="3119353"/>
            <a:ext cx="674531" cy="674531"/>
          </a:xfrm>
          <a:custGeom>
            <a:avLst/>
            <a:gdLst>
              <a:gd name="connsiteX0" fmla="*/ 337266 w 674531"/>
              <a:gd name="connsiteY0" fmla="*/ 674531 h 674531"/>
              <a:gd name="connsiteX1" fmla="*/ 674531 w 674531"/>
              <a:gd name="connsiteY1" fmla="*/ 337266 h 674531"/>
              <a:gd name="connsiteX2" fmla="*/ 337266 w 674531"/>
              <a:gd name="connsiteY2" fmla="*/ 0 h 674531"/>
              <a:gd name="connsiteX3" fmla="*/ 0 w 674531"/>
              <a:gd name="connsiteY3" fmla="*/ 337266 h 674531"/>
              <a:gd name="connsiteX4" fmla="*/ 337266 w 674531"/>
              <a:gd name="connsiteY4" fmla="*/ 674531 h 674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531" h="674531">
                <a:moveTo>
                  <a:pt x="337266" y="674531"/>
                </a:moveTo>
                <a:cubicBezTo>
                  <a:pt x="522762" y="674531"/>
                  <a:pt x="674531" y="522762"/>
                  <a:pt x="674531" y="337266"/>
                </a:cubicBezTo>
                <a:cubicBezTo>
                  <a:pt x="674531" y="151769"/>
                  <a:pt x="522762" y="0"/>
                  <a:pt x="337266" y="0"/>
                </a:cubicBezTo>
                <a:cubicBezTo>
                  <a:pt x="151769" y="0"/>
                  <a:pt x="0" y="151769"/>
                  <a:pt x="0" y="337266"/>
                </a:cubicBezTo>
                <a:cubicBezTo>
                  <a:pt x="0" y="522762"/>
                  <a:pt x="151769" y="674531"/>
                  <a:pt x="337266" y="674531"/>
                </a:cubicBezTo>
              </a:path>
            </a:pathLst>
          </a:custGeom>
          <a:solidFill>
            <a:srgbClr val="19A89F"/>
          </a:solidFill>
          <a:ln w="4206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EB0F084-FE6F-42FC-2FF9-7B6AC97182ED}"/>
              </a:ext>
            </a:extLst>
          </p:cNvPr>
          <p:cNvSpPr/>
          <p:nvPr/>
        </p:nvSpPr>
        <p:spPr>
          <a:xfrm>
            <a:off x="3972327" y="4552732"/>
            <a:ext cx="2023593" cy="2318700"/>
          </a:xfrm>
          <a:custGeom>
            <a:avLst/>
            <a:gdLst>
              <a:gd name="connsiteX0" fmla="*/ 1854960 w 2023593"/>
              <a:gd name="connsiteY0" fmla="*/ 505898 h 2318700"/>
              <a:gd name="connsiteX1" fmla="*/ 2023593 w 2023593"/>
              <a:gd name="connsiteY1" fmla="*/ 0 h 2318700"/>
              <a:gd name="connsiteX2" fmla="*/ 0 w 2023593"/>
              <a:gd name="connsiteY2" fmla="*/ 0 h 2318700"/>
              <a:gd name="connsiteX3" fmla="*/ 168633 w 2023593"/>
              <a:gd name="connsiteY3" fmla="*/ 505898 h 2318700"/>
              <a:gd name="connsiteX4" fmla="*/ 421582 w 2023593"/>
              <a:gd name="connsiteY4" fmla="*/ 505898 h 2318700"/>
              <a:gd name="connsiteX5" fmla="*/ 590215 w 2023593"/>
              <a:gd name="connsiteY5" fmla="*/ 2150068 h 2318700"/>
              <a:gd name="connsiteX6" fmla="*/ 337266 w 2023593"/>
              <a:gd name="connsiteY6" fmla="*/ 2150068 h 2318700"/>
              <a:gd name="connsiteX7" fmla="*/ 337266 w 2023593"/>
              <a:gd name="connsiteY7" fmla="*/ 2318700 h 2318700"/>
              <a:gd name="connsiteX8" fmla="*/ 1686328 w 2023593"/>
              <a:gd name="connsiteY8" fmla="*/ 2318700 h 2318700"/>
              <a:gd name="connsiteX9" fmla="*/ 1686328 w 2023593"/>
              <a:gd name="connsiteY9" fmla="*/ 2150068 h 2318700"/>
              <a:gd name="connsiteX10" fmla="*/ 1433378 w 2023593"/>
              <a:gd name="connsiteY10" fmla="*/ 2150068 h 2318700"/>
              <a:gd name="connsiteX11" fmla="*/ 1602011 w 2023593"/>
              <a:gd name="connsiteY11" fmla="*/ 505898 h 231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3593" h="2318700">
                <a:moveTo>
                  <a:pt x="1854960" y="505898"/>
                </a:moveTo>
                <a:lnTo>
                  <a:pt x="2023593" y="0"/>
                </a:lnTo>
                <a:lnTo>
                  <a:pt x="0" y="0"/>
                </a:lnTo>
                <a:lnTo>
                  <a:pt x="168633" y="505898"/>
                </a:lnTo>
                <a:lnTo>
                  <a:pt x="421582" y="505898"/>
                </a:lnTo>
                <a:lnTo>
                  <a:pt x="590215" y="2150068"/>
                </a:lnTo>
                <a:lnTo>
                  <a:pt x="337266" y="2150068"/>
                </a:lnTo>
                <a:lnTo>
                  <a:pt x="337266" y="2318700"/>
                </a:lnTo>
                <a:lnTo>
                  <a:pt x="1686328" y="2318700"/>
                </a:lnTo>
                <a:lnTo>
                  <a:pt x="1686328" y="2150068"/>
                </a:lnTo>
                <a:lnTo>
                  <a:pt x="1433378" y="2150068"/>
                </a:lnTo>
                <a:lnTo>
                  <a:pt x="1602011" y="505898"/>
                </a:lnTo>
                <a:close/>
              </a:path>
            </a:pathLst>
          </a:custGeom>
          <a:solidFill>
            <a:schemeClr val="accent2">
              <a:lumMod val="50000"/>
            </a:schemeClr>
          </a:solidFill>
          <a:ln w="42069"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FB8E0EC-4ECA-A06B-9DC1-C9D0E3667C0D}"/>
              </a:ext>
            </a:extLst>
          </p:cNvPr>
          <p:cNvSpPr/>
          <p:nvPr/>
        </p:nvSpPr>
        <p:spPr>
          <a:xfrm>
            <a:off x="4259003" y="3878201"/>
            <a:ext cx="1454457" cy="505898"/>
          </a:xfrm>
          <a:custGeom>
            <a:avLst/>
            <a:gdLst>
              <a:gd name="connsiteX0" fmla="*/ 1408083 w 1454457"/>
              <a:gd name="connsiteY0" fmla="*/ 311971 h 505898"/>
              <a:gd name="connsiteX1" fmla="*/ 1357494 w 1454457"/>
              <a:gd name="connsiteY1" fmla="*/ 219223 h 505898"/>
              <a:gd name="connsiteX2" fmla="*/ 1003365 w 1454457"/>
              <a:gd name="connsiteY2" fmla="*/ 33727 h 505898"/>
              <a:gd name="connsiteX3" fmla="*/ 725121 w 1454457"/>
              <a:gd name="connsiteY3" fmla="*/ 0 h 505898"/>
              <a:gd name="connsiteX4" fmla="*/ 446877 w 1454457"/>
              <a:gd name="connsiteY4" fmla="*/ 42158 h 505898"/>
              <a:gd name="connsiteX5" fmla="*/ 92748 w 1454457"/>
              <a:gd name="connsiteY5" fmla="*/ 227654 h 505898"/>
              <a:gd name="connsiteX6" fmla="*/ 42158 w 1454457"/>
              <a:gd name="connsiteY6" fmla="*/ 320402 h 505898"/>
              <a:gd name="connsiteX7" fmla="*/ 0 w 1454457"/>
              <a:gd name="connsiteY7" fmla="*/ 505898 h 505898"/>
              <a:gd name="connsiteX8" fmla="*/ 1454458 w 1454457"/>
              <a:gd name="connsiteY8" fmla="*/ 505898 h 505898"/>
              <a:gd name="connsiteX9" fmla="*/ 1408083 w 1454457"/>
              <a:gd name="connsiteY9" fmla="*/ 311971 h 50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4457" h="505898">
                <a:moveTo>
                  <a:pt x="1408083" y="311971"/>
                </a:moveTo>
                <a:cubicBezTo>
                  <a:pt x="1399652" y="278244"/>
                  <a:pt x="1382789" y="244517"/>
                  <a:pt x="1357494" y="219223"/>
                </a:cubicBezTo>
                <a:cubicBezTo>
                  <a:pt x="1256314" y="134906"/>
                  <a:pt x="1138271" y="75885"/>
                  <a:pt x="1003365" y="33727"/>
                </a:cubicBezTo>
                <a:cubicBezTo>
                  <a:pt x="910617" y="16863"/>
                  <a:pt x="817869" y="0"/>
                  <a:pt x="725121" y="0"/>
                </a:cubicBezTo>
                <a:cubicBezTo>
                  <a:pt x="632373" y="0"/>
                  <a:pt x="539625" y="16863"/>
                  <a:pt x="446877" y="42158"/>
                </a:cubicBezTo>
                <a:cubicBezTo>
                  <a:pt x="311971" y="75885"/>
                  <a:pt x="193928" y="143338"/>
                  <a:pt x="92748" y="227654"/>
                </a:cubicBezTo>
                <a:cubicBezTo>
                  <a:pt x="67453" y="252949"/>
                  <a:pt x="50590" y="286676"/>
                  <a:pt x="42158" y="320402"/>
                </a:cubicBezTo>
                <a:lnTo>
                  <a:pt x="0" y="505898"/>
                </a:lnTo>
                <a:lnTo>
                  <a:pt x="1454458" y="505898"/>
                </a:lnTo>
                <a:lnTo>
                  <a:pt x="1408083" y="311971"/>
                </a:lnTo>
                <a:close/>
              </a:path>
            </a:pathLst>
          </a:custGeom>
          <a:solidFill>
            <a:srgbClr val="19A89F"/>
          </a:solidFill>
          <a:ln w="42069" cap="flat">
            <a:noFill/>
            <a:prstDash val="solid"/>
            <a:miter/>
          </a:ln>
        </p:spPr>
        <p:txBody>
          <a:bodyPr rtlCol="0" anchor="ctr"/>
          <a:lstStyle/>
          <a:p>
            <a:endParaRPr lang="en-US"/>
          </a:p>
        </p:txBody>
      </p:sp>
    </p:spTree>
    <p:extLst>
      <p:ext uri="{BB962C8B-B14F-4D97-AF65-F5344CB8AC3E}">
        <p14:creationId xmlns:p14="http://schemas.microsoft.com/office/powerpoint/2010/main" val="1292126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0D3A9C-A7C9-8482-1037-3B4715C52953}"/>
              </a:ext>
            </a:extLst>
          </p:cNvPr>
          <p:cNvSpPr/>
          <p:nvPr/>
        </p:nvSpPr>
        <p:spPr>
          <a:xfrm>
            <a:off x="0" y="1608052"/>
            <a:ext cx="9144000" cy="3256048"/>
          </a:xfrm>
          <a:prstGeom prst="rect">
            <a:avLst/>
          </a:prstGeom>
          <a:solidFill>
            <a:srgbClr val="922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9A04E1-3FB2-D949-97E2-5B02E854EDB4}"/>
              </a:ext>
            </a:extLst>
          </p:cNvPr>
          <p:cNvSpPr>
            <a:spLocks noGrp="1"/>
          </p:cNvSpPr>
          <p:nvPr>
            <p:ph type="title"/>
          </p:nvPr>
        </p:nvSpPr>
        <p:spPr>
          <a:xfrm>
            <a:off x="467830" y="54188"/>
            <a:ext cx="8268666" cy="1768723"/>
          </a:xfrm>
        </p:spPr>
        <p:txBody>
          <a:bodyPr/>
          <a:lstStyle/>
          <a:p>
            <a:r>
              <a:rPr lang="en-US" b="1" dirty="0">
                <a:latin typeface="Arial" panose="020B0604020202020204" pitchFamily="34" charset="0"/>
                <a:cs typeface="Arial" panose="020B0604020202020204" pitchFamily="34" charset="0"/>
              </a:rPr>
              <a:t>LOVE THIS WEBINAR? HERE’S HOW TO GET THE RECORDING</a:t>
            </a:r>
            <a:endParaRPr lang="en-US" dirty="0"/>
          </a:p>
        </p:txBody>
      </p:sp>
      <p:sp>
        <p:nvSpPr>
          <p:cNvPr id="4" name="Footer Placeholder 4">
            <a:extLst>
              <a:ext uri="{FF2B5EF4-FFF2-40B4-BE49-F238E27FC236}">
                <a16:creationId xmlns:a16="http://schemas.microsoft.com/office/drawing/2014/main" id="{D891E6AF-9B18-E32F-81D6-9F0D0496A251}"/>
              </a:ext>
            </a:extLst>
          </p:cNvPr>
          <p:cNvSpPr txBox="1">
            <a:spLocks/>
          </p:cNvSpPr>
          <p:nvPr/>
        </p:nvSpPr>
        <p:spPr>
          <a:xfrm>
            <a:off x="5719967" y="6456328"/>
            <a:ext cx="318549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solidFill>
                  <a:schemeClr val="tx1">
                    <a:lumMod val="50000"/>
                    <a:lumOff val="50000"/>
                  </a:schemeClr>
                </a:solidFill>
              </a:rPr>
              <a:t>Slide 21 of 23</a:t>
            </a:r>
          </a:p>
        </p:txBody>
      </p:sp>
      <p:sp>
        <p:nvSpPr>
          <p:cNvPr id="16" name="TextBox 15">
            <a:extLst>
              <a:ext uri="{FF2B5EF4-FFF2-40B4-BE49-F238E27FC236}">
                <a16:creationId xmlns:a16="http://schemas.microsoft.com/office/drawing/2014/main" id="{7D334EDD-94D7-7D85-D89B-35896F45C6AE}"/>
              </a:ext>
            </a:extLst>
          </p:cNvPr>
          <p:cNvSpPr txBox="1"/>
          <p:nvPr/>
        </p:nvSpPr>
        <p:spPr>
          <a:xfrm>
            <a:off x="480530" y="5022389"/>
            <a:ext cx="8255965" cy="1200329"/>
          </a:xfrm>
          <a:prstGeom prst="rect">
            <a:avLst/>
          </a:prstGeom>
          <a:noFill/>
        </p:spPr>
        <p:txBody>
          <a:bodyPr wrap="square" rtlCol="0">
            <a:spAutoFit/>
          </a:bodyPr>
          <a:lstStyle/>
          <a:p>
            <a:pPr marL="0" indent="0" algn="ctr">
              <a:buNone/>
            </a:pPr>
            <a:r>
              <a:rPr lang="en-CA" b="1" dirty="0">
                <a:solidFill>
                  <a:srgbClr val="FF9300"/>
                </a:solidFill>
                <a:latin typeface="Arial" panose="020B0604020202020204" pitchFamily="34" charset="0"/>
                <a:cs typeface="Arial" panose="020B0604020202020204" pitchFamily="34" charset="0"/>
              </a:rPr>
              <a:t>Our next webinar is: </a:t>
            </a:r>
          </a:p>
          <a:p>
            <a:pPr marL="0" indent="0" algn="ctr">
              <a:buNone/>
            </a:pPr>
            <a:r>
              <a:rPr lang="en-CA" dirty="0">
                <a:latin typeface="Arial" panose="020B0604020202020204" pitchFamily="34" charset="0"/>
                <a:cs typeface="Arial" panose="020B0604020202020204" pitchFamily="34" charset="0"/>
              </a:rPr>
              <a:t>“Security in Online Programs and Life Cycle”</a:t>
            </a:r>
          </a:p>
          <a:p>
            <a:pPr marL="0" indent="0" algn="ctr">
              <a:buNone/>
            </a:pPr>
            <a:r>
              <a:rPr lang="en-CA" dirty="0">
                <a:latin typeface="Arial" panose="020B0604020202020204" pitchFamily="34" charset="0"/>
                <a:cs typeface="Arial" panose="020B0604020202020204" pitchFamily="34" charset="0"/>
              </a:rPr>
              <a:t>April 19, 2023 | 1:00-2:00pm</a:t>
            </a:r>
          </a:p>
          <a:p>
            <a:pPr marL="0" indent="0" algn="ctr">
              <a:buNone/>
            </a:pPr>
            <a:r>
              <a:rPr lang="en-CA" dirty="0">
                <a:latin typeface="Arial" panose="020B0604020202020204" pitchFamily="34" charset="0"/>
                <a:cs typeface="Arial" panose="020B0604020202020204" pitchFamily="34" charset="0"/>
                <a:hlinkClick r:id="rId3"/>
              </a:rPr>
              <a:t>https://www.systems24-7.com/webinar-schedule-public</a:t>
            </a:r>
            <a:r>
              <a:rPr lang="en-CA" dirty="0">
                <a:latin typeface="Arial" panose="020B0604020202020204" pitchFamily="34" charset="0"/>
                <a:cs typeface="Arial" panose="020B0604020202020204" pitchFamily="34" charset="0"/>
              </a:rPr>
              <a:t> </a:t>
            </a:r>
          </a:p>
        </p:txBody>
      </p:sp>
      <p:pic>
        <p:nvPicPr>
          <p:cNvPr id="3" name="Picture 3" descr="D:\Fullppt\005-PNG이미지\노트북.png">
            <a:extLst>
              <a:ext uri="{FF2B5EF4-FFF2-40B4-BE49-F238E27FC236}">
                <a16:creationId xmlns:a16="http://schemas.microsoft.com/office/drawing/2014/main" id="{793F56F0-6E67-BD9F-9439-97BFE24219B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47876" y="1332257"/>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19A45A-891E-0EF6-32D0-D92F93EA45E2}"/>
              </a:ext>
            </a:extLst>
          </p:cNvPr>
          <p:cNvSpPr txBox="1"/>
          <p:nvPr/>
        </p:nvSpPr>
        <p:spPr>
          <a:xfrm>
            <a:off x="480530" y="2639312"/>
            <a:ext cx="3246437" cy="1831271"/>
          </a:xfrm>
          <a:prstGeom prst="rect">
            <a:avLst/>
          </a:prstGeom>
          <a:noFill/>
        </p:spPr>
        <p:txBody>
          <a:bodyPr wrap="square" rtlCol="0">
            <a:spAutoFit/>
          </a:bodyPr>
          <a:lstStyle/>
          <a:p>
            <a:pPr marL="342900" indent="-342900">
              <a:spcBef>
                <a:spcPts val="600"/>
              </a:spcBef>
              <a:buFont typeface="+mj-lt"/>
              <a:buAutoNum type="arabicPeriod"/>
            </a:pPr>
            <a:r>
              <a:rPr lang="en-CA" dirty="0">
                <a:solidFill>
                  <a:schemeClr val="bg1"/>
                </a:solidFill>
                <a:latin typeface="Arial" panose="020B0604020202020204" pitchFamily="34" charset="0"/>
                <a:cs typeface="Arial" panose="020B0604020202020204" pitchFamily="34" charset="0"/>
              </a:rPr>
              <a:t>On our website: </a:t>
            </a:r>
            <a:r>
              <a:rPr lang="en-CA"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https://www.systems24-7.com/webinar-archive</a:t>
            </a:r>
            <a:r>
              <a:rPr lang="en-CA" dirty="0">
                <a:solidFill>
                  <a:schemeClr val="bg1"/>
                </a:solidFill>
                <a:latin typeface="Arial" panose="020B0604020202020204" pitchFamily="34" charset="0"/>
                <a:cs typeface="Arial" panose="020B0604020202020204" pitchFamily="34" charset="0"/>
              </a:rPr>
              <a:t> </a:t>
            </a:r>
          </a:p>
          <a:p>
            <a:pPr marL="342900" indent="-342900">
              <a:spcBef>
                <a:spcPts val="600"/>
              </a:spcBef>
              <a:buFont typeface="+mj-lt"/>
              <a:buAutoNum type="arabicPeriod"/>
            </a:pPr>
            <a:r>
              <a:rPr lang="en-CA" dirty="0">
                <a:solidFill>
                  <a:schemeClr val="bg1"/>
                </a:solidFill>
                <a:latin typeface="Arial" panose="020B0604020202020204" pitchFamily="34" charset="0"/>
                <a:cs typeface="Arial" panose="020B0604020202020204" pitchFamily="34" charset="0"/>
              </a:rPr>
              <a:t>On our YouTube channel: </a:t>
            </a:r>
            <a:r>
              <a:rPr lang="en-CA"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https://www.youtube.com/@systems24-7</a:t>
            </a:r>
            <a:r>
              <a:rPr lang="en-CA" dirty="0">
                <a:solidFill>
                  <a:schemeClr val="bg1"/>
                </a:solidFill>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9B67BA9E-8075-E111-AC60-00E16E000F1B}"/>
              </a:ext>
            </a:extLst>
          </p:cNvPr>
          <p:cNvSpPr txBox="1"/>
          <p:nvPr/>
        </p:nvSpPr>
        <p:spPr>
          <a:xfrm>
            <a:off x="480530" y="1950952"/>
            <a:ext cx="4091470" cy="646331"/>
          </a:xfrm>
          <a:prstGeom prst="rect">
            <a:avLst/>
          </a:prstGeom>
          <a:noFill/>
        </p:spPr>
        <p:txBody>
          <a:bodyPr wrap="square">
            <a:spAutoFit/>
          </a:bodyPr>
          <a:lstStyle/>
          <a:p>
            <a:pPr marL="0" indent="0">
              <a:buNone/>
            </a:pPr>
            <a:r>
              <a:rPr lang="en-CA" b="1" dirty="0">
                <a:solidFill>
                  <a:schemeClr val="bg1"/>
                </a:solidFill>
                <a:latin typeface="Arial" panose="020B0604020202020204" pitchFamily="34" charset="0"/>
                <a:cs typeface="Arial" panose="020B0604020202020204" pitchFamily="34" charset="0"/>
              </a:rPr>
              <a:t>Dunk &amp; Associates posts webinar recordings in two places:</a:t>
            </a:r>
          </a:p>
        </p:txBody>
      </p:sp>
      <p:pic>
        <p:nvPicPr>
          <p:cNvPr id="12" name="Picture 11" descr="Graphical user interface, website&#10;&#10;Description automatically generated">
            <a:extLst>
              <a:ext uri="{FF2B5EF4-FFF2-40B4-BE49-F238E27FC236}">
                <a16:creationId xmlns:a16="http://schemas.microsoft.com/office/drawing/2014/main" id="{37CD8CA7-6979-FCB2-0E38-82B91C44594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00600" y="1833500"/>
            <a:ext cx="3467100" cy="2534959"/>
          </a:xfrm>
          <a:prstGeom prst="rect">
            <a:avLst/>
          </a:prstGeom>
        </p:spPr>
      </p:pic>
    </p:spTree>
    <p:extLst>
      <p:ext uri="{BB962C8B-B14F-4D97-AF65-F5344CB8AC3E}">
        <p14:creationId xmlns:p14="http://schemas.microsoft.com/office/powerpoint/2010/main" val="4273153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43F9-A89C-94A6-1598-F12A7DE72EDF}"/>
              </a:ext>
            </a:extLst>
          </p:cNvPr>
          <p:cNvSpPr>
            <a:spLocks noGrp="1"/>
          </p:cNvSpPr>
          <p:nvPr>
            <p:ph type="title"/>
          </p:nvPr>
        </p:nvSpPr>
        <p:spPr/>
        <p:txBody>
          <a:bodyPr/>
          <a:lstStyle/>
          <a:p>
            <a:r>
              <a:rPr lang="en-US" sz="3200" b="1" dirty="0">
                <a:solidFill>
                  <a:srgbClr val="FF9300"/>
                </a:solidFill>
              </a:rPr>
              <a:t>CONNECT WITH US!</a:t>
            </a:r>
            <a:endParaRPr lang="en-US" dirty="0"/>
          </a:p>
        </p:txBody>
      </p:sp>
      <p:sp>
        <p:nvSpPr>
          <p:cNvPr id="3" name="Content Placeholder 2">
            <a:extLst>
              <a:ext uri="{FF2B5EF4-FFF2-40B4-BE49-F238E27FC236}">
                <a16:creationId xmlns:a16="http://schemas.microsoft.com/office/drawing/2014/main" id="{7DC2A643-2356-9BC4-49CA-99B030EE3274}"/>
              </a:ext>
            </a:extLst>
          </p:cNvPr>
          <p:cNvSpPr>
            <a:spLocks noGrp="1"/>
          </p:cNvSpPr>
          <p:nvPr>
            <p:ph sz="half" idx="1"/>
          </p:nvPr>
        </p:nvSpPr>
        <p:spPr>
          <a:xfrm>
            <a:off x="467830" y="1655010"/>
            <a:ext cx="4104170" cy="4351338"/>
          </a:xfrm>
        </p:spPr>
        <p:txBody>
          <a:bodyPr/>
          <a:lstStyle/>
          <a:p>
            <a:pPr marL="0" indent="0">
              <a:lnSpc>
                <a:spcPct val="100000"/>
              </a:lnSpc>
              <a:buNone/>
            </a:pPr>
            <a:r>
              <a:rPr lang="en-CA" sz="1800" dirty="0">
                <a:latin typeface="Arial" panose="020B0604020202020204" pitchFamily="34" charset="0"/>
                <a:cs typeface="Arial" panose="020B0604020202020204" pitchFamily="34" charset="0"/>
              </a:rPr>
              <a:t>Are you subscribed to our newsletters? Each month we share important news, updates, and any changes in legislation across Canada. </a:t>
            </a:r>
          </a:p>
          <a:p>
            <a:pPr marL="0" indent="0">
              <a:lnSpc>
                <a:spcPct val="100000"/>
              </a:lnSpc>
              <a:buNone/>
            </a:pPr>
            <a:r>
              <a:rPr lang="en-CA" sz="1800" dirty="0">
                <a:latin typeface="Arial" panose="020B0604020202020204" pitchFamily="34" charset="0"/>
                <a:cs typeface="Arial" panose="020B0604020202020204" pitchFamily="34" charset="0"/>
              </a:rPr>
              <a:t>We also provide free resources and provide you with links to join our upcoming webinars. If you want to be part of our mailing list, email </a:t>
            </a:r>
            <a:r>
              <a:rPr lang="en-CA" sz="1800" dirty="0">
                <a:latin typeface="Arial" panose="020B0604020202020204" pitchFamily="34" charset="0"/>
                <a:cs typeface="Arial" panose="020B0604020202020204" pitchFamily="34" charset="0"/>
                <a:hlinkClick r:id="rId2"/>
              </a:rPr>
              <a:t>communications@systems24-7.com</a:t>
            </a:r>
            <a:r>
              <a:rPr lang="en-CA" sz="1800" dirty="0">
                <a:latin typeface="Arial" panose="020B0604020202020204" pitchFamily="34" charset="0"/>
                <a:cs typeface="Arial" panose="020B0604020202020204" pitchFamily="34" charset="0"/>
              </a:rPr>
              <a:t>.</a:t>
            </a:r>
          </a:p>
        </p:txBody>
      </p:sp>
      <p:pic>
        <p:nvPicPr>
          <p:cNvPr id="4" name="Picture 3" descr="A close up of a sign&#10;&#10;Description automatically generated">
            <a:hlinkClick r:id="rId3"/>
            <a:extLst>
              <a:ext uri="{FF2B5EF4-FFF2-40B4-BE49-F238E27FC236}">
                <a16:creationId xmlns:a16="http://schemas.microsoft.com/office/drawing/2014/main" id="{5566EB0B-52ED-EC47-EA87-E1B10C4CA4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17208" y="1499763"/>
            <a:ext cx="709021" cy="749814"/>
          </a:xfrm>
          <a:prstGeom prst="rect">
            <a:avLst/>
          </a:prstGeom>
        </p:spPr>
      </p:pic>
      <p:pic>
        <p:nvPicPr>
          <p:cNvPr id="5" name="Picture 4" descr="A picture containing drawing, holding&#10;&#10;Description automatically generated">
            <a:hlinkClick r:id="rId5"/>
            <a:extLst>
              <a:ext uri="{FF2B5EF4-FFF2-40B4-BE49-F238E27FC236}">
                <a16:creationId xmlns:a16="http://schemas.microsoft.com/office/drawing/2014/main" id="{8E2A959E-AFB3-8406-9D73-83E6491EAD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07246" y="2455318"/>
            <a:ext cx="720543" cy="761999"/>
          </a:xfrm>
          <a:prstGeom prst="rect">
            <a:avLst/>
          </a:prstGeom>
        </p:spPr>
      </p:pic>
      <p:pic>
        <p:nvPicPr>
          <p:cNvPr id="6" name="Picture 5" descr="A close up of a sign&#10;&#10;Description automatically generated">
            <a:hlinkClick r:id="rId7"/>
            <a:extLst>
              <a:ext uri="{FF2B5EF4-FFF2-40B4-BE49-F238E27FC236}">
                <a16:creationId xmlns:a16="http://schemas.microsoft.com/office/drawing/2014/main" id="{DC8E2FEA-7AF3-65FA-2D58-A3A00EF7C30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30673" y="3444780"/>
            <a:ext cx="720543" cy="761999"/>
          </a:xfrm>
          <a:prstGeom prst="rect">
            <a:avLst/>
          </a:prstGeom>
        </p:spPr>
      </p:pic>
      <p:pic>
        <p:nvPicPr>
          <p:cNvPr id="7" name="Picture 6" descr="Logo, icon&#10;&#10;Description automatically generated">
            <a:extLst>
              <a:ext uri="{FF2B5EF4-FFF2-40B4-BE49-F238E27FC236}">
                <a16:creationId xmlns:a16="http://schemas.microsoft.com/office/drawing/2014/main" id="{E0069268-9EDB-4B07-D81B-F913F751454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38632" y="4526069"/>
            <a:ext cx="776601" cy="535328"/>
          </a:xfrm>
          <a:prstGeom prst="rect">
            <a:avLst/>
          </a:prstGeom>
        </p:spPr>
      </p:pic>
      <p:sp>
        <p:nvSpPr>
          <p:cNvPr id="8" name="Rounded Rectangle 7">
            <a:extLst>
              <a:ext uri="{FF2B5EF4-FFF2-40B4-BE49-F238E27FC236}">
                <a16:creationId xmlns:a16="http://schemas.microsoft.com/office/drawing/2014/main" id="{1AA834E8-DE55-5005-13E6-D9BF9CC35F37}"/>
              </a:ext>
            </a:extLst>
          </p:cNvPr>
          <p:cNvSpPr/>
          <p:nvPr/>
        </p:nvSpPr>
        <p:spPr>
          <a:xfrm>
            <a:off x="5803362" y="1622482"/>
            <a:ext cx="2350536" cy="761999"/>
          </a:xfrm>
          <a:prstGeom prst="round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5D6F9E7-D127-2DD0-770C-61DE6D3F3CC1}"/>
              </a:ext>
            </a:extLst>
          </p:cNvPr>
          <p:cNvSpPr txBox="1"/>
          <p:nvPr/>
        </p:nvSpPr>
        <p:spPr>
          <a:xfrm>
            <a:off x="5867559" y="1682203"/>
            <a:ext cx="2286339" cy="646331"/>
          </a:xfrm>
          <a:prstGeom prst="rect">
            <a:avLst/>
          </a:prstGeom>
          <a:noFill/>
        </p:spPr>
        <p:txBody>
          <a:bodyPr wrap="square" rtlCol="0">
            <a:spAutoFit/>
          </a:bodyPr>
          <a:lstStyle/>
          <a:p>
            <a:r>
              <a:rPr lang="en-CA" u="sng" dirty="0">
                <a:solidFill>
                  <a:schemeClr val="bg1"/>
                </a:solidFill>
                <a:latin typeface="Arial" panose="020B0604020202020204" pitchFamily="34" charset="0"/>
                <a:cs typeface="Arial" panose="020B0604020202020204" pitchFamily="34" charset="0"/>
              </a:rPr>
              <a:t>www.facebook.com/systems247</a:t>
            </a:r>
            <a:endParaRPr lang="en-US" dirty="0">
              <a:solidFill>
                <a:schemeClr val="bg1"/>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4B534732-5A3F-6E17-753F-18D31284303C}"/>
              </a:ext>
            </a:extLst>
          </p:cNvPr>
          <p:cNvSpPr/>
          <p:nvPr/>
        </p:nvSpPr>
        <p:spPr>
          <a:xfrm>
            <a:off x="5803362" y="2593259"/>
            <a:ext cx="2350536" cy="761999"/>
          </a:xfrm>
          <a:prstGeom prst="round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0624828-4D98-633A-3A4A-CDA91EB753BA}"/>
              </a:ext>
            </a:extLst>
          </p:cNvPr>
          <p:cNvSpPr txBox="1"/>
          <p:nvPr/>
        </p:nvSpPr>
        <p:spPr>
          <a:xfrm>
            <a:off x="5867559" y="2652980"/>
            <a:ext cx="2286339" cy="646331"/>
          </a:xfrm>
          <a:prstGeom prst="rect">
            <a:avLst/>
          </a:prstGeom>
          <a:noFill/>
        </p:spPr>
        <p:txBody>
          <a:bodyPr wrap="square" rtlCol="0">
            <a:spAutoFit/>
          </a:bodyPr>
          <a:lstStyle/>
          <a:p>
            <a:r>
              <a:rPr lang="en-CA" u="sng" dirty="0">
                <a:solidFill>
                  <a:schemeClr val="bg1"/>
                </a:solidFill>
                <a:latin typeface="Arial" panose="020B0604020202020204" pitchFamily="34" charset="0"/>
                <a:cs typeface="Arial" panose="020B0604020202020204" pitchFamily="34" charset="0"/>
              </a:rPr>
              <a:t>www.Instagram.com/dunk247</a:t>
            </a:r>
            <a:endParaRPr lang="en-US" dirty="0">
              <a:solidFill>
                <a:schemeClr val="bg1"/>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8B300331-A4FE-1863-7B9E-25920BE49F22}"/>
              </a:ext>
            </a:extLst>
          </p:cNvPr>
          <p:cNvSpPr/>
          <p:nvPr/>
        </p:nvSpPr>
        <p:spPr>
          <a:xfrm>
            <a:off x="5806097" y="3561551"/>
            <a:ext cx="2350536" cy="761999"/>
          </a:xfrm>
          <a:prstGeom prst="round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5F63F2F-C17B-6F88-E79B-43F45C924D7F}"/>
              </a:ext>
            </a:extLst>
          </p:cNvPr>
          <p:cNvSpPr txBox="1"/>
          <p:nvPr/>
        </p:nvSpPr>
        <p:spPr>
          <a:xfrm>
            <a:off x="5870295" y="3621272"/>
            <a:ext cx="2090066"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www.linkedin.com/systems-24-7</a:t>
            </a:r>
          </a:p>
        </p:txBody>
      </p:sp>
      <p:sp>
        <p:nvSpPr>
          <p:cNvPr id="14" name="Rounded Rectangle 13">
            <a:extLst>
              <a:ext uri="{FF2B5EF4-FFF2-40B4-BE49-F238E27FC236}">
                <a16:creationId xmlns:a16="http://schemas.microsoft.com/office/drawing/2014/main" id="{54170F6A-2EE5-8FDD-D636-DF40D8DAC016}"/>
              </a:ext>
            </a:extLst>
          </p:cNvPr>
          <p:cNvSpPr/>
          <p:nvPr/>
        </p:nvSpPr>
        <p:spPr>
          <a:xfrm>
            <a:off x="5803362" y="4526069"/>
            <a:ext cx="2986234" cy="761999"/>
          </a:xfrm>
          <a:prstGeom prst="round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526EB1B-DE59-B44F-C2BE-1D4FA3AF2D6C}"/>
              </a:ext>
            </a:extLst>
          </p:cNvPr>
          <p:cNvSpPr txBox="1"/>
          <p:nvPr/>
        </p:nvSpPr>
        <p:spPr>
          <a:xfrm>
            <a:off x="5867559" y="4585790"/>
            <a:ext cx="2922037"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https://www.youtube.com/</a:t>
            </a:r>
          </a:p>
          <a:p>
            <a:r>
              <a:rPr lang="en-US" dirty="0">
                <a:solidFill>
                  <a:schemeClr val="bg1"/>
                </a:solidFill>
                <a:latin typeface="Arial" panose="020B0604020202020204" pitchFamily="34" charset="0"/>
                <a:cs typeface="Arial" panose="020B0604020202020204" pitchFamily="34" charset="0"/>
              </a:rPr>
              <a:t>@systems24-7</a:t>
            </a:r>
          </a:p>
        </p:txBody>
      </p:sp>
      <p:sp>
        <p:nvSpPr>
          <p:cNvPr id="16" name="Footer Placeholder 4">
            <a:extLst>
              <a:ext uri="{FF2B5EF4-FFF2-40B4-BE49-F238E27FC236}">
                <a16:creationId xmlns:a16="http://schemas.microsoft.com/office/drawing/2014/main" id="{AD2C523B-5386-5E42-DAA9-997FBB8BF112}"/>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20 of 20</a:t>
            </a:r>
          </a:p>
        </p:txBody>
      </p:sp>
    </p:spTree>
    <p:extLst>
      <p:ext uri="{BB962C8B-B14F-4D97-AF65-F5344CB8AC3E}">
        <p14:creationId xmlns:p14="http://schemas.microsoft.com/office/powerpoint/2010/main" val="348094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2C0172-1EF0-E234-999C-7D10673A7FF1}"/>
              </a:ext>
            </a:extLst>
          </p:cNvPr>
          <p:cNvPicPr>
            <a:picLocks noChangeAspect="1"/>
          </p:cNvPicPr>
          <p:nvPr/>
        </p:nvPicPr>
        <p:blipFill rotWithShape="1">
          <a:blip r:embed="rId2">
            <a:extLst>
              <a:ext uri="{28A0092B-C50C-407E-A947-70E740481C1C}">
                <a14:useLocalDpi xmlns:a14="http://schemas.microsoft.com/office/drawing/2010/main" val="0"/>
              </a:ext>
            </a:extLst>
          </a:blip>
          <a:srcRect b="10611"/>
          <a:stretch/>
        </p:blipFill>
        <p:spPr>
          <a:xfrm>
            <a:off x="3215615" y="0"/>
            <a:ext cx="5928385" cy="6858000"/>
          </a:xfrm>
          <a:prstGeom prst="rect">
            <a:avLst/>
          </a:prstGeom>
        </p:spPr>
      </p:pic>
      <p:sp>
        <p:nvSpPr>
          <p:cNvPr id="6" name="Content Placeholder 2">
            <a:extLst>
              <a:ext uri="{FF2B5EF4-FFF2-40B4-BE49-F238E27FC236}">
                <a16:creationId xmlns:a16="http://schemas.microsoft.com/office/drawing/2014/main" id="{71459E46-06C9-4325-A9DC-0FE259D7EFDE}"/>
              </a:ext>
            </a:extLst>
          </p:cNvPr>
          <p:cNvSpPr>
            <a:spLocks noGrp="1"/>
          </p:cNvSpPr>
          <p:nvPr>
            <p:ph sz="half" idx="1"/>
          </p:nvPr>
        </p:nvSpPr>
        <p:spPr>
          <a:xfrm>
            <a:off x="467829" y="2807594"/>
            <a:ext cx="8333557" cy="3198754"/>
          </a:xfrm>
        </p:spPr>
        <p:txBody>
          <a:bodyPr/>
          <a:lstStyle/>
          <a:p>
            <a:pPr marL="0" indent="0">
              <a:buNone/>
            </a:pPr>
            <a:r>
              <a:rPr lang="en-US" b="1" dirty="0">
                <a:solidFill>
                  <a:srgbClr val="0674BC"/>
                </a:solidFill>
                <a:latin typeface="Arial" panose="020B0604020202020204" pitchFamily="34" charset="0"/>
                <a:cs typeface="Arial" panose="020B0604020202020204" pitchFamily="34" charset="0"/>
              </a:rPr>
              <a:t>Systems 24-7 Expo</a:t>
            </a:r>
          </a:p>
          <a:p>
            <a:pPr marL="0" indent="0">
              <a:buNone/>
            </a:pPr>
            <a:r>
              <a:rPr lang="en-US" dirty="0">
                <a:latin typeface="Arial" panose="020B0604020202020204" pitchFamily="34" charset="0"/>
                <a:cs typeface="Arial" panose="020B0604020202020204" pitchFamily="34" charset="0"/>
              </a:rPr>
              <a:t>Sign up here:</a:t>
            </a:r>
          </a:p>
        </p:txBody>
      </p:sp>
    </p:spTree>
    <p:extLst>
      <p:ext uri="{BB962C8B-B14F-4D97-AF65-F5344CB8AC3E}">
        <p14:creationId xmlns:p14="http://schemas.microsoft.com/office/powerpoint/2010/main" val="421050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0A7FA-0D25-DFBB-A5E7-D8BEC8C83795}"/>
              </a:ext>
            </a:extLst>
          </p:cNvPr>
          <p:cNvSpPr/>
          <p:nvPr/>
        </p:nvSpPr>
        <p:spPr>
          <a:xfrm>
            <a:off x="4114252" y="3718452"/>
            <a:ext cx="4531722" cy="905067"/>
          </a:xfrm>
          <a:prstGeom prst="rect">
            <a:avLst/>
          </a:prstGeom>
          <a:solidFill>
            <a:srgbClr val="922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61CE879-E35B-1AAD-1A1A-D31943CAF752}"/>
              </a:ext>
            </a:extLst>
          </p:cNvPr>
          <p:cNvSpPr/>
          <p:nvPr/>
        </p:nvSpPr>
        <p:spPr>
          <a:xfrm>
            <a:off x="4114252" y="1603332"/>
            <a:ext cx="4531722" cy="918535"/>
          </a:xfrm>
          <a:prstGeom prst="rect">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E9B387F-CFBD-5879-89F8-D9689BEFEB73}"/>
              </a:ext>
            </a:extLst>
          </p:cNvPr>
          <p:cNvSpPr/>
          <p:nvPr/>
        </p:nvSpPr>
        <p:spPr>
          <a:xfrm>
            <a:off x="4114438" y="2671776"/>
            <a:ext cx="4531722" cy="918535"/>
          </a:xfrm>
          <a:prstGeom prst="rect">
            <a:avLst/>
          </a:prstGeom>
          <a:solidFill>
            <a:srgbClr val="19A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3">
            <a:extLst>
              <a:ext uri="{FF2B5EF4-FFF2-40B4-BE49-F238E27FC236}">
                <a16:creationId xmlns:a16="http://schemas.microsoft.com/office/drawing/2014/main" id="{E03CA20B-1AE9-0281-312E-42C3DEBACBC8}"/>
              </a:ext>
            </a:extLst>
          </p:cNvPr>
          <p:cNvSpPr/>
          <p:nvPr/>
        </p:nvSpPr>
        <p:spPr>
          <a:xfrm>
            <a:off x="582900" y="2426189"/>
            <a:ext cx="3138200" cy="2210140"/>
          </a:xfrm>
          <a:prstGeom prst="rightArrow">
            <a:avLst>
              <a:gd name="adj1" fmla="val 73994"/>
              <a:gd name="adj2" fmla="val 38003"/>
            </a:avLst>
          </a:prstGeom>
          <a:solidFill>
            <a:srgbClr val="38B5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sz="2700" dirty="0">
              <a:solidFill>
                <a:schemeClr val="tx1"/>
              </a:solidFill>
              <a:cs typeface="Arial" pitchFamily="34" charset="0"/>
            </a:endParaRPr>
          </a:p>
        </p:txBody>
      </p:sp>
      <p:sp>
        <p:nvSpPr>
          <p:cNvPr id="8" name="TextBox 7">
            <a:extLst>
              <a:ext uri="{FF2B5EF4-FFF2-40B4-BE49-F238E27FC236}">
                <a16:creationId xmlns:a16="http://schemas.microsoft.com/office/drawing/2014/main" id="{DE0A9FA0-BEA6-71B5-3B6F-0FE5922BAFC7}"/>
              </a:ext>
            </a:extLst>
          </p:cNvPr>
          <p:cNvSpPr txBox="1"/>
          <p:nvPr/>
        </p:nvSpPr>
        <p:spPr>
          <a:xfrm>
            <a:off x="762000" y="3079377"/>
            <a:ext cx="2277762" cy="923330"/>
          </a:xfrm>
          <a:prstGeom prst="rect">
            <a:avLst/>
          </a:prstGeom>
          <a:noFill/>
        </p:spPr>
        <p:txBody>
          <a:bodyPr wrap="square" rtlCol="0">
            <a:spAutoFit/>
          </a:bodyPr>
          <a:lstStyle/>
          <a:p>
            <a:r>
              <a:rPr lang="en-CA" dirty="0">
                <a:solidFill>
                  <a:schemeClr val="bg1"/>
                </a:solidFill>
                <a:latin typeface="Arial" panose="020B0604020202020204" pitchFamily="34" charset="0"/>
                <a:cs typeface="Arial" panose="020B0604020202020204" pitchFamily="34" charset="0"/>
              </a:rPr>
              <a:t>In this webinar, we will be discussing the following:</a:t>
            </a:r>
          </a:p>
        </p:txBody>
      </p:sp>
      <p:sp>
        <p:nvSpPr>
          <p:cNvPr id="9" name="TextBox 8">
            <a:extLst>
              <a:ext uri="{FF2B5EF4-FFF2-40B4-BE49-F238E27FC236}">
                <a16:creationId xmlns:a16="http://schemas.microsoft.com/office/drawing/2014/main" id="{8F5E7E5E-3F87-92E5-D378-22828B145ED0}"/>
              </a:ext>
            </a:extLst>
          </p:cNvPr>
          <p:cNvSpPr txBox="1"/>
          <p:nvPr/>
        </p:nvSpPr>
        <p:spPr>
          <a:xfrm>
            <a:off x="4857109" y="1750404"/>
            <a:ext cx="3703991"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What Caused the Increase in Workplace Harassment?</a:t>
            </a:r>
          </a:p>
        </p:txBody>
      </p:sp>
      <p:sp>
        <p:nvSpPr>
          <p:cNvPr id="10" name="TextBox 9">
            <a:extLst>
              <a:ext uri="{FF2B5EF4-FFF2-40B4-BE49-F238E27FC236}">
                <a16:creationId xmlns:a16="http://schemas.microsoft.com/office/drawing/2014/main" id="{0F77C7A1-1E5F-0D45-94B0-7432F84F8164}"/>
              </a:ext>
            </a:extLst>
          </p:cNvPr>
          <p:cNvSpPr txBox="1"/>
          <p:nvPr/>
        </p:nvSpPr>
        <p:spPr>
          <a:xfrm>
            <a:off x="4857109" y="2831904"/>
            <a:ext cx="3788866"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How to Determine Workplace Harassment</a:t>
            </a:r>
          </a:p>
        </p:txBody>
      </p:sp>
      <p:sp>
        <p:nvSpPr>
          <p:cNvPr id="11" name="TextBox 10">
            <a:extLst>
              <a:ext uri="{FF2B5EF4-FFF2-40B4-BE49-F238E27FC236}">
                <a16:creationId xmlns:a16="http://schemas.microsoft.com/office/drawing/2014/main" id="{BF7ECAE0-0B07-A380-2483-1EC6ED564ACB}"/>
              </a:ext>
            </a:extLst>
          </p:cNvPr>
          <p:cNvSpPr txBox="1"/>
          <p:nvPr/>
        </p:nvSpPr>
        <p:spPr>
          <a:xfrm>
            <a:off x="4857109" y="3862834"/>
            <a:ext cx="3788865"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Workplace Harassment Investigations and Documentation</a:t>
            </a:r>
          </a:p>
        </p:txBody>
      </p:sp>
      <p:sp>
        <p:nvSpPr>
          <p:cNvPr id="12" name="Title 1">
            <a:extLst>
              <a:ext uri="{FF2B5EF4-FFF2-40B4-BE49-F238E27FC236}">
                <a16:creationId xmlns:a16="http://schemas.microsoft.com/office/drawing/2014/main" id="{10351A14-4B11-9F5C-3908-65F61BCB2F20}"/>
              </a:ext>
            </a:extLst>
          </p:cNvPr>
          <p:cNvSpPr txBox="1">
            <a:spLocks/>
          </p:cNvSpPr>
          <p:nvPr/>
        </p:nvSpPr>
        <p:spPr>
          <a:xfrm>
            <a:off x="467331" y="49594"/>
            <a:ext cx="8036885" cy="135658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9300"/>
                </a:solidFill>
                <a:latin typeface="Arial" panose="020B0604020202020204" pitchFamily="34" charset="0"/>
                <a:cs typeface="Arial" panose="020B0604020202020204" pitchFamily="34" charset="0"/>
              </a:rPr>
              <a:t>AGENDA</a:t>
            </a:r>
            <a:endParaRPr lang="en-US" sz="4000" b="1" dirty="0">
              <a:solidFill>
                <a:srgbClr val="FF9300"/>
              </a:solidFill>
            </a:endParaRPr>
          </a:p>
        </p:txBody>
      </p:sp>
      <p:sp>
        <p:nvSpPr>
          <p:cNvPr id="13" name="Rectangle 12">
            <a:extLst>
              <a:ext uri="{FF2B5EF4-FFF2-40B4-BE49-F238E27FC236}">
                <a16:creationId xmlns:a16="http://schemas.microsoft.com/office/drawing/2014/main" id="{893B3ED4-45B0-400B-3A5D-1D111460FA81}"/>
              </a:ext>
            </a:extLst>
          </p:cNvPr>
          <p:cNvSpPr/>
          <p:nvPr/>
        </p:nvSpPr>
        <p:spPr>
          <a:xfrm>
            <a:off x="4114252" y="4767221"/>
            <a:ext cx="4531722" cy="666991"/>
          </a:xfrm>
          <a:prstGeom prst="rect">
            <a:avLst/>
          </a:prstGeom>
          <a:solidFill>
            <a:srgbClr val="06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DCD2896-A945-6D21-F93A-6581ABEBA16B}"/>
              </a:ext>
            </a:extLst>
          </p:cNvPr>
          <p:cNvSpPr txBox="1"/>
          <p:nvPr/>
        </p:nvSpPr>
        <p:spPr>
          <a:xfrm>
            <a:off x="4857109" y="4911603"/>
            <a:ext cx="3788865"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Workplace Harassment Solutions</a:t>
            </a:r>
          </a:p>
        </p:txBody>
      </p:sp>
      <p:sp>
        <p:nvSpPr>
          <p:cNvPr id="15" name="Rectangle 14">
            <a:extLst>
              <a:ext uri="{FF2B5EF4-FFF2-40B4-BE49-F238E27FC236}">
                <a16:creationId xmlns:a16="http://schemas.microsoft.com/office/drawing/2014/main" id="{A7AEADD9-6167-CEC7-67C0-FD34596B8DE5}"/>
              </a:ext>
            </a:extLst>
          </p:cNvPr>
          <p:cNvSpPr/>
          <p:nvPr/>
        </p:nvSpPr>
        <p:spPr>
          <a:xfrm>
            <a:off x="4114252" y="5576634"/>
            <a:ext cx="4531722" cy="666991"/>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323A76C-DE14-79AF-5C4A-86FC6A0462AB}"/>
              </a:ext>
            </a:extLst>
          </p:cNvPr>
          <p:cNvSpPr txBox="1"/>
          <p:nvPr/>
        </p:nvSpPr>
        <p:spPr>
          <a:xfrm>
            <a:off x="4857109" y="5721016"/>
            <a:ext cx="3788865"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Workplace Harassment Prevention</a:t>
            </a:r>
          </a:p>
        </p:txBody>
      </p:sp>
      <p:sp>
        <p:nvSpPr>
          <p:cNvPr id="17" name="Footer Placeholder 4">
            <a:extLst>
              <a:ext uri="{FF2B5EF4-FFF2-40B4-BE49-F238E27FC236}">
                <a16:creationId xmlns:a16="http://schemas.microsoft.com/office/drawing/2014/main" id="{8B0A4186-E23F-641B-D5D9-A2370DAB18AE}"/>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3 of 20</a:t>
            </a:r>
          </a:p>
        </p:txBody>
      </p:sp>
      <p:pic>
        <p:nvPicPr>
          <p:cNvPr id="19" name="Graphic 18" descr="Arrow Up with solid fill">
            <a:extLst>
              <a:ext uri="{FF2B5EF4-FFF2-40B4-BE49-F238E27FC236}">
                <a16:creationId xmlns:a16="http://schemas.microsoft.com/office/drawing/2014/main" id="{1CF552B4-C70D-E304-FB97-2AC0C1AB5B5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36569" y="1775706"/>
            <a:ext cx="670862" cy="670862"/>
          </a:xfrm>
          <a:prstGeom prst="rect">
            <a:avLst/>
          </a:prstGeom>
        </p:spPr>
      </p:pic>
      <p:pic>
        <p:nvPicPr>
          <p:cNvPr id="20" name="Graphic 19" descr="Magnifying glass with solid fill">
            <a:extLst>
              <a:ext uri="{FF2B5EF4-FFF2-40B4-BE49-F238E27FC236}">
                <a16:creationId xmlns:a16="http://schemas.microsoft.com/office/drawing/2014/main" id="{CEF85BBE-6122-06AF-7161-AA8BDE50C92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36569" y="3901947"/>
            <a:ext cx="538076" cy="538076"/>
          </a:xfrm>
          <a:prstGeom prst="rect">
            <a:avLst/>
          </a:prstGeom>
        </p:spPr>
      </p:pic>
      <p:pic>
        <p:nvPicPr>
          <p:cNvPr id="22" name="Graphic 21" descr="Clenched Fist with solid fill">
            <a:extLst>
              <a:ext uri="{FF2B5EF4-FFF2-40B4-BE49-F238E27FC236}">
                <a16:creationId xmlns:a16="http://schemas.microsoft.com/office/drawing/2014/main" id="{4B571BA8-02C2-0400-4993-6F0A7094BAA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14252" y="2786597"/>
            <a:ext cx="795178" cy="795178"/>
          </a:xfrm>
          <a:prstGeom prst="rect">
            <a:avLst/>
          </a:prstGeom>
        </p:spPr>
      </p:pic>
      <p:pic>
        <p:nvPicPr>
          <p:cNvPr id="24" name="Graphic 23" descr="Medieval Armor with solid fill">
            <a:extLst>
              <a:ext uri="{FF2B5EF4-FFF2-40B4-BE49-F238E27FC236}">
                <a16:creationId xmlns:a16="http://schemas.microsoft.com/office/drawing/2014/main" id="{0DDC49D6-32C0-5C1C-1238-B360413AEE1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247543" y="5663648"/>
            <a:ext cx="527102" cy="527102"/>
          </a:xfrm>
          <a:prstGeom prst="rect">
            <a:avLst/>
          </a:prstGeom>
        </p:spPr>
      </p:pic>
      <p:pic>
        <p:nvPicPr>
          <p:cNvPr id="26" name="Graphic 25" descr="Checkbox Checked with solid fill">
            <a:extLst>
              <a:ext uri="{FF2B5EF4-FFF2-40B4-BE49-F238E27FC236}">
                <a16:creationId xmlns:a16="http://schemas.microsoft.com/office/drawing/2014/main" id="{54E13CC9-B75F-7315-CA71-E7C82E15C31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114252" y="4715999"/>
            <a:ext cx="794372" cy="794372"/>
          </a:xfrm>
          <a:prstGeom prst="rect">
            <a:avLst/>
          </a:prstGeom>
        </p:spPr>
      </p:pic>
    </p:spTree>
    <p:extLst>
      <p:ext uri="{BB962C8B-B14F-4D97-AF65-F5344CB8AC3E}">
        <p14:creationId xmlns:p14="http://schemas.microsoft.com/office/powerpoint/2010/main" val="120341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8DAED-4B4B-599F-571C-A8A73CC301ED}"/>
              </a:ext>
            </a:extLst>
          </p:cNvPr>
          <p:cNvSpPr>
            <a:spLocks noGrp="1"/>
          </p:cNvSpPr>
          <p:nvPr>
            <p:ph sz="half" idx="1"/>
          </p:nvPr>
        </p:nvSpPr>
        <p:spPr>
          <a:xfrm>
            <a:off x="467829" y="1655010"/>
            <a:ext cx="8333557" cy="4351338"/>
          </a:xfrm>
        </p:spPr>
        <p:txBody>
          <a:bodyPr/>
          <a:lstStyle/>
          <a:p>
            <a:pPr marL="0" indent="0">
              <a:buNone/>
            </a:pPr>
            <a:r>
              <a:rPr lang="en-US" b="1" dirty="0">
                <a:solidFill>
                  <a:srgbClr val="0674BC"/>
                </a:solidFill>
                <a:latin typeface="Arial" panose="020B0604020202020204" pitchFamily="34" charset="0"/>
                <a:cs typeface="Arial" panose="020B0604020202020204" pitchFamily="34" charset="0"/>
              </a:rPr>
              <a:t>Covid-19 caused more remote work </a:t>
            </a:r>
          </a:p>
          <a:p>
            <a:r>
              <a:rPr lang="en-US" dirty="0">
                <a:latin typeface="Arial" panose="020B0604020202020204" pitchFamily="34" charset="0"/>
                <a:cs typeface="Arial" panose="020B0604020202020204" pitchFamily="34" charset="0"/>
              </a:rPr>
              <a:t>Stats show harassment increased significantly in the last 2.5 years. </a:t>
            </a:r>
          </a:p>
          <a:p>
            <a:pPr lvl="1"/>
            <a:r>
              <a:rPr lang="en-US" dirty="0">
                <a:latin typeface="Arial" panose="020B0604020202020204" pitchFamily="34" charset="0"/>
                <a:cs typeface="Arial" panose="020B0604020202020204" pitchFamily="34" charset="0"/>
              </a:rPr>
              <a:t>While most of us would assume remote work meant less contact with employees and thus less harassment – not what happened. </a:t>
            </a:r>
          </a:p>
          <a:p>
            <a:pPr lvl="1"/>
            <a:r>
              <a:rPr lang="en-US" dirty="0">
                <a:latin typeface="Arial" panose="020B0604020202020204" pitchFamily="34" charset="0"/>
                <a:cs typeface="Arial" panose="020B0604020202020204" pitchFamily="34" charset="0"/>
              </a:rPr>
              <a:t>The Purple Campaign (US company dedicated to addressing workplace harassment) posted some interesting findings:</a:t>
            </a:r>
          </a:p>
          <a:p>
            <a:pPr lvl="2"/>
            <a:r>
              <a:rPr lang="en-US" dirty="0">
                <a:latin typeface="Arial" panose="020B0604020202020204" pitchFamily="34" charset="0"/>
                <a:cs typeface="Arial" panose="020B0604020202020204" pitchFamily="34" charset="0"/>
              </a:rPr>
              <a:t>Remote work and video calls encouraged and allowed personal harassment.</a:t>
            </a:r>
          </a:p>
        </p:txBody>
      </p:sp>
      <p:sp>
        <p:nvSpPr>
          <p:cNvPr id="13" name="Oval 12">
            <a:extLst>
              <a:ext uri="{FF2B5EF4-FFF2-40B4-BE49-F238E27FC236}">
                <a16:creationId xmlns:a16="http://schemas.microsoft.com/office/drawing/2014/main" id="{0E56DAE3-9C71-BE74-08FA-E16887A5BBC0}"/>
              </a:ext>
            </a:extLst>
          </p:cNvPr>
          <p:cNvSpPr/>
          <p:nvPr/>
        </p:nvSpPr>
        <p:spPr>
          <a:xfrm>
            <a:off x="331999" y="4124985"/>
            <a:ext cx="2493816" cy="1419130"/>
          </a:xfrm>
          <a:prstGeom prst="ellipse">
            <a:avLst/>
          </a:prstGeom>
          <a:solidFill>
            <a:srgbClr val="93279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5B9EE4-7614-AEC2-8B2A-1B46ADE2AFC0}"/>
              </a:ext>
            </a:extLst>
          </p:cNvPr>
          <p:cNvSpPr/>
          <p:nvPr/>
        </p:nvSpPr>
        <p:spPr>
          <a:xfrm>
            <a:off x="5782614" y="4010713"/>
            <a:ext cx="3154602" cy="1546282"/>
          </a:xfrm>
          <a:prstGeom prst="ellipse">
            <a:avLst/>
          </a:prstGeom>
          <a:solidFill>
            <a:srgbClr val="3AB5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4F877-6038-AF7C-BB60-1A5FD5986346}"/>
              </a:ext>
            </a:extLst>
          </p:cNvPr>
          <p:cNvSpPr>
            <a:spLocks noGrp="1"/>
          </p:cNvSpPr>
          <p:nvPr>
            <p:ph type="title"/>
          </p:nvPr>
        </p:nvSpPr>
        <p:spPr>
          <a:xfrm>
            <a:off x="467830" y="235881"/>
            <a:ext cx="8268666" cy="1419129"/>
          </a:xfrm>
        </p:spPr>
        <p:txBody>
          <a:bodyPr>
            <a:normAutofit/>
          </a:bodyPr>
          <a:lstStyle/>
          <a:p>
            <a:r>
              <a:rPr lang="en-US" dirty="0"/>
              <a:t>WHAT CAUSED THE INCREASE IN HARASSMENT?</a:t>
            </a:r>
          </a:p>
        </p:txBody>
      </p:sp>
      <p:sp>
        <p:nvSpPr>
          <p:cNvPr id="17" name="Freeform 16">
            <a:extLst>
              <a:ext uri="{FF2B5EF4-FFF2-40B4-BE49-F238E27FC236}">
                <a16:creationId xmlns:a16="http://schemas.microsoft.com/office/drawing/2014/main" id="{132C94D0-D4F3-2BD3-0601-8751DB74AB12}"/>
              </a:ext>
            </a:extLst>
          </p:cNvPr>
          <p:cNvSpPr/>
          <p:nvPr/>
        </p:nvSpPr>
        <p:spPr>
          <a:xfrm>
            <a:off x="3088888" y="3914644"/>
            <a:ext cx="2628836" cy="2234509"/>
          </a:xfrm>
          <a:custGeom>
            <a:avLst/>
            <a:gdLst>
              <a:gd name="connsiteX0" fmla="*/ 2497395 w 2628836"/>
              <a:gd name="connsiteY0" fmla="*/ 0 h 2234509"/>
              <a:gd name="connsiteX1" fmla="*/ 131443 w 2628836"/>
              <a:gd name="connsiteY1" fmla="*/ 0 h 2234509"/>
              <a:gd name="connsiteX2" fmla="*/ 0 w 2628836"/>
              <a:gd name="connsiteY2" fmla="*/ 131442 h 2234509"/>
              <a:gd name="connsiteX3" fmla="*/ 0 w 2628836"/>
              <a:gd name="connsiteY3" fmla="*/ 1708743 h 2234509"/>
              <a:gd name="connsiteX4" fmla="*/ 131443 w 2628836"/>
              <a:gd name="connsiteY4" fmla="*/ 1840185 h 2234509"/>
              <a:gd name="connsiteX5" fmla="*/ 1051535 w 2628836"/>
              <a:gd name="connsiteY5" fmla="*/ 1840185 h 2234509"/>
              <a:gd name="connsiteX6" fmla="*/ 1051535 w 2628836"/>
              <a:gd name="connsiteY6" fmla="*/ 2037347 h 2234509"/>
              <a:gd name="connsiteX7" fmla="*/ 722931 w 2628836"/>
              <a:gd name="connsiteY7" fmla="*/ 2037347 h 2234509"/>
              <a:gd name="connsiteX8" fmla="*/ 722931 w 2628836"/>
              <a:gd name="connsiteY8" fmla="*/ 2234510 h 2234509"/>
              <a:gd name="connsiteX9" fmla="*/ 1905907 w 2628836"/>
              <a:gd name="connsiteY9" fmla="*/ 2234510 h 2234509"/>
              <a:gd name="connsiteX10" fmla="*/ 1905907 w 2628836"/>
              <a:gd name="connsiteY10" fmla="*/ 2037347 h 2234509"/>
              <a:gd name="connsiteX11" fmla="*/ 1577302 w 2628836"/>
              <a:gd name="connsiteY11" fmla="*/ 2037347 h 2234509"/>
              <a:gd name="connsiteX12" fmla="*/ 1577302 w 2628836"/>
              <a:gd name="connsiteY12" fmla="*/ 1840185 h 2234509"/>
              <a:gd name="connsiteX13" fmla="*/ 2497395 w 2628836"/>
              <a:gd name="connsiteY13" fmla="*/ 1840185 h 2234509"/>
              <a:gd name="connsiteX14" fmla="*/ 2628836 w 2628836"/>
              <a:gd name="connsiteY14" fmla="*/ 1708743 h 2234509"/>
              <a:gd name="connsiteX15" fmla="*/ 2628836 w 2628836"/>
              <a:gd name="connsiteY15" fmla="*/ 131442 h 2234509"/>
              <a:gd name="connsiteX16" fmla="*/ 2497395 w 2628836"/>
              <a:gd name="connsiteY16" fmla="*/ 0 h 2234509"/>
              <a:gd name="connsiteX17" fmla="*/ 1067966 w 2628836"/>
              <a:gd name="connsiteY17" fmla="*/ 1643022 h 2234509"/>
              <a:gd name="connsiteX18" fmla="*/ 197164 w 2628836"/>
              <a:gd name="connsiteY18" fmla="*/ 1643022 h 2234509"/>
              <a:gd name="connsiteX19" fmla="*/ 197164 w 2628836"/>
              <a:gd name="connsiteY19" fmla="*/ 969390 h 2234509"/>
              <a:gd name="connsiteX20" fmla="*/ 1067966 w 2628836"/>
              <a:gd name="connsiteY20" fmla="*/ 969390 h 2234509"/>
              <a:gd name="connsiteX21" fmla="*/ 1067966 w 2628836"/>
              <a:gd name="connsiteY21" fmla="*/ 870808 h 2234509"/>
              <a:gd name="connsiteX22" fmla="*/ 197164 w 2628836"/>
              <a:gd name="connsiteY22" fmla="*/ 870808 h 2234509"/>
              <a:gd name="connsiteX23" fmla="*/ 197164 w 2628836"/>
              <a:gd name="connsiteY23" fmla="*/ 197163 h 2234509"/>
              <a:gd name="connsiteX24" fmla="*/ 1067966 w 2628836"/>
              <a:gd name="connsiteY24" fmla="*/ 197163 h 2234509"/>
              <a:gd name="connsiteX25" fmla="*/ 2431674 w 2628836"/>
              <a:gd name="connsiteY25" fmla="*/ 1643022 h 2234509"/>
              <a:gd name="connsiteX26" fmla="*/ 1166547 w 2628836"/>
              <a:gd name="connsiteY26" fmla="*/ 1643022 h 2234509"/>
              <a:gd name="connsiteX27" fmla="*/ 1166547 w 2628836"/>
              <a:gd name="connsiteY27" fmla="*/ 197163 h 2234509"/>
              <a:gd name="connsiteX28" fmla="*/ 2431674 w 2628836"/>
              <a:gd name="connsiteY28" fmla="*/ 197163 h 223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28836" h="2234509">
                <a:moveTo>
                  <a:pt x="2497395" y="0"/>
                </a:moveTo>
                <a:lnTo>
                  <a:pt x="131443" y="0"/>
                </a:lnTo>
                <a:cubicBezTo>
                  <a:pt x="58937" y="210"/>
                  <a:pt x="212" y="58935"/>
                  <a:pt x="0" y="131442"/>
                </a:cubicBezTo>
                <a:lnTo>
                  <a:pt x="0" y="1708743"/>
                </a:lnTo>
                <a:cubicBezTo>
                  <a:pt x="212" y="1781246"/>
                  <a:pt x="58937" y="1839971"/>
                  <a:pt x="131443" y="1840185"/>
                </a:cubicBezTo>
                <a:lnTo>
                  <a:pt x="1051535" y="1840185"/>
                </a:lnTo>
                <a:lnTo>
                  <a:pt x="1051535" y="2037347"/>
                </a:lnTo>
                <a:lnTo>
                  <a:pt x="722931" y="2037347"/>
                </a:lnTo>
                <a:lnTo>
                  <a:pt x="722931" y="2234510"/>
                </a:lnTo>
                <a:lnTo>
                  <a:pt x="1905907" y="2234510"/>
                </a:lnTo>
                <a:lnTo>
                  <a:pt x="1905907" y="2037347"/>
                </a:lnTo>
                <a:lnTo>
                  <a:pt x="1577302" y="2037347"/>
                </a:lnTo>
                <a:lnTo>
                  <a:pt x="1577302" y="1840185"/>
                </a:lnTo>
                <a:lnTo>
                  <a:pt x="2497395" y="1840185"/>
                </a:lnTo>
                <a:cubicBezTo>
                  <a:pt x="2569898" y="1839971"/>
                  <a:pt x="2628623" y="1781246"/>
                  <a:pt x="2628836" y="1708743"/>
                </a:cubicBezTo>
                <a:lnTo>
                  <a:pt x="2628836" y="131442"/>
                </a:lnTo>
                <a:cubicBezTo>
                  <a:pt x="2628623" y="58935"/>
                  <a:pt x="2569898" y="214"/>
                  <a:pt x="2497395" y="0"/>
                </a:cubicBezTo>
                <a:close/>
                <a:moveTo>
                  <a:pt x="1067966" y="1643022"/>
                </a:moveTo>
                <a:lnTo>
                  <a:pt x="197164" y="1643022"/>
                </a:lnTo>
                <a:lnTo>
                  <a:pt x="197164" y="969390"/>
                </a:lnTo>
                <a:lnTo>
                  <a:pt x="1067966" y="969390"/>
                </a:lnTo>
                <a:close/>
                <a:moveTo>
                  <a:pt x="1067966" y="870808"/>
                </a:moveTo>
                <a:lnTo>
                  <a:pt x="197164" y="870808"/>
                </a:lnTo>
                <a:lnTo>
                  <a:pt x="197164" y="197163"/>
                </a:lnTo>
                <a:lnTo>
                  <a:pt x="1067966" y="197163"/>
                </a:lnTo>
                <a:close/>
                <a:moveTo>
                  <a:pt x="2431674" y="1643022"/>
                </a:moveTo>
                <a:lnTo>
                  <a:pt x="1166547" y="1643022"/>
                </a:lnTo>
                <a:lnTo>
                  <a:pt x="1166547" y="197163"/>
                </a:lnTo>
                <a:lnTo>
                  <a:pt x="2431674" y="197163"/>
                </a:lnTo>
                <a:close/>
              </a:path>
            </a:pathLst>
          </a:custGeom>
          <a:solidFill>
            <a:schemeClr val="bg2">
              <a:lumMod val="50000"/>
            </a:schemeClr>
          </a:solidFill>
          <a:ln w="3284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268157D-04E0-D152-7EC9-9B89C07488BC}"/>
              </a:ext>
            </a:extLst>
          </p:cNvPr>
          <p:cNvSpPr/>
          <p:nvPr/>
        </p:nvSpPr>
        <p:spPr>
          <a:xfrm>
            <a:off x="4501885" y="4801676"/>
            <a:ext cx="722962" cy="361661"/>
          </a:xfrm>
          <a:custGeom>
            <a:avLst/>
            <a:gdLst>
              <a:gd name="connsiteX0" fmla="*/ 722933 w 722962"/>
              <a:gd name="connsiteY0" fmla="*/ 180831 h 361661"/>
              <a:gd name="connsiteX1" fmla="*/ 686786 w 722962"/>
              <a:gd name="connsiteY1" fmla="*/ 108499 h 361661"/>
              <a:gd name="connsiteX2" fmla="*/ 510070 w 722962"/>
              <a:gd name="connsiteY2" fmla="*/ 24110 h 361661"/>
              <a:gd name="connsiteX3" fmla="*/ 361465 w 722962"/>
              <a:gd name="connsiteY3" fmla="*/ 0 h 361661"/>
              <a:gd name="connsiteX4" fmla="*/ 212863 w 722962"/>
              <a:gd name="connsiteY4" fmla="*/ 24110 h 361661"/>
              <a:gd name="connsiteX5" fmla="*/ 36147 w 722962"/>
              <a:gd name="connsiteY5" fmla="*/ 108499 h 361661"/>
              <a:gd name="connsiteX6" fmla="*/ 0 w 722962"/>
              <a:gd name="connsiteY6" fmla="*/ 180831 h 361661"/>
              <a:gd name="connsiteX7" fmla="*/ 0 w 722962"/>
              <a:gd name="connsiteY7" fmla="*/ 361662 h 361661"/>
              <a:gd name="connsiteX8" fmla="*/ 722930 w 722962"/>
              <a:gd name="connsiteY8" fmla="*/ 361662 h 3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962" h="361661">
                <a:moveTo>
                  <a:pt x="722933" y="180831"/>
                </a:moveTo>
                <a:cubicBezTo>
                  <a:pt x="723686" y="152203"/>
                  <a:pt x="710134" y="125083"/>
                  <a:pt x="686786" y="108499"/>
                </a:cubicBezTo>
                <a:cubicBezTo>
                  <a:pt x="634772" y="67765"/>
                  <a:pt x="574443" y="38956"/>
                  <a:pt x="510070" y="24110"/>
                </a:cubicBezTo>
                <a:cubicBezTo>
                  <a:pt x="461804" y="9592"/>
                  <a:pt x="411843" y="1489"/>
                  <a:pt x="361465" y="0"/>
                </a:cubicBezTo>
                <a:cubicBezTo>
                  <a:pt x="310972" y="154"/>
                  <a:pt x="260817" y="8291"/>
                  <a:pt x="212863" y="24110"/>
                </a:cubicBezTo>
                <a:cubicBezTo>
                  <a:pt x="149403" y="41493"/>
                  <a:pt x="89558" y="70072"/>
                  <a:pt x="36147" y="108499"/>
                </a:cubicBezTo>
                <a:cubicBezTo>
                  <a:pt x="13496" y="125668"/>
                  <a:pt x="135" y="152410"/>
                  <a:pt x="0" y="180831"/>
                </a:cubicBezTo>
                <a:lnTo>
                  <a:pt x="0" y="361662"/>
                </a:lnTo>
                <a:lnTo>
                  <a:pt x="722930" y="361662"/>
                </a:lnTo>
                <a:close/>
              </a:path>
            </a:pathLst>
          </a:custGeom>
          <a:solidFill>
            <a:srgbClr val="3AB549"/>
          </a:solidFill>
          <a:ln w="3284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827DD0D-84A2-36A9-1588-954380F3C5A1}"/>
              </a:ext>
            </a:extLst>
          </p:cNvPr>
          <p:cNvSpPr/>
          <p:nvPr/>
        </p:nvSpPr>
        <p:spPr>
          <a:xfrm>
            <a:off x="4682621" y="4391886"/>
            <a:ext cx="361464" cy="361464"/>
          </a:xfrm>
          <a:custGeom>
            <a:avLst/>
            <a:gdLst>
              <a:gd name="connsiteX0" fmla="*/ 361465 w 361464"/>
              <a:gd name="connsiteY0" fmla="*/ 180732 h 361464"/>
              <a:gd name="connsiteX1" fmla="*/ 180732 w 361464"/>
              <a:gd name="connsiteY1" fmla="*/ 361465 h 361464"/>
              <a:gd name="connsiteX2" fmla="*/ 0 w 361464"/>
              <a:gd name="connsiteY2" fmla="*/ 180732 h 361464"/>
              <a:gd name="connsiteX3" fmla="*/ 180732 w 361464"/>
              <a:gd name="connsiteY3" fmla="*/ 0 h 361464"/>
              <a:gd name="connsiteX4" fmla="*/ 361465 w 361464"/>
              <a:gd name="connsiteY4" fmla="*/ 180732 h 361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64" h="361464">
                <a:moveTo>
                  <a:pt x="361465" y="180732"/>
                </a:moveTo>
                <a:cubicBezTo>
                  <a:pt x="361465" y="280548"/>
                  <a:pt x="280548" y="361465"/>
                  <a:pt x="180732" y="361465"/>
                </a:cubicBezTo>
                <a:cubicBezTo>
                  <a:pt x="80917" y="361465"/>
                  <a:pt x="0" y="280548"/>
                  <a:pt x="0" y="180732"/>
                </a:cubicBezTo>
                <a:cubicBezTo>
                  <a:pt x="0" y="80917"/>
                  <a:pt x="80917" y="0"/>
                  <a:pt x="180732" y="0"/>
                </a:cubicBezTo>
                <a:cubicBezTo>
                  <a:pt x="280548" y="0"/>
                  <a:pt x="361465" y="80917"/>
                  <a:pt x="361465" y="180732"/>
                </a:cubicBezTo>
                <a:close/>
              </a:path>
            </a:pathLst>
          </a:custGeom>
          <a:solidFill>
            <a:srgbClr val="3AB549"/>
          </a:solidFill>
          <a:ln w="3284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5AE0EA-F13D-8FB3-6A3E-BA8BB5107751}"/>
              </a:ext>
            </a:extLst>
          </p:cNvPr>
          <p:cNvSpPr/>
          <p:nvPr/>
        </p:nvSpPr>
        <p:spPr>
          <a:xfrm>
            <a:off x="3498377" y="4462628"/>
            <a:ext cx="444902" cy="222567"/>
          </a:xfrm>
          <a:custGeom>
            <a:avLst/>
            <a:gdLst>
              <a:gd name="connsiteX0" fmla="*/ 444884 w 444902"/>
              <a:gd name="connsiteY0" fmla="*/ 111285 h 222567"/>
              <a:gd name="connsiteX1" fmla="*/ 422638 w 444902"/>
              <a:gd name="connsiteY1" fmla="*/ 66769 h 222567"/>
              <a:gd name="connsiteX2" fmla="*/ 313889 w 444902"/>
              <a:gd name="connsiteY2" fmla="*/ 14840 h 222567"/>
              <a:gd name="connsiteX3" fmla="*/ 222439 w 444902"/>
              <a:gd name="connsiteY3" fmla="*/ 0 h 222567"/>
              <a:gd name="connsiteX4" fmla="*/ 130988 w 444902"/>
              <a:gd name="connsiteY4" fmla="*/ 14840 h 222567"/>
              <a:gd name="connsiteX5" fmla="*/ 22243 w 444902"/>
              <a:gd name="connsiteY5" fmla="*/ 66769 h 222567"/>
              <a:gd name="connsiteX6" fmla="*/ 0 w 444902"/>
              <a:gd name="connsiteY6" fmla="*/ 111285 h 222567"/>
              <a:gd name="connsiteX7" fmla="*/ 0 w 444902"/>
              <a:gd name="connsiteY7" fmla="*/ 222567 h 222567"/>
              <a:gd name="connsiteX8" fmla="*/ 444884 w 444902"/>
              <a:gd name="connsiteY8" fmla="*/ 222567 h 22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902" h="222567">
                <a:moveTo>
                  <a:pt x="444884" y="111285"/>
                </a:moveTo>
                <a:cubicBezTo>
                  <a:pt x="445348" y="93665"/>
                  <a:pt x="437008" y="76976"/>
                  <a:pt x="422638" y="66769"/>
                </a:cubicBezTo>
                <a:cubicBezTo>
                  <a:pt x="390628" y="41703"/>
                  <a:pt x="353506" y="23975"/>
                  <a:pt x="313889" y="14840"/>
                </a:cubicBezTo>
                <a:cubicBezTo>
                  <a:pt x="284190" y="5905"/>
                  <a:pt x="253443" y="917"/>
                  <a:pt x="222439" y="0"/>
                </a:cubicBezTo>
                <a:cubicBezTo>
                  <a:pt x="191366" y="95"/>
                  <a:pt x="160500" y="5103"/>
                  <a:pt x="130988" y="14840"/>
                </a:cubicBezTo>
                <a:cubicBezTo>
                  <a:pt x="91937" y="25536"/>
                  <a:pt x="55110" y="43123"/>
                  <a:pt x="22243" y="66769"/>
                </a:cubicBezTo>
                <a:cubicBezTo>
                  <a:pt x="8304" y="77337"/>
                  <a:pt x="79" y="93794"/>
                  <a:pt x="0" y="111285"/>
                </a:cubicBezTo>
                <a:lnTo>
                  <a:pt x="0" y="222567"/>
                </a:lnTo>
                <a:lnTo>
                  <a:pt x="444884" y="222567"/>
                </a:lnTo>
                <a:close/>
              </a:path>
            </a:pathLst>
          </a:custGeom>
          <a:solidFill>
            <a:srgbClr val="932791"/>
          </a:solidFill>
          <a:ln w="3284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CCC6E05-72DF-9F44-E33E-4A6B75FEEADA}"/>
              </a:ext>
            </a:extLst>
          </p:cNvPr>
          <p:cNvSpPr/>
          <p:nvPr/>
        </p:nvSpPr>
        <p:spPr>
          <a:xfrm>
            <a:off x="3609567" y="4210418"/>
            <a:ext cx="222503" cy="222503"/>
          </a:xfrm>
          <a:custGeom>
            <a:avLst/>
            <a:gdLst>
              <a:gd name="connsiteX0" fmla="*/ 222504 w 222503"/>
              <a:gd name="connsiteY0" fmla="*/ 111252 h 222503"/>
              <a:gd name="connsiteX1" fmla="*/ 111252 w 222503"/>
              <a:gd name="connsiteY1" fmla="*/ 222504 h 222503"/>
              <a:gd name="connsiteX2" fmla="*/ 0 w 222503"/>
              <a:gd name="connsiteY2" fmla="*/ 111252 h 222503"/>
              <a:gd name="connsiteX3" fmla="*/ 111252 w 222503"/>
              <a:gd name="connsiteY3" fmla="*/ 0 h 222503"/>
              <a:gd name="connsiteX4" fmla="*/ 222504 w 222503"/>
              <a:gd name="connsiteY4" fmla="*/ 111252 h 222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3" h="222503">
                <a:moveTo>
                  <a:pt x="222504" y="111252"/>
                </a:moveTo>
                <a:cubicBezTo>
                  <a:pt x="222504" y="172695"/>
                  <a:pt x="172695" y="222504"/>
                  <a:pt x="111252" y="222504"/>
                </a:cubicBezTo>
                <a:cubicBezTo>
                  <a:pt x="49809" y="222504"/>
                  <a:pt x="0" y="172695"/>
                  <a:pt x="0" y="111252"/>
                </a:cubicBezTo>
                <a:cubicBezTo>
                  <a:pt x="0" y="49809"/>
                  <a:pt x="49809" y="0"/>
                  <a:pt x="111252" y="0"/>
                </a:cubicBezTo>
                <a:cubicBezTo>
                  <a:pt x="172695" y="0"/>
                  <a:pt x="222504" y="49809"/>
                  <a:pt x="222504" y="111252"/>
                </a:cubicBezTo>
                <a:close/>
              </a:path>
            </a:pathLst>
          </a:custGeom>
          <a:solidFill>
            <a:srgbClr val="932791"/>
          </a:solidFill>
          <a:ln w="3284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C7094E6-EF5C-1914-53E9-CD0185BC877F}"/>
              </a:ext>
            </a:extLst>
          </p:cNvPr>
          <p:cNvSpPr/>
          <p:nvPr/>
        </p:nvSpPr>
        <p:spPr>
          <a:xfrm>
            <a:off x="3498377" y="5236521"/>
            <a:ext cx="444902" cy="222563"/>
          </a:xfrm>
          <a:custGeom>
            <a:avLst/>
            <a:gdLst>
              <a:gd name="connsiteX0" fmla="*/ 444884 w 444902"/>
              <a:gd name="connsiteY0" fmla="*/ 111282 h 222563"/>
              <a:gd name="connsiteX1" fmla="*/ 422638 w 444902"/>
              <a:gd name="connsiteY1" fmla="*/ 66766 h 222563"/>
              <a:gd name="connsiteX2" fmla="*/ 313889 w 444902"/>
              <a:gd name="connsiteY2" fmla="*/ 14833 h 222563"/>
              <a:gd name="connsiteX3" fmla="*/ 222439 w 444902"/>
              <a:gd name="connsiteY3" fmla="*/ 0 h 222563"/>
              <a:gd name="connsiteX4" fmla="*/ 130988 w 444902"/>
              <a:gd name="connsiteY4" fmla="*/ 14833 h 222563"/>
              <a:gd name="connsiteX5" fmla="*/ 22243 w 444902"/>
              <a:gd name="connsiteY5" fmla="*/ 66766 h 222563"/>
              <a:gd name="connsiteX6" fmla="*/ 0 w 444902"/>
              <a:gd name="connsiteY6" fmla="*/ 111282 h 222563"/>
              <a:gd name="connsiteX7" fmla="*/ 0 w 444902"/>
              <a:gd name="connsiteY7" fmla="*/ 222564 h 222563"/>
              <a:gd name="connsiteX8" fmla="*/ 444884 w 444902"/>
              <a:gd name="connsiteY8" fmla="*/ 222564 h 22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902" h="222563">
                <a:moveTo>
                  <a:pt x="444884" y="111282"/>
                </a:moveTo>
                <a:cubicBezTo>
                  <a:pt x="445348" y="93665"/>
                  <a:pt x="437008" y="76972"/>
                  <a:pt x="422638" y="66766"/>
                </a:cubicBezTo>
                <a:cubicBezTo>
                  <a:pt x="390628" y="41700"/>
                  <a:pt x="353506" y="23972"/>
                  <a:pt x="313889" y="14833"/>
                </a:cubicBezTo>
                <a:cubicBezTo>
                  <a:pt x="284190" y="5905"/>
                  <a:pt x="253443" y="917"/>
                  <a:pt x="222439" y="0"/>
                </a:cubicBezTo>
                <a:cubicBezTo>
                  <a:pt x="191366" y="95"/>
                  <a:pt x="160500" y="5100"/>
                  <a:pt x="130988" y="14833"/>
                </a:cubicBezTo>
                <a:cubicBezTo>
                  <a:pt x="91937" y="25533"/>
                  <a:pt x="55110" y="43119"/>
                  <a:pt x="22243" y="66766"/>
                </a:cubicBezTo>
                <a:cubicBezTo>
                  <a:pt x="8301" y="77334"/>
                  <a:pt x="79" y="93790"/>
                  <a:pt x="0" y="111282"/>
                </a:cubicBezTo>
                <a:lnTo>
                  <a:pt x="0" y="222564"/>
                </a:lnTo>
                <a:lnTo>
                  <a:pt x="444884" y="222564"/>
                </a:lnTo>
                <a:close/>
              </a:path>
            </a:pathLst>
          </a:custGeom>
          <a:solidFill>
            <a:srgbClr val="F15922"/>
          </a:solidFill>
          <a:ln w="3284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62A94BD-6BFC-2172-1BF6-627854E567AD}"/>
              </a:ext>
            </a:extLst>
          </p:cNvPr>
          <p:cNvSpPr/>
          <p:nvPr/>
        </p:nvSpPr>
        <p:spPr>
          <a:xfrm>
            <a:off x="3609567" y="4984311"/>
            <a:ext cx="222503" cy="222503"/>
          </a:xfrm>
          <a:custGeom>
            <a:avLst/>
            <a:gdLst>
              <a:gd name="connsiteX0" fmla="*/ 222504 w 222503"/>
              <a:gd name="connsiteY0" fmla="*/ 111252 h 222503"/>
              <a:gd name="connsiteX1" fmla="*/ 111252 w 222503"/>
              <a:gd name="connsiteY1" fmla="*/ 222504 h 222503"/>
              <a:gd name="connsiteX2" fmla="*/ 0 w 222503"/>
              <a:gd name="connsiteY2" fmla="*/ 111252 h 222503"/>
              <a:gd name="connsiteX3" fmla="*/ 111252 w 222503"/>
              <a:gd name="connsiteY3" fmla="*/ 0 h 222503"/>
              <a:gd name="connsiteX4" fmla="*/ 222504 w 222503"/>
              <a:gd name="connsiteY4" fmla="*/ 111252 h 222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3" h="222503">
                <a:moveTo>
                  <a:pt x="222504" y="111252"/>
                </a:moveTo>
                <a:cubicBezTo>
                  <a:pt x="222504" y="172695"/>
                  <a:pt x="172695" y="222504"/>
                  <a:pt x="111252" y="222504"/>
                </a:cubicBezTo>
                <a:cubicBezTo>
                  <a:pt x="49809" y="222504"/>
                  <a:pt x="0" y="172695"/>
                  <a:pt x="0" y="111252"/>
                </a:cubicBezTo>
                <a:cubicBezTo>
                  <a:pt x="0" y="49809"/>
                  <a:pt x="49809" y="0"/>
                  <a:pt x="111252" y="0"/>
                </a:cubicBezTo>
                <a:cubicBezTo>
                  <a:pt x="172695" y="0"/>
                  <a:pt x="222504" y="49809"/>
                  <a:pt x="222504" y="111252"/>
                </a:cubicBezTo>
                <a:close/>
              </a:path>
            </a:pathLst>
          </a:custGeom>
          <a:solidFill>
            <a:srgbClr val="F15922"/>
          </a:solidFill>
          <a:ln w="32841"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65679190-BCE4-FDF0-CF90-E75363FDB898}"/>
              </a:ext>
            </a:extLst>
          </p:cNvPr>
          <p:cNvSpPr txBox="1"/>
          <p:nvPr/>
        </p:nvSpPr>
        <p:spPr>
          <a:xfrm>
            <a:off x="5782614" y="5599191"/>
            <a:ext cx="3062268" cy="1200329"/>
          </a:xfrm>
          <a:prstGeom prst="rect">
            <a:avLst/>
          </a:prstGeom>
          <a:noFill/>
        </p:spPr>
        <p:txBody>
          <a:bodyPr wrap="square">
            <a:spAutoFit/>
          </a:bodyPr>
          <a:lstStyle/>
          <a:p>
            <a:r>
              <a:rPr lang="en-CA" b="1" i="1" dirty="0">
                <a:solidFill>
                  <a:srgbClr val="FF9300"/>
                </a:solidFill>
                <a:latin typeface="Arial" panose="020B0604020202020204" pitchFamily="34" charset="0"/>
                <a:cs typeface="Arial" panose="020B0604020202020204" pitchFamily="34" charset="0"/>
              </a:rPr>
              <a:t>On average harassment complaints increased by over 25% and is still on the rise. </a:t>
            </a:r>
          </a:p>
        </p:txBody>
      </p:sp>
      <p:sp>
        <p:nvSpPr>
          <p:cNvPr id="9" name="TextBox 8">
            <a:extLst>
              <a:ext uri="{FF2B5EF4-FFF2-40B4-BE49-F238E27FC236}">
                <a16:creationId xmlns:a16="http://schemas.microsoft.com/office/drawing/2014/main" id="{AB2FA630-2E62-793B-77F6-2F65E3720DA3}"/>
              </a:ext>
            </a:extLst>
          </p:cNvPr>
          <p:cNvSpPr txBox="1"/>
          <p:nvPr/>
        </p:nvSpPr>
        <p:spPr>
          <a:xfrm>
            <a:off x="6070573" y="4323563"/>
            <a:ext cx="2605598" cy="1077218"/>
          </a:xfrm>
          <a:prstGeom prst="rect">
            <a:avLst/>
          </a:prstGeom>
          <a:noFill/>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“Nice display case in your background, I can see all the empty bottles, I guess you’re a drinker.”</a:t>
            </a:r>
          </a:p>
        </p:txBody>
      </p:sp>
      <p:sp>
        <p:nvSpPr>
          <p:cNvPr id="14" name="Triangle 13">
            <a:extLst>
              <a:ext uri="{FF2B5EF4-FFF2-40B4-BE49-F238E27FC236}">
                <a16:creationId xmlns:a16="http://schemas.microsoft.com/office/drawing/2014/main" id="{9389F691-BEA3-BDDF-4014-6B21B7547C00}"/>
              </a:ext>
            </a:extLst>
          </p:cNvPr>
          <p:cNvSpPr/>
          <p:nvPr/>
        </p:nvSpPr>
        <p:spPr>
          <a:xfrm rot="4382330">
            <a:off x="2742111" y="4081195"/>
            <a:ext cx="433647" cy="914400"/>
          </a:xfrm>
          <a:prstGeom prst="triangle">
            <a:avLst/>
          </a:prstGeom>
          <a:solidFill>
            <a:srgbClr val="932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CBBC465-ED9D-9206-4360-F2B243598A44}"/>
              </a:ext>
            </a:extLst>
          </p:cNvPr>
          <p:cNvSpPr txBox="1"/>
          <p:nvPr/>
        </p:nvSpPr>
        <p:spPr>
          <a:xfrm>
            <a:off x="424334" y="4508848"/>
            <a:ext cx="2362311" cy="830997"/>
          </a:xfrm>
          <a:prstGeom prst="rect">
            <a:avLst/>
          </a:prstGeom>
          <a:noFill/>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“I like your top, wonder what you are wearing on the bottom.”</a:t>
            </a:r>
          </a:p>
        </p:txBody>
      </p:sp>
      <p:sp>
        <p:nvSpPr>
          <p:cNvPr id="15" name="Triangle 14">
            <a:extLst>
              <a:ext uri="{FF2B5EF4-FFF2-40B4-BE49-F238E27FC236}">
                <a16:creationId xmlns:a16="http://schemas.microsoft.com/office/drawing/2014/main" id="{E4EA7EC9-3098-42E9-8BED-E2A720F5937F}"/>
              </a:ext>
            </a:extLst>
          </p:cNvPr>
          <p:cNvSpPr/>
          <p:nvPr/>
        </p:nvSpPr>
        <p:spPr>
          <a:xfrm rot="16679885">
            <a:off x="5494130" y="4307248"/>
            <a:ext cx="317348" cy="773141"/>
          </a:xfrm>
          <a:prstGeom prst="triangle">
            <a:avLst/>
          </a:prstGeom>
          <a:solidFill>
            <a:srgbClr val="3A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16103FA-892A-77FE-57C7-22A5B18A16CC}"/>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4 of 20</a:t>
            </a:r>
          </a:p>
        </p:txBody>
      </p:sp>
    </p:spTree>
    <p:extLst>
      <p:ext uri="{BB962C8B-B14F-4D97-AF65-F5344CB8AC3E}">
        <p14:creationId xmlns:p14="http://schemas.microsoft.com/office/powerpoint/2010/main" val="1945307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6DB5FA6-41D4-06CD-ED6F-68100989F39A}"/>
              </a:ext>
            </a:extLst>
          </p:cNvPr>
          <p:cNvSpPr/>
          <p:nvPr/>
        </p:nvSpPr>
        <p:spPr>
          <a:xfrm>
            <a:off x="4828668" y="2367031"/>
            <a:ext cx="991674" cy="5537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888BE6F-09F7-4F11-89B3-8B3BE951C01B}"/>
              </a:ext>
            </a:extLst>
          </p:cNvPr>
          <p:cNvSpPr/>
          <p:nvPr/>
        </p:nvSpPr>
        <p:spPr>
          <a:xfrm>
            <a:off x="3309870" y="2369713"/>
            <a:ext cx="991674" cy="5537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D8DAED-4B4B-599F-571C-A8A73CC301ED}"/>
              </a:ext>
            </a:extLst>
          </p:cNvPr>
          <p:cNvSpPr>
            <a:spLocks noGrp="1"/>
          </p:cNvSpPr>
          <p:nvPr>
            <p:ph sz="half" idx="1"/>
          </p:nvPr>
        </p:nvSpPr>
        <p:spPr>
          <a:xfrm>
            <a:off x="467829" y="1655010"/>
            <a:ext cx="8333557" cy="499110"/>
          </a:xfrm>
        </p:spPr>
        <p:txBody>
          <a:bodyPr/>
          <a:lstStyle/>
          <a:p>
            <a:pPr marL="0" indent="0">
              <a:buNone/>
            </a:pPr>
            <a:r>
              <a:rPr lang="en-US" b="1" dirty="0">
                <a:solidFill>
                  <a:srgbClr val="0674BC"/>
                </a:solidFill>
                <a:latin typeface="Arial" panose="020B0604020202020204" pitchFamily="34" charset="0"/>
                <a:cs typeface="Arial" panose="020B0604020202020204" pitchFamily="34" charset="0"/>
              </a:rPr>
              <a:t>Covid-19 caused higher absenteeism</a:t>
            </a:r>
          </a:p>
        </p:txBody>
      </p:sp>
      <p:sp>
        <p:nvSpPr>
          <p:cNvPr id="2" name="Title 1">
            <a:extLst>
              <a:ext uri="{FF2B5EF4-FFF2-40B4-BE49-F238E27FC236}">
                <a16:creationId xmlns:a16="http://schemas.microsoft.com/office/drawing/2014/main" id="{4AC4F877-6038-AF7C-BB60-1A5FD5986346}"/>
              </a:ext>
            </a:extLst>
          </p:cNvPr>
          <p:cNvSpPr>
            <a:spLocks noGrp="1"/>
          </p:cNvSpPr>
          <p:nvPr>
            <p:ph type="title"/>
          </p:nvPr>
        </p:nvSpPr>
        <p:spPr>
          <a:xfrm>
            <a:off x="467830" y="235881"/>
            <a:ext cx="8268666" cy="1419129"/>
          </a:xfrm>
        </p:spPr>
        <p:txBody>
          <a:bodyPr>
            <a:normAutofit/>
          </a:bodyPr>
          <a:lstStyle/>
          <a:p>
            <a:r>
              <a:rPr lang="en-US" dirty="0"/>
              <a:t>WHAT CAUSED THE INCREASE IN HARASSMENT?</a:t>
            </a:r>
          </a:p>
        </p:txBody>
      </p:sp>
      <p:sp>
        <p:nvSpPr>
          <p:cNvPr id="4" name="Footer Placeholder 4">
            <a:extLst>
              <a:ext uri="{FF2B5EF4-FFF2-40B4-BE49-F238E27FC236}">
                <a16:creationId xmlns:a16="http://schemas.microsoft.com/office/drawing/2014/main" id="{2D30E48F-E42E-2F1E-6DBB-1E2D2058D7AB}"/>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5 of 20</a:t>
            </a:r>
          </a:p>
        </p:txBody>
      </p:sp>
      <p:sp>
        <p:nvSpPr>
          <p:cNvPr id="36" name="Freeform 35">
            <a:extLst>
              <a:ext uri="{FF2B5EF4-FFF2-40B4-BE49-F238E27FC236}">
                <a16:creationId xmlns:a16="http://schemas.microsoft.com/office/drawing/2014/main" id="{0A3597F2-49CE-BF65-1514-DFC280E1EA43}"/>
              </a:ext>
            </a:extLst>
          </p:cNvPr>
          <p:cNvSpPr/>
          <p:nvPr/>
        </p:nvSpPr>
        <p:spPr>
          <a:xfrm>
            <a:off x="4706264" y="2266523"/>
            <a:ext cx="1212056" cy="918224"/>
          </a:xfrm>
          <a:custGeom>
            <a:avLst/>
            <a:gdLst>
              <a:gd name="connsiteX0" fmla="*/ 734576 w 1212056"/>
              <a:gd name="connsiteY0" fmla="*/ 918225 h 918224"/>
              <a:gd name="connsiteX1" fmla="*/ 734576 w 1212056"/>
              <a:gd name="connsiteY1" fmla="*/ 771309 h 918224"/>
              <a:gd name="connsiteX2" fmla="*/ 1138599 w 1212056"/>
              <a:gd name="connsiteY2" fmla="*/ 771309 h 918224"/>
              <a:gd name="connsiteX3" fmla="*/ 1212057 w 1212056"/>
              <a:gd name="connsiteY3" fmla="*/ 697851 h 918224"/>
              <a:gd name="connsiteX4" fmla="*/ 1212057 w 1212056"/>
              <a:gd name="connsiteY4" fmla="*/ 73458 h 918224"/>
              <a:gd name="connsiteX5" fmla="*/ 1138599 w 1212056"/>
              <a:gd name="connsiteY5" fmla="*/ 0 h 918224"/>
              <a:gd name="connsiteX6" fmla="*/ 73458 w 1212056"/>
              <a:gd name="connsiteY6" fmla="*/ 0 h 918224"/>
              <a:gd name="connsiteX7" fmla="*/ 0 w 1212056"/>
              <a:gd name="connsiteY7" fmla="*/ 73458 h 918224"/>
              <a:gd name="connsiteX8" fmla="*/ 0 w 1212056"/>
              <a:gd name="connsiteY8" fmla="*/ 661588 h 918224"/>
              <a:gd name="connsiteX9" fmla="*/ 235139 w 1212056"/>
              <a:gd name="connsiteY9" fmla="*/ 771309 h 918224"/>
              <a:gd name="connsiteX10" fmla="*/ 477473 w 1212056"/>
              <a:gd name="connsiteY10" fmla="*/ 771309 h 918224"/>
              <a:gd name="connsiteX11" fmla="*/ 477473 w 1212056"/>
              <a:gd name="connsiteY11" fmla="*/ 918225 h 918224"/>
              <a:gd name="connsiteX12" fmla="*/ 146916 w 1212056"/>
              <a:gd name="connsiteY12" fmla="*/ 624393 h 918224"/>
              <a:gd name="connsiteX13" fmla="*/ 146916 w 1212056"/>
              <a:gd name="connsiteY13" fmla="*/ 146916 h 918224"/>
              <a:gd name="connsiteX14" fmla="*/ 1065141 w 1212056"/>
              <a:gd name="connsiteY14" fmla="*/ 146916 h 918224"/>
              <a:gd name="connsiteX15" fmla="*/ 1065141 w 1212056"/>
              <a:gd name="connsiteY15" fmla="*/ 624393 h 91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056" h="918224">
                <a:moveTo>
                  <a:pt x="734576" y="918225"/>
                </a:moveTo>
                <a:lnTo>
                  <a:pt x="734576" y="771309"/>
                </a:lnTo>
                <a:lnTo>
                  <a:pt x="1138599" y="771309"/>
                </a:lnTo>
                <a:cubicBezTo>
                  <a:pt x="1179170" y="771305"/>
                  <a:pt x="1212057" y="738418"/>
                  <a:pt x="1212057" y="697851"/>
                </a:cubicBezTo>
                <a:lnTo>
                  <a:pt x="1212057" y="73458"/>
                </a:lnTo>
                <a:cubicBezTo>
                  <a:pt x="1212057" y="32891"/>
                  <a:pt x="1179170" y="4"/>
                  <a:pt x="1138599" y="0"/>
                </a:cubicBezTo>
                <a:lnTo>
                  <a:pt x="73458" y="0"/>
                </a:lnTo>
                <a:cubicBezTo>
                  <a:pt x="32891" y="4"/>
                  <a:pt x="4" y="32891"/>
                  <a:pt x="0" y="73458"/>
                </a:cubicBezTo>
                <a:lnTo>
                  <a:pt x="0" y="661588"/>
                </a:lnTo>
                <a:cubicBezTo>
                  <a:pt x="90030" y="664703"/>
                  <a:pt x="174918" y="704311"/>
                  <a:pt x="235139" y="771309"/>
                </a:cubicBezTo>
                <a:lnTo>
                  <a:pt x="477473" y="771309"/>
                </a:lnTo>
                <a:lnTo>
                  <a:pt x="477473" y="918225"/>
                </a:lnTo>
                <a:close/>
                <a:moveTo>
                  <a:pt x="146916" y="624393"/>
                </a:moveTo>
                <a:lnTo>
                  <a:pt x="146916" y="146916"/>
                </a:lnTo>
                <a:lnTo>
                  <a:pt x="1065141" y="146916"/>
                </a:lnTo>
                <a:lnTo>
                  <a:pt x="1065141" y="624393"/>
                </a:lnTo>
                <a:close/>
              </a:path>
            </a:pathLst>
          </a:custGeom>
          <a:solidFill>
            <a:schemeClr val="bg2">
              <a:lumMod val="25000"/>
            </a:schemeClr>
          </a:solidFill>
          <a:ln w="3671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4A832BF-A1F6-72A8-EC68-F277D3F00331}"/>
              </a:ext>
            </a:extLst>
          </p:cNvPr>
          <p:cNvSpPr/>
          <p:nvPr/>
        </p:nvSpPr>
        <p:spPr>
          <a:xfrm>
            <a:off x="3053443" y="3294935"/>
            <a:ext cx="991515" cy="1248785"/>
          </a:xfrm>
          <a:custGeom>
            <a:avLst/>
            <a:gdLst>
              <a:gd name="connsiteX0" fmla="*/ 374362 w 991515"/>
              <a:gd name="connsiteY0" fmla="*/ 1248786 h 1248785"/>
              <a:gd name="connsiteX1" fmla="*/ 535051 w 991515"/>
              <a:gd name="connsiteY1" fmla="*/ 220374 h 1248785"/>
              <a:gd name="connsiteX2" fmla="*/ 944293 w 991515"/>
              <a:gd name="connsiteY2" fmla="*/ 220374 h 1248785"/>
              <a:gd name="connsiteX3" fmla="*/ 991515 w 991515"/>
              <a:gd name="connsiteY3" fmla="*/ 0 h 1248785"/>
              <a:gd name="connsiteX4" fmla="*/ 110188 w 991515"/>
              <a:gd name="connsiteY4" fmla="*/ 0 h 1248785"/>
              <a:gd name="connsiteX5" fmla="*/ 0 w 991515"/>
              <a:gd name="connsiteY5" fmla="*/ 110187 h 1248785"/>
              <a:gd name="connsiteX6" fmla="*/ 110188 w 991515"/>
              <a:gd name="connsiteY6" fmla="*/ 220374 h 1248785"/>
              <a:gd name="connsiteX7" fmla="*/ 312014 w 991515"/>
              <a:gd name="connsiteY7" fmla="*/ 220374 h 1248785"/>
              <a:gd name="connsiteX8" fmla="*/ 151325 w 991515"/>
              <a:gd name="connsiteY8" fmla="*/ 1248786 h 124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1515" h="1248785">
                <a:moveTo>
                  <a:pt x="374362" y="1248786"/>
                </a:moveTo>
                <a:lnTo>
                  <a:pt x="535051" y="220374"/>
                </a:lnTo>
                <a:lnTo>
                  <a:pt x="944293" y="220374"/>
                </a:lnTo>
                <a:lnTo>
                  <a:pt x="991515" y="0"/>
                </a:lnTo>
                <a:lnTo>
                  <a:pt x="110188" y="0"/>
                </a:lnTo>
                <a:cubicBezTo>
                  <a:pt x="49333" y="0"/>
                  <a:pt x="0" y="49331"/>
                  <a:pt x="0" y="110187"/>
                </a:cubicBezTo>
                <a:cubicBezTo>
                  <a:pt x="0" y="171043"/>
                  <a:pt x="49333" y="220374"/>
                  <a:pt x="110188" y="220374"/>
                </a:cubicBezTo>
                <a:lnTo>
                  <a:pt x="312014" y="220374"/>
                </a:lnTo>
                <a:lnTo>
                  <a:pt x="151325" y="1248786"/>
                </a:lnTo>
                <a:close/>
              </a:path>
            </a:pathLst>
          </a:custGeom>
          <a:solidFill>
            <a:schemeClr val="accent2">
              <a:lumMod val="50000"/>
            </a:schemeClr>
          </a:solidFill>
          <a:ln w="3671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1040AB3-093B-784C-19C3-C7CE6283816D}"/>
              </a:ext>
            </a:extLst>
          </p:cNvPr>
          <p:cNvSpPr/>
          <p:nvPr/>
        </p:nvSpPr>
        <p:spPr>
          <a:xfrm>
            <a:off x="5041647" y="3294935"/>
            <a:ext cx="1023574" cy="1248785"/>
          </a:xfrm>
          <a:custGeom>
            <a:avLst/>
            <a:gdLst>
              <a:gd name="connsiteX0" fmla="*/ 488525 w 1023574"/>
              <a:gd name="connsiteY0" fmla="*/ 220374 h 1248785"/>
              <a:gd name="connsiteX1" fmla="*/ 649214 w 1023574"/>
              <a:gd name="connsiteY1" fmla="*/ 1248786 h 1248785"/>
              <a:gd name="connsiteX2" fmla="*/ 872251 w 1023574"/>
              <a:gd name="connsiteY2" fmla="*/ 1248786 h 1248785"/>
              <a:gd name="connsiteX3" fmla="*/ 711562 w 1023574"/>
              <a:gd name="connsiteY3" fmla="*/ 220374 h 1248785"/>
              <a:gd name="connsiteX4" fmla="*/ 913387 w 1023574"/>
              <a:gd name="connsiteY4" fmla="*/ 220374 h 1248785"/>
              <a:gd name="connsiteX5" fmla="*/ 1023574 w 1023574"/>
              <a:gd name="connsiteY5" fmla="*/ 110187 h 1248785"/>
              <a:gd name="connsiteX6" fmla="*/ 913387 w 1023574"/>
              <a:gd name="connsiteY6" fmla="*/ 0 h 1248785"/>
              <a:gd name="connsiteX7" fmla="*/ 0 w 1023574"/>
              <a:gd name="connsiteY7" fmla="*/ 0 h 1248785"/>
              <a:gd name="connsiteX8" fmla="*/ 47222 w 1023574"/>
              <a:gd name="connsiteY8" fmla="*/ 220374 h 124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574" h="1248785">
                <a:moveTo>
                  <a:pt x="488525" y="220374"/>
                </a:moveTo>
                <a:lnTo>
                  <a:pt x="649214" y="1248786"/>
                </a:lnTo>
                <a:lnTo>
                  <a:pt x="872251" y="1248786"/>
                </a:lnTo>
                <a:lnTo>
                  <a:pt x="711562" y="220374"/>
                </a:lnTo>
                <a:lnTo>
                  <a:pt x="913387" y="220374"/>
                </a:lnTo>
                <a:cubicBezTo>
                  <a:pt x="974240" y="220374"/>
                  <a:pt x="1023574" y="171043"/>
                  <a:pt x="1023574" y="110187"/>
                </a:cubicBezTo>
                <a:cubicBezTo>
                  <a:pt x="1023574" y="49331"/>
                  <a:pt x="974240" y="0"/>
                  <a:pt x="913387" y="0"/>
                </a:cubicBezTo>
                <a:lnTo>
                  <a:pt x="0" y="0"/>
                </a:lnTo>
                <a:lnTo>
                  <a:pt x="47222" y="220374"/>
                </a:lnTo>
                <a:close/>
              </a:path>
            </a:pathLst>
          </a:custGeom>
          <a:solidFill>
            <a:schemeClr val="accent2">
              <a:lumMod val="50000"/>
            </a:schemeClr>
          </a:solidFill>
          <a:ln w="3671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CD18706-8630-9939-C199-2AB5104F0E49}"/>
              </a:ext>
            </a:extLst>
          </p:cNvPr>
          <p:cNvSpPr/>
          <p:nvPr/>
        </p:nvSpPr>
        <p:spPr>
          <a:xfrm>
            <a:off x="3200360" y="2266523"/>
            <a:ext cx="1212056" cy="918224"/>
          </a:xfrm>
          <a:custGeom>
            <a:avLst/>
            <a:gdLst>
              <a:gd name="connsiteX0" fmla="*/ 0 w 1212056"/>
              <a:gd name="connsiteY0" fmla="*/ 73458 h 918224"/>
              <a:gd name="connsiteX1" fmla="*/ 0 w 1212056"/>
              <a:gd name="connsiteY1" fmla="*/ 697851 h 918224"/>
              <a:gd name="connsiteX2" fmla="*/ 73458 w 1212056"/>
              <a:gd name="connsiteY2" fmla="*/ 771309 h 918224"/>
              <a:gd name="connsiteX3" fmla="*/ 477477 w 1212056"/>
              <a:gd name="connsiteY3" fmla="*/ 771309 h 918224"/>
              <a:gd name="connsiteX4" fmla="*/ 477477 w 1212056"/>
              <a:gd name="connsiteY4" fmla="*/ 918225 h 918224"/>
              <a:gd name="connsiteX5" fmla="*/ 734580 w 1212056"/>
              <a:gd name="connsiteY5" fmla="*/ 918225 h 918224"/>
              <a:gd name="connsiteX6" fmla="*/ 734580 w 1212056"/>
              <a:gd name="connsiteY6" fmla="*/ 771309 h 918224"/>
              <a:gd name="connsiteX7" fmla="*/ 944839 w 1212056"/>
              <a:gd name="connsiteY7" fmla="*/ 771309 h 918224"/>
              <a:gd name="connsiteX8" fmla="*/ 1190534 w 1212056"/>
              <a:gd name="connsiteY8" fmla="*/ 661122 h 918224"/>
              <a:gd name="connsiteX9" fmla="*/ 1212057 w 1212056"/>
              <a:gd name="connsiteY9" fmla="*/ 661122 h 918224"/>
              <a:gd name="connsiteX10" fmla="*/ 1212057 w 1212056"/>
              <a:gd name="connsiteY10" fmla="*/ 73458 h 918224"/>
              <a:gd name="connsiteX11" fmla="*/ 1138599 w 1212056"/>
              <a:gd name="connsiteY11" fmla="*/ 0 h 918224"/>
              <a:gd name="connsiteX12" fmla="*/ 73458 w 1212056"/>
              <a:gd name="connsiteY12" fmla="*/ 0 h 918224"/>
              <a:gd name="connsiteX13" fmla="*/ 0 w 1212056"/>
              <a:gd name="connsiteY13" fmla="*/ 73458 h 918224"/>
              <a:gd name="connsiteX14" fmla="*/ 146916 w 1212056"/>
              <a:gd name="connsiteY14" fmla="*/ 146916 h 918224"/>
              <a:gd name="connsiteX15" fmla="*/ 1065141 w 1212056"/>
              <a:gd name="connsiteY15" fmla="*/ 146916 h 918224"/>
              <a:gd name="connsiteX16" fmla="*/ 1065141 w 1212056"/>
              <a:gd name="connsiteY16" fmla="*/ 624393 h 918224"/>
              <a:gd name="connsiteX17" fmla="*/ 146916 w 1212056"/>
              <a:gd name="connsiteY17" fmla="*/ 624393 h 91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2056" h="918224">
                <a:moveTo>
                  <a:pt x="0" y="73458"/>
                </a:moveTo>
                <a:lnTo>
                  <a:pt x="0" y="697851"/>
                </a:lnTo>
                <a:cubicBezTo>
                  <a:pt x="0" y="738418"/>
                  <a:pt x="32887" y="771305"/>
                  <a:pt x="73458" y="771309"/>
                </a:cubicBezTo>
                <a:lnTo>
                  <a:pt x="477477" y="771309"/>
                </a:lnTo>
                <a:lnTo>
                  <a:pt x="477477" y="918225"/>
                </a:lnTo>
                <a:lnTo>
                  <a:pt x="734580" y="918225"/>
                </a:lnTo>
                <a:lnTo>
                  <a:pt x="734580" y="771309"/>
                </a:lnTo>
                <a:lnTo>
                  <a:pt x="944839" y="771309"/>
                </a:lnTo>
                <a:cubicBezTo>
                  <a:pt x="1007458" y="701469"/>
                  <a:pt x="1096731" y="661434"/>
                  <a:pt x="1190534" y="661122"/>
                </a:cubicBezTo>
                <a:lnTo>
                  <a:pt x="1212057" y="661122"/>
                </a:lnTo>
                <a:lnTo>
                  <a:pt x="1212057" y="73458"/>
                </a:lnTo>
                <a:cubicBezTo>
                  <a:pt x="1212053" y="32891"/>
                  <a:pt x="1179166" y="4"/>
                  <a:pt x="1138599" y="0"/>
                </a:cubicBezTo>
                <a:lnTo>
                  <a:pt x="73458" y="0"/>
                </a:lnTo>
                <a:cubicBezTo>
                  <a:pt x="32887" y="4"/>
                  <a:pt x="0" y="32891"/>
                  <a:pt x="0" y="73458"/>
                </a:cubicBezTo>
                <a:close/>
                <a:moveTo>
                  <a:pt x="146916" y="146916"/>
                </a:moveTo>
                <a:lnTo>
                  <a:pt x="1065141" y="146916"/>
                </a:lnTo>
                <a:lnTo>
                  <a:pt x="1065141" y="624393"/>
                </a:lnTo>
                <a:lnTo>
                  <a:pt x="146916" y="624393"/>
                </a:lnTo>
                <a:close/>
              </a:path>
            </a:pathLst>
          </a:custGeom>
          <a:solidFill>
            <a:schemeClr val="bg2">
              <a:lumMod val="25000"/>
            </a:schemeClr>
          </a:solidFill>
          <a:ln w="3671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CFABF46-A083-3844-D1F3-455541E0892C}"/>
              </a:ext>
            </a:extLst>
          </p:cNvPr>
          <p:cNvSpPr/>
          <p:nvPr/>
        </p:nvSpPr>
        <p:spPr>
          <a:xfrm>
            <a:off x="4044569" y="3037832"/>
            <a:ext cx="997462" cy="1505888"/>
          </a:xfrm>
          <a:custGeom>
            <a:avLst/>
            <a:gdLst>
              <a:gd name="connsiteX0" fmla="*/ 992550 w 997462"/>
              <a:gd name="connsiteY0" fmla="*/ 761858 h 1505888"/>
              <a:gd name="connsiteX1" fmla="*/ 866624 w 997462"/>
              <a:gd name="connsiteY1" fmla="*/ 174195 h 1505888"/>
              <a:gd name="connsiteX2" fmla="*/ 651139 w 997462"/>
              <a:gd name="connsiteY2" fmla="*/ 0 h 1505888"/>
              <a:gd name="connsiteX3" fmla="*/ 346325 w 997462"/>
              <a:gd name="connsiteY3" fmla="*/ 0 h 1505888"/>
              <a:gd name="connsiteX4" fmla="*/ 130840 w 997462"/>
              <a:gd name="connsiteY4" fmla="*/ 174195 h 1505888"/>
              <a:gd name="connsiteX5" fmla="*/ 4914 w 997462"/>
              <a:gd name="connsiteY5" fmla="*/ 761858 h 1505888"/>
              <a:gd name="connsiteX6" fmla="*/ 174287 w 997462"/>
              <a:gd name="connsiteY6" fmla="*/ 1023347 h 1505888"/>
              <a:gd name="connsiteX7" fmla="*/ 175616 w 997462"/>
              <a:gd name="connsiteY7" fmla="*/ 1023626 h 1505888"/>
              <a:gd name="connsiteX8" fmla="*/ 118881 w 997462"/>
              <a:gd name="connsiteY8" fmla="*/ 1505889 h 1505888"/>
              <a:gd name="connsiteX9" fmla="*/ 266807 w 997462"/>
              <a:gd name="connsiteY9" fmla="*/ 1505889 h 1505888"/>
              <a:gd name="connsiteX10" fmla="*/ 322984 w 997462"/>
              <a:gd name="connsiteY10" fmla="*/ 1028412 h 1505888"/>
              <a:gd name="connsiteX11" fmla="*/ 674476 w 997462"/>
              <a:gd name="connsiteY11" fmla="*/ 1028412 h 1505888"/>
              <a:gd name="connsiteX12" fmla="*/ 730650 w 997462"/>
              <a:gd name="connsiteY12" fmla="*/ 1505889 h 1505888"/>
              <a:gd name="connsiteX13" fmla="*/ 878580 w 997462"/>
              <a:gd name="connsiteY13" fmla="*/ 1505889 h 1505888"/>
              <a:gd name="connsiteX14" fmla="*/ 821844 w 997462"/>
              <a:gd name="connsiteY14" fmla="*/ 1023622 h 1505888"/>
              <a:gd name="connsiteX15" fmla="*/ 992832 w 997462"/>
              <a:gd name="connsiteY15" fmla="*/ 763195 h 1505888"/>
              <a:gd name="connsiteX16" fmla="*/ 992550 w 997462"/>
              <a:gd name="connsiteY16" fmla="*/ 761858 h 150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7462" h="1505888">
                <a:moveTo>
                  <a:pt x="992550" y="761858"/>
                </a:moveTo>
                <a:lnTo>
                  <a:pt x="866624" y="174195"/>
                </a:lnTo>
                <a:cubicBezTo>
                  <a:pt x="844848" y="72587"/>
                  <a:pt x="755053" y="0"/>
                  <a:pt x="651139" y="0"/>
                </a:cubicBezTo>
                <a:lnTo>
                  <a:pt x="346325" y="0"/>
                </a:lnTo>
                <a:cubicBezTo>
                  <a:pt x="242411" y="0"/>
                  <a:pt x="152616" y="72587"/>
                  <a:pt x="130840" y="174195"/>
                </a:cubicBezTo>
                <a:lnTo>
                  <a:pt x="4914" y="761858"/>
                </a:lnTo>
                <a:cubicBezTo>
                  <a:pt x="-20524" y="880835"/>
                  <a:pt x="55307" y="997908"/>
                  <a:pt x="174287" y="1023347"/>
                </a:cubicBezTo>
                <a:cubicBezTo>
                  <a:pt x="174731" y="1023439"/>
                  <a:pt x="175172" y="1023534"/>
                  <a:pt x="175616" y="1023626"/>
                </a:cubicBezTo>
                <a:lnTo>
                  <a:pt x="118881" y="1505889"/>
                </a:lnTo>
                <a:lnTo>
                  <a:pt x="266807" y="1505889"/>
                </a:lnTo>
                <a:lnTo>
                  <a:pt x="322984" y="1028412"/>
                </a:lnTo>
                <a:lnTo>
                  <a:pt x="674476" y="1028412"/>
                </a:lnTo>
                <a:lnTo>
                  <a:pt x="730650" y="1505889"/>
                </a:lnTo>
                <a:lnTo>
                  <a:pt x="878580" y="1505889"/>
                </a:lnTo>
                <a:lnTo>
                  <a:pt x="821844" y="1023622"/>
                </a:lnTo>
                <a:cubicBezTo>
                  <a:pt x="940975" y="998926"/>
                  <a:pt x="1017529" y="882326"/>
                  <a:pt x="992832" y="763195"/>
                </a:cubicBezTo>
                <a:cubicBezTo>
                  <a:pt x="992737" y="762751"/>
                  <a:pt x="992645" y="762303"/>
                  <a:pt x="992550" y="761858"/>
                </a:cubicBezTo>
                <a:close/>
              </a:path>
            </a:pathLst>
          </a:custGeom>
          <a:solidFill>
            <a:srgbClr val="0674BC"/>
          </a:solidFill>
          <a:ln w="36711"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9F05433B-68DC-492B-5007-AD503C0675E5}"/>
              </a:ext>
            </a:extLst>
          </p:cNvPr>
          <p:cNvSpPr txBox="1"/>
          <p:nvPr/>
        </p:nvSpPr>
        <p:spPr>
          <a:xfrm>
            <a:off x="467828" y="2154120"/>
            <a:ext cx="2558707" cy="2308324"/>
          </a:xfrm>
          <a:prstGeom prst="rect">
            <a:avLst/>
          </a:prstGeom>
          <a:noFill/>
        </p:spPr>
        <p:txBody>
          <a:bodyPr wrap="square">
            <a:spAutoFit/>
          </a:bodyPr>
          <a:lstStyle/>
          <a:p>
            <a:r>
              <a:rPr lang="en-US" sz="1600" b="1" dirty="0">
                <a:solidFill>
                  <a:srgbClr val="F15922"/>
                </a:solidFill>
                <a:latin typeface="Arial" panose="020B0604020202020204" pitchFamily="34" charset="0"/>
                <a:cs typeface="Arial" panose="020B0604020202020204" pitchFamily="34" charset="0"/>
              </a:rPr>
              <a:t>Employee absenteeism is not easily managed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Employees Testing positive for COVID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Covid Test result requests from managers perceived as harassment </a:t>
            </a:r>
          </a:p>
        </p:txBody>
      </p:sp>
      <p:sp>
        <p:nvSpPr>
          <p:cNvPr id="24" name="TextBox 23">
            <a:extLst>
              <a:ext uri="{FF2B5EF4-FFF2-40B4-BE49-F238E27FC236}">
                <a16:creationId xmlns:a16="http://schemas.microsoft.com/office/drawing/2014/main" id="{77EE1327-8D60-3876-5FC5-BA01954ECAC2}"/>
              </a:ext>
            </a:extLst>
          </p:cNvPr>
          <p:cNvSpPr txBox="1"/>
          <p:nvPr/>
        </p:nvSpPr>
        <p:spPr>
          <a:xfrm>
            <a:off x="6236594" y="2154120"/>
            <a:ext cx="2668866" cy="2062103"/>
          </a:xfrm>
          <a:prstGeom prst="rect">
            <a:avLst/>
          </a:prstGeom>
          <a:noFill/>
        </p:spPr>
        <p:txBody>
          <a:bodyPr wrap="square">
            <a:spAutoFit/>
          </a:bodyPr>
          <a:lstStyle/>
          <a:p>
            <a:r>
              <a:rPr lang="en-US" sz="1600" b="1" dirty="0">
                <a:solidFill>
                  <a:srgbClr val="F15922"/>
                </a:solidFill>
                <a:latin typeface="Arial" panose="020B0604020202020204" pitchFamily="34" charset="0"/>
                <a:cs typeface="Arial" panose="020B0604020202020204" pitchFamily="34" charset="0"/>
              </a:rPr>
              <a:t>Employees calling in sick</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Doctors note requests perceived as harassment by employees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Unable to ask for doctor notes due to health care system overload</a:t>
            </a:r>
          </a:p>
        </p:txBody>
      </p:sp>
      <p:sp>
        <p:nvSpPr>
          <p:cNvPr id="26" name="TextBox 25">
            <a:extLst>
              <a:ext uri="{FF2B5EF4-FFF2-40B4-BE49-F238E27FC236}">
                <a16:creationId xmlns:a16="http://schemas.microsoft.com/office/drawing/2014/main" id="{086FED6B-E600-0CCC-C344-26B6DD6A61B1}"/>
              </a:ext>
            </a:extLst>
          </p:cNvPr>
          <p:cNvSpPr txBox="1"/>
          <p:nvPr/>
        </p:nvSpPr>
        <p:spPr>
          <a:xfrm>
            <a:off x="2090569" y="4702688"/>
            <a:ext cx="4864026" cy="830997"/>
          </a:xfrm>
          <a:prstGeom prst="rect">
            <a:avLst/>
          </a:prstGeom>
          <a:noFill/>
        </p:spPr>
        <p:txBody>
          <a:bodyPr wrap="square">
            <a:spAutoFit/>
          </a:bodyPr>
          <a:lstStyle/>
          <a:p>
            <a:r>
              <a:rPr lang="en-US" sz="1600" b="1" dirty="0">
                <a:solidFill>
                  <a:srgbClr val="F15922"/>
                </a:solidFill>
                <a:latin typeface="Arial" panose="020B0604020202020204" pitchFamily="34" charset="0"/>
                <a:cs typeface="Arial" panose="020B0604020202020204" pitchFamily="34" charset="0"/>
              </a:rPr>
              <a:t>Employees refusing to come to work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Inquiring if employees will be coming to work perceived as harassment by employees</a:t>
            </a:r>
          </a:p>
        </p:txBody>
      </p:sp>
      <p:sp>
        <p:nvSpPr>
          <p:cNvPr id="28" name="TextBox 27">
            <a:extLst>
              <a:ext uri="{FF2B5EF4-FFF2-40B4-BE49-F238E27FC236}">
                <a16:creationId xmlns:a16="http://schemas.microsoft.com/office/drawing/2014/main" id="{E33DB105-2E07-2A89-C98A-9BD104BBDED5}"/>
              </a:ext>
            </a:extLst>
          </p:cNvPr>
          <p:cNvSpPr txBox="1"/>
          <p:nvPr/>
        </p:nvSpPr>
        <p:spPr>
          <a:xfrm>
            <a:off x="467828" y="5592448"/>
            <a:ext cx="8595213" cy="646331"/>
          </a:xfrm>
          <a:prstGeom prst="rect">
            <a:avLst/>
          </a:prstGeom>
          <a:noFill/>
        </p:spPr>
        <p:txBody>
          <a:bodyPr wrap="square">
            <a:spAutoFit/>
          </a:bodyPr>
          <a:lstStyle/>
          <a:p>
            <a:pPr marL="0" indent="-114300">
              <a:buNone/>
            </a:pPr>
            <a:r>
              <a:rPr lang="en-US" b="1" i="1" dirty="0">
                <a:solidFill>
                  <a:srgbClr val="FF9300"/>
                </a:solidFill>
                <a:latin typeface="Arial" panose="020B0604020202020204" pitchFamily="34" charset="0"/>
                <a:cs typeface="Arial" panose="020B0604020202020204" pitchFamily="34" charset="0"/>
              </a:rPr>
              <a:t>All leading to staff shortages causing increased stress among employees and increasing the risk of workplace harassment.</a:t>
            </a:r>
          </a:p>
        </p:txBody>
      </p:sp>
      <p:pic>
        <p:nvPicPr>
          <p:cNvPr id="30" name="Picture 29" descr="A white cell phone&#10;&#10;Description automatically generated with low confidence">
            <a:extLst>
              <a:ext uri="{FF2B5EF4-FFF2-40B4-BE49-F238E27FC236}">
                <a16:creationId xmlns:a16="http://schemas.microsoft.com/office/drawing/2014/main" id="{FBF1C714-3B3F-7D2E-8DBE-C8A3AEFE36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6855" y="3429000"/>
            <a:ext cx="926585" cy="1111902"/>
          </a:xfrm>
          <a:prstGeom prst="rect">
            <a:avLst/>
          </a:prstGeom>
        </p:spPr>
      </p:pic>
      <p:pic>
        <p:nvPicPr>
          <p:cNvPr id="32" name="Picture 31" descr="Icon&#10;&#10;Description automatically generated">
            <a:extLst>
              <a:ext uri="{FF2B5EF4-FFF2-40B4-BE49-F238E27FC236}">
                <a16:creationId xmlns:a16="http://schemas.microsoft.com/office/drawing/2014/main" id="{E8A7B094-2622-2C81-D527-FD3A23A96D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94616" y="4502265"/>
            <a:ext cx="570072" cy="1094539"/>
          </a:xfrm>
          <a:prstGeom prst="rect">
            <a:avLst/>
          </a:prstGeom>
        </p:spPr>
      </p:pic>
      <p:pic>
        <p:nvPicPr>
          <p:cNvPr id="34" name="Picture 33" descr="Graphical user interface, application&#10;&#10;Description automatically generated">
            <a:extLst>
              <a:ext uri="{FF2B5EF4-FFF2-40B4-BE49-F238E27FC236}">
                <a16:creationId xmlns:a16="http://schemas.microsoft.com/office/drawing/2014/main" id="{CAAF5C58-5796-D9E1-FE54-D69F105A0CE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913839">
            <a:off x="8078461" y="4011146"/>
            <a:ext cx="787277" cy="1059513"/>
          </a:xfrm>
          <a:prstGeom prst="rect">
            <a:avLst/>
          </a:prstGeom>
        </p:spPr>
      </p:pic>
    </p:spTree>
    <p:extLst>
      <p:ext uri="{BB962C8B-B14F-4D97-AF65-F5344CB8AC3E}">
        <p14:creationId xmlns:p14="http://schemas.microsoft.com/office/powerpoint/2010/main" val="196337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2">
            <a:extLst>
              <a:ext uri="{FF2B5EF4-FFF2-40B4-BE49-F238E27FC236}">
                <a16:creationId xmlns:a16="http://schemas.microsoft.com/office/drawing/2014/main" id="{5AD6C4A8-BD64-3948-F62B-9D55114961F4}"/>
              </a:ext>
            </a:extLst>
          </p:cNvPr>
          <p:cNvGrpSpPr/>
          <p:nvPr/>
        </p:nvGrpSpPr>
        <p:grpSpPr>
          <a:xfrm>
            <a:off x="1056833" y="2272970"/>
            <a:ext cx="7024592" cy="3303504"/>
            <a:chOff x="1519746" y="1104625"/>
            <a:chExt cx="7693260" cy="3393252"/>
          </a:xfrm>
        </p:grpSpPr>
        <p:sp>
          <p:nvSpPr>
            <p:cNvPr id="6" name="Rectangle 7">
              <a:extLst>
                <a:ext uri="{FF2B5EF4-FFF2-40B4-BE49-F238E27FC236}">
                  <a16:creationId xmlns:a16="http://schemas.microsoft.com/office/drawing/2014/main" id="{C8E48E3B-9BA2-516D-C77A-09E258AF33CB}"/>
                </a:ext>
              </a:extLst>
            </p:cNvPr>
            <p:cNvSpPr/>
            <p:nvPr/>
          </p:nvSpPr>
          <p:spPr>
            <a:xfrm rot="21139079">
              <a:off x="1558464" y="3106965"/>
              <a:ext cx="7645398" cy="675445"/>
            </a:xfrm>
            <a:custGeom>
              <a:avLst/>
              <a:gdLst>
                <a:gd name="connsiteX0" fmla="*/ 0 w 7241094"/>
                <a:gd name="connsiteY0" fmla="*/ 0 h 599678"/>
                <a:gd name="connsiteX1" fmla="*/ 7241094 w 7241094"/>
                <a:gd name="connsiteY1" fmla="*/ 0 h 599678"/>
                <a:gd name="connsiteX2" fmla="*/ 7241094 w 7241094"/>
                <a:gd name="connsiteY2" fmla="*/ 599678 h 599678"/>
                <a:gd name="connsiteX3" fmla="*/ 0 w 7241094"/>
                <a:gd name="connsiteY3" fmla="*/ 599678 h 599678"/>
                <a:gd name="connsiteX4" fmla="*/ 0 w 7241094"/>
                <a:gd name="connsiteY4" fmla="*/ 0 h 599678"/>
                <a:gd name="connsiteX0" fmla="*/ 627128 w 7241094"/>
                <a:gd name="connsiteY0" fmla="*/ 0 h 709964"/>
                <a:gd name="connsiteX1" fmla="*/ 7241094 w 7241094"/>
                <a:gd name="connsiteY1" fmla="*/ 110286 h 709964"/>
                <a:gd name="connsiteX2" fmla="*/ 7241094 w 7241094"/>
                <a:gd name="connsiteY2" fmla="*/ 709964 h 709964"/>
                <a:gd name="connsiteX3" fmla="*/ 0 w 7241094"/>
                <a:gd name="connsiteY3" fmla="*/ 709964 h 709964"/>
                <a:gd name="connsiteX4" fmla="*/ 627128 w 7241094"/>
                <a:gd name="connsiteY4" fmla="*/ 0 h 709964"/>
                <a:gd name="connsiteX0" fmla="*/ 627128 w 7241094"/>
                <a:gd name="connsiteY0" fmla="*/ 0 h 709964"/>
                <a:gd name="connsiteX1" fmla="*/ 6791569 w 7241094"/>
                <a:gd name="connsiteY1" fmla="*/ 209592 h 709964"/>
                <a:gd name="connsiteX2" fmla="*/ 7241094 w 7241094"/>
                <a:gd name="connsiteY2" fmla="*/ 709964 h 709964"/>
                <a:gd name="connsiteX3" fmla="*/ 0 w 7241094"/>
                <a:gd name="connsiteY3" fmla="*/ 709964 h 709964"/>
                <a:gd name="connsiteX4" fmla="*/ 627128 w 7241094"/>
                <a:gd name="connsiteY4" fmla="*/ 0 h 709964"/>
                <a:gd name="connsiteX0" fmla="*/ 627128 w 7241094"/>
                <a:gd name="connsiteY0" fmla="*/ 0 h 709964"/>
                <a:gd name="connsiteX1" fmla="*/ 6777464 w 7241094"/>
                <a:gd name="connsiteY1" fmla="*/ 138436 h 709964"/>
                <a:gd name="connsiteX2" fmla="*/ 7241094 w 7241094"/>
                <a:gd name="connsiteY2" fmla="*/ 709964 h 709964"/>
                <a:gd name="connsiteX3" fmla="*/ 0 w 7241094"/>
                <a:gd name="connsiteY3" fmla="*/ 709964 h 709964"/>
                <a:gd name="connsiteX4" fmla="*/ 627128 w 7241094"/>
                <a:gd name="connsiteY4" fmla="*/ 0 h 709964"/>
                <a:gd name="connsiteX0" fmla="*/ 627128 w 6777464"/>
                <a:gd name="connsiteY0" fmla="*/ 0 h 709964"/>
                <a:gd name="connsiteX1" fmla="*/ 6777464 w 6777464"/>
                <a:gd name="connsiteY1" fmla="*/ 138436 h 709964"/>
                <a:gd name="connsiteX2" fmla="*/ 6010892 w 6777464"/>
                <a:gd name="connsiteY2" fmla="*/ 633786 h 709964"/>
                <a:gd name="connsiteX3" fmla="*/ 0 w 6777464"/>
                <a:gd name="connsiteY3" fmla="*/ 709964 h 709964"/>
                <a:gd name="connsiteX4" fmla="*/ 627128 w 6777464"/>
                <a:gd name="connsiteY4" fmla="*/ 0 h 709964"/>
                <a:gd name="connsiteX0" fmla="*/ 627128 w 6777464"/>
                <a:gd name="connsiteY0" fmla="*/ 0 h 709964"/>
                <a:gd name="connsiteX1" fmla="*/ 6777464 w 6777464"/>
                <a:gd name="connsiteY1" fmla="*/ 138436 h 709964"/>
                <a:gd name="connsiteX2" fmla="*/ 6652956 w 6777464"/>
                <a:gd name="connsiteY2" fmla="*/ 682468 h 709964"/>
                <a:gd name="connsiteX3" fmla="*/ 0 w 6777464"/>
                <a:gd name="connsiteY3" fmla="*/ 709964 h 709964"/>
                <a:gd name="connsiteX4" fmla="*/ 627128 w 6777464"/>
                <a:gd name="connsiteY4" fmla="*/ 0 h 709964"/>
                <a:gd name="connsiteX0" fmla="*/ 627128 w 6777464"/>
                <a:gd name="connsiteY0" fmla="*/ 0 h 709964"/>
                <a:gd name="connsiteX1" fmla="*/ 6777464 w 6777464"/>
                <a:gd name="connsiteY1" fmla="*/ 138436 h 709964"/>
                <a:gd name="connsiteX2" fmla="*/ 6637705 w 6777464"/>
                <a:gd name="connsiteY2" fmla="*/ 708442 h 709964"/>
                <a:gd name="connsiteX3" fmla="*/ 0 w 6777464"/>
                <a:gd name="connsiteY3" fmla="*/ 709964 h 709964"/>
                <a:gd name="connsiteX4" fmla="*/ 627128 w 6777464"/>
                <a:gd name="connsiteY4" fmla="*/ 0 h 709964"/>
                <a:gd name="connsiteX0" fmla="*/ 0 w 6150336"/>
                <a:gd name="connsiteY0" fmla="*/ 0 h 742997"/>
                <a:gd name="connsiteX1" fmla="*/ 6150336 w 6150336"/>
                <a:gd name="connsiteY1" fmla="*/ 138436 h 742997"/>
                <a:gd name="connsiteX2" fmla="*/ 6010577 w 6150336"/>
                <a:gd name="connsiteY2" fmla="*/ 708442 h 742997"/>
                <a:gd name="connsiteX3" fmla="*/ 904354 w 6150336"/>
                <a:gd name="connsiteY3" fmla="*/ 742997 h 742997"/>
                <a:gd name="connsiteX4" fmla="*/ 0 w 6150336"/>
                <a:gd name="connsiteY4" fmla="*/ 0 h 742997"/>
                <a:gd name="connsiteX0" fmla="*/ 136376 w 6286712"/>
                <a:gd name="connsiteY0" fmla="*/ 0 h 708442"/>
                <a:gd name="connsiteX1" fmla="*/ 6286712 w 6286712"/>
                <a:gd name="connsiteY1" fmla="*/ 138436 h 708442"/>
                <a:gd name="connsiteX2" fmla="*/ 6146953 w 6286712"/>
                <a:gd name="connsiteY2" fmla="*/ 708442 h 708442"/>
                <a:gd name="connsiteX3" fmla="*/ 0 w 6286712"/>
                <a:gd name="connsiteY3" fmla="*/ 599936 h 708442"/>
                <a:gd name="connsiteX4" fmla="*/ 136376 w 6286712"/>
                <a:gd name="connsiteY4" fmla="*/ 0 h 708442"/>
                <a:gd name="connsiteX0" fmla="*/ 136376 w 7876744"/>
                <a:gd name="connsiteY0" fmla="*/ 0 h 708442"/>
                <a:gd name="connsiteX1" fmla="*/ 7876744 w 7876744"/>
                <a:gd name="connsiteY1" fmla="*/ 504279 h 708442"/>
                <a:gd name="connsiteX2" fmla="*/ 6146953 w 7876744"/>
                <a:gd name="connsiteY2" fmla="*/ 708442 h 708442"/>
                <a:gd name="connsiteX3" fmla="*/ 0 w 7876744"/>
                <a:gd name="connsiteY3" fmla="*/ 599936 h 708442"/>
                <a:gd name="connsiteX4" fmla="*/ 136376 w 7876744"/>
                <a:gd name="connsiteY4" fmla="*/ 0 h 708442"/>
                <a:gd name="connsiteX0" fmla="*/ 136376 w 7876744"/>
                <a:gd name="connsiteY0" fmla="*/ 0 h 1040846"/>
                <a:gd name="connsiteX1" fmla="*/ 7876744 w 7876744"/>
                <a:gd name="connsiteY1" fmla="*/ 504279 h 1040846"/>
                <a:gd name="connsiteX2" fmla="*/ 7744042 w 7876744"/>
                <a:gd name="connsiteY2" fmla="*/ 1040846 h 1040846"/>
                <a:gd name="connsiteX3" fmla="*/ 0 w 7876744"/>
                <a:gd name="connsiteY3" fmla="*/ 599936 h 1040846"/>
                <a:gd name="connsiteX4" fmla="*/ 136376 w 7876744"/>
                <a:gd name="connsiteY4" fmla="*/ 0 h 1040846"/>
                <a:gd name="connsiteX0" fmla="*/ 136376 w 7851258"/>
                <a:gd name="connsiteY0" fmla="*/ 0 h 1040846"/>
                <a:gd name="connsiteX1" fmla="*/ 7851258 w 7851258"/>
                <a:gd name="connsiteY1" fmla="*/ 476803 h 1040846"/>
                <a:gd name="connsiteX2" fmla="*/ 7744042 w 7851258"/>
                <a:gd name="connsiteY2" fmla="*/ 1040846 h 1040846"/>
                <a:gd name="connsiteX3" fmla="*/ 0 w 7851258"/>
                <a:gd name="connsiteY3" fmla="*/ 599936 h 1040846"/>
                <a:gd name="connsiteX4" fmla="*/ 136376 w 7851258"/>
                <a:gd name="connsiteY4" fmla="*/ 0 h 1040846"/>
                <a:gd name="connsiteX0" fmla="*/ 136376 w 7851258"/>
                <a:gd name="connsiteY0" fmla="*/ 0 h 1061288"/>
                <a:gd name="connsiteX1" fmla="*/ 7851258 w 7851258"/>
                <a:gd name="connsiteY1" fmla="*/ 476803 h 1061288"/>
                <a:gd name="connsiteX2" fmla="*/ 7736601 w 7851258"/>
                <a:gd name="connsiteY2" fmla="*/ 1061288 h 1061288"/>
                <a:gd name="connsiteX3" fmla="*/ 0 w 7851258"/>
                <a:gd name="connsiteY3" fmla="*/ 599936 h 1061288"/>
                <a:gd name="connsiteX4" fmla="*/ 136376 w 7851258"/>
                <a:gd name="connsiteY4" fmla="*/ 0 h 1061288"/>
                <a:gd name="connsiteX0" fmla="*/ 136376 w 7856608"/>
                <a:gd name="connsiteY0" fmla="*/ 0 h 1061288"/>
                <a:gd name="connsiteX1" fmla="*/ 7856608 w 7856608"/>
                <a:gd name="connsiteY1" fmla="*/ 481094 h 1061288"/>
                <a:gd name="connsiteX2" fmla="*/ 7736601 w 7856608"/>
                <a:gd name="connsiteY2" fmla="*/ 1061288 h 1061288"/>
                <a:gd name="connsiteX3" fmla="*/ 0 w 7856608"/>
                <a:gd name="connsiteY3" fmla="*/ 599936 h 1061288"/>
                <a:gd name="connsiteX4" fmla="*/ 136376 w 7856608"/>
                <a:gd name="connsiteY4" fmla="*/ 0 h 1061288"/>
                <a:gd name="connsiteX0" fmla="*/ 136376 w 7856608"/>
                <a:gd name="connsiteY0" fmla="*/ 0 h 1060009"/>
                <a:gd name="connsiteX1" fmla="*/ 7856608 w 7856608"/>
                <a:gd name="connsiteY1" fmla="*/ 481094 h 1060009"/>
                <a:gd name="connsiteX2" fmla="*/ 7730615 w 7856608"/>
                <a:gd name="connsiteY2" fmla="*/ 1060009 h 1060009"/>
                <a:gd name="connsiteX3" fmla="*/ 0 w 7856608"/>
                <a:gd name="connsiteY3" fmla="*/ 599936 h 1060009"/>
                <a:gd name="connsiteX4" fmla="*/ 136376 w 7856608"/>
                <a:gd name="connsiteY4" fmla="*/ 0 h 1060009"/>
                <a:gd name="connsiteX0" fmla="*/ 108800 w 7856608"/>
                <a:gd name="connsiteY0" fmla="*/ 0 h 1062752"/>
                <a:gd name="connsiteX1" fmla="*/ 7856608 w 7856608"/>
                <a:gd name="connsiteY1" fmla="*/ 483837 h 1062752"/>
                <a:gd name="connsiteX2" fmla="*/ 7730615 w 7856608"/>
                <a:gd name="connsiteY2" fmla="*/ 1062752 h 1062752"/>
                <a:gd name="connsiteX3" fmla="*/ 0 w 7856608"/>
                <a:gd name="connsiteY3" fmla="*/ 602679 h 1062752"/>
                <a:gd name="connsiteX4" fmla="*/ 108800 w 7856608"/>
                <a:gd name="connsiteY4" fmla="*/ 0 h 1062752"/>
                <a:gd name="connsiteX0" fmla="*/ 131291 w 7879099"/>
                <a:gd name="connsiteY0" fmla="*/ 0 h 1062752"/>
                <a:gd name="connsiteX1" fmla="*/ 7879099 w 7879099"/>
                <a:gd name="connsiteY1" fmla="*/ 483837 h 1062752"/>
                <a:gd name="connsiteX2" fmla="*/ 7753106 w 7879099"/>
                <a:gd name="connsiteY2" fmla="*/ 1062752 h 1062752"/>
                <a:gd name="connsiteX3" fmla="*/ 0 w 7879099"/>
                <a:gd name="connsiteY3" fmla="*/ 575842 h 1062752"/>
                <a:gd name="connsiteX4" fmla="*/ 131291 w 7879099"/>
                <a:gd name="connsiteY4" fmla="*/ 0 h 1062752"/>
                <a:gd name="connsiteX0" fmla="*/ 122310 w 7879099"/>
                <a:gd name="connsiteY0" fmla="*/ 0 h 1064670"/>
                <a:gd name="connsiteX1" fmla="*/ 7879099 w 7879099"/>
                <a:gd name="connsiteY1" fmla="*/ 485755 h 1064670"/>
                <a:gd name="connsiteX2" fmla="*/ 7753106 w 7879099"/>
                <a:gd name="connsiteY2" fmla="*/ 1064670 h 1064670"/>
                <a:gd name="connsiteX3" fmla="*/ 0 w 7879099"/>
                <a:gd name="connsiteY3" fmla="*/ 577760 h 1064670"/>
                <a:gd name="connsiteX4" fmla="*/ 122310 w 7879099"/>
                <a:gd name="connsiteY4" fmla="*/ 0 h 1064670"/>
                <a:gd name="connsiteX0" fmla="*/ 116096 w 7879099"/>
                <a:gd name="connsiteY0" fmla="*/ 0 h 1007270"/>
                <a:gd name="connsiteX1" fmla="*/ 7879099 w 7879099"/>
                <a:gd name="connsiteY1" fmla="*/ 428355 h 1007270"/>
                <a:gd name="connsiteX2" fmla="*/ 7753106 w 7879099"/>
                <a:gd name="connsiteY2" fmla="*/ 1007270 h 1007270"/>
                <a:gd name="connsiteX3" fmla="*/ 0 w 7879099"/>
                <a:gd name="connsiteY3" fmla="*/ 520360 h 1007270"/>
                <a:gd name="connsiteX4" fmla="*/ 116096 w 7879099"/>
                <a:gd name="connsiteY4" fmla="*/ 0 h 1007270"/>
                <a:gd name="connsiteX0" fmla="*/ 130178 w 7893181"/>
                <a:gd name="connsiteY0" fmla="*/ 0 h 1007270"/>
                <a:gd name="connsiteX1" fmla="*/ 7893181 w 7893181"/>
                <a:gd name="connsiteY1" fmla="*/ 428355 h 1007270"/>
                <a:gd name="connsiteX2" fmla="*/ 7767188 w 7893181"/>
                <a:gd name="connsiteY2" fmla="*/ 1007270 h 1007270"/>
                <a:gd name="connsiteX3" fmla="*/ 0 w 7893181"/>
                <a:gd name="connsiteY3" fmla="*/ 569969 h 1007270"/>
                <a:gd name="connsiteX4" fmla="*/ 130178 w 7893181"/>
                <a:gd name="connsiteY4" fmla="*/ 0 h 100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181" h="1007270">
                  <a:moveTo>
                    <a:pt x="130178" y="0"/>
                  </a:moveTo>
                  <a:lnTo>
                    <a:pt x="7893181" y="428355"/>
                  </a:lnTo>
                  <a:lnTo>
                    <a:pt x="7767188" y="1007270"/>
                  </a:lnTo>
                  <a:lnTo>
                    <a:pt x="0" y="569969"/>
                  </a:lnTo>
                  <a:lnTo>
                    <a:pt x="130178"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6">
              <a:extLst>
                <a:ext uri="{FF2B5EF4-FFF2-40B4-BE49-F238E27FC236}">
                  <a16:creationId xmlns:a16="http://schemas.microsoft.com/office/drawing/2014/main" id="{84AD985D-47FE-82B6-D36E-EB4024E0767A}"/>
                </a:ext>
              </a:extLst>
            </p:cNvPr>
            <p:cNvSpPr/>
            <p:nvPr/>
          </p:nvSpPr>
          <p:spPr>
            <a:xfrm>
              <a:off x="1519746" y="1104625"/>
              <a:ext cx="7693260" cy="2202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7">
              <a:extLst>
                <a:ext uri="{FF2B5EF4-FFF2-40B4-BE49-F238E27FC236}">
                  <a16:creationId xmlns:a16="http://schemas.microsoft.com/office/drawing/2014/main" id="{FC67700E-86B4-263A-04DD-5C82D30DC2AA}"/>
                </a:ext>
              </a:extLst>
            </p:cNvPr>
            <p:cNvSpPr/>
            <p:nvPr/>
          </p:nvSpPr>
          <p:spPr>
            <a:xfrm>
              <a:off x="1519747" y="3578406"/>
              <a:ext cx="7693259" cy="9194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8">
              <a:extLst>
                <a:ext uri="{FF2B5EF4-FFF2-40B4-BE49-F238E27FC236}">
                  <a16:creationId xmlns:a16="http://schemas.microsoft.com/office/drawing/2014/main" id="{9455001D-EC56-6EAD-8EBF-2178588B0EC1}"/>
                </a:ext>
              </a:extLst>
            </p:cNvPr>
            <p:cNvSpPr/>
            <p:nvPr/>
          </p:nvSpPr>
          <p:spPr>
            <a:xfrm>
              <a:off x="1519746" y="1104625"/>
              <a:ext cx="242267" cy="2202744"/>
            </a:xfrm>
            <a:prstGeom prst="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ectangle 10">
              <a:extLst>
                <a:ext uri="{FF2B5EF4-FFF2-40B4-BE49-F238E27FC236}">
                  <a16:creationId xmlns:a16="http://schemas.microsoft.com/office/drawing/2014/main" id="{A8B51D06-96A7-D4EB-3E09-BCE79E0A1E3C}"/>
                </a:ext>
              </a:extLst>
            </p:cNvPr>
            <p:cNvSpPr/>
            <p:nvPr/>
          </p:nvSpPr>
          <p:spPr>
            <a:xfrm>
              <a:off x="8970738" y="1104625"/>
              <a:ext cx="242267" cy="2202744"/>
            </a:xfrm>
            <a:prstGeom prst="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Rectangle 11">
              <a:extLst>
                <a:ext uri="{FF2B5EF4-FFF2-40B4-BE49-F238E27FC236}">
                  <a16:creationId xmlns:a16="http://schemas.microsoft.com/office/drawing/2014/main" id="{EBDED804-3CF7-6069-7FFE-ED00CC22DA4F}"/>
                </a:ext>
              </a:extLst>
            </p:cNvPr>
            <p:cNvSpPr/>
            <p:nvPr/>
          </p:nvSpPr>
          <p:spPr>
            <a:xfrm>
              <a:off x="1519747" y="3578400"/>
              <a:ext cx="242267" cy="919469"/>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Rectangle 12">
              <a:extLst>
                <a:ext uri="{FF2B5EF4-FFF2-40B4-BE49-F238E27FC236}">
                  <a16:creationId xmlns:a16="http://schemas.microsoft.com/office/drawing/2014/main" id="{141F450A-7827-878A-6730-DA4CC6C49AA0}"/>
                </a:ext>
              </a:extLst>
            </p:cNvPr>
            <p:cNvSpPr/>
            <p:nvPr/>
          </p:nvSpPr>
          <p:spPr>
            <a:xfrm>
              <a:off x="8970738" y="3578404"/>
              <a:ext cx="242267" cy="91947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3" name="Content Placeholder 2">
            <a:extLst>
              <a:ext uri="{FF2B5EF4-FFF2-40B4-BE49-F238E27FC236}">
                <a16:creationId xmlns:a16="http://schemas.microsoft.com/office/drawing/2014/main" id="{F5D8DAED-4B4B-599F-571C-A8A73CC301ED}"/>
              </a:ext>
            </a:extLst>
          </p:cNvPr>
          <p:cNvSpPr>
            <a:spLocks noGrp="1"/>
          </p:cNvSpPr>
          <p:nvPr>
            <p:ph sz="half" idx="1"/>
          </p:nvPr>
        </p:nvSpPr>
        <p:spPr>
          <a:xfrm>
            <a:off x="467829" y="1655010"/>
            <a:ext cx="8333557" cy="573035"/>
          </a:xfrm>
        </p:spPr>
        <p:txBody>
          <a:bodyPr>
            <a:normAutofit/>
          </a:bodyPr>
          <a:lstStyle/>
          <a:p>
            <a:pPr marL="0" indent="0">
              <a:buNone/>
            </a:pPr>
            <a:r>
              <a:rPr lang="en-US" b="1" dirty="0">
                <a:solidFill>
                  <a:srgbClr val="0674BC"/>
                </a:solidFill>
                <a:latin typeface="Arial" panose="020B0604020202020204" pitchFamily="34" charset="0"/>
                <a:cs typeface="Arial" panose="020B0604020202020204" pitchFamily="34" charset="0"/>
              </a:rPr>
              <a:t>Covid-19 related </a:t>
            </a:r>
            <a:r>
              <a:rPr lang="en-US" b="1" dirty="0" err="1">
                <a:solidFill>
                  <a:srgbClr val="0674BC"/>
                </a:solidFill>
                <a:latin typeface="Arial" panose="020B0604020202020204" pitchFamily="34" charset="0"/>
                <a:cs typeface="Arial" panose="020B0604020202020204" pitchFamily="34" charset="0"/>
              </a:rPr>
              <a:t>Labour</a:t>
            </a:r>
            <a:r>
              <a:rPr lang="en-US" b="1" dirty="0">
                <a:solidFill>
                  <a:srgbClr val="0674BC"/>
                </a:solidFill>
                <a:latin typeface="Arial" panose="020B0604020202020204" pitchFamily="34" charset="0"/>
                <a:cs typeface="Arial" panose="020B0604020202020204" pitchFamily="34" charset="0"/>
              </a:rPr>
              <a:t> Shortage: </a:t>
            </a:r>
          </a:p>
        </p:txBody>
      </p:sp>
      <p:sp>
        <p:nvSpPr>
          <p:cNvPr id="2" name="Title 1">
            <a:extLst>
              <a:ext uri="{FF2B5EF4-FFF2-40B4-BE49-F238E27FC236}">
                <a16:creationId xmlns:a16="http://schemas.microsoft.com/office/drawing/2014/main" id="{4AC4F877-6038-AF7C-BB60-1A5FD5986346}"/>
              </a:ext>
            </a:extLst>
          </p:cNvPr>
          <p:cNvSpPr>
            <a:spLocks noGrp="1"/>
          </p:cNvSpPr>
          <p:nvPr>
            <p:ph type="title"/>
          </p:nvPr>
        </p:nvSpPr>
        <p:spPr>
          <a:xfrm>
            <a:off x="467830" y="235881"/>
            <a:ext cx="8268666" cy="1419129"/>
          </a:xfrm>
        </p:spPr>
        <p:txBody>
          <a:bodyPr>
            <a:normAutofit/>
          </a:bodyPr>
          <a:lstStyle/>
          <a:p>
            <a:r>
              <a:rPr lang="en-US" dirty="0"/>
              <a:t>WHAT CAUSED THE INCREASE IN HARASSMENT?</a:t>
            </a:r>
          </a:p>
        </p:txBody>
      </p:sp>
      <p:sp>
        <p:nvSpPr>
          <p:cNvPr id="4" name="Footer Placeholder 4">
            <a:extLst>
              <a:ext uri="{FF2B5EF4-FFF2-40B4-BE49-F238E27FC236}">
                <a16:creationId xmlns:a16="http://schemas.microsoft.com/office/drawing/2014/main" id="{2D30E48F-E42E-2F1E-6DBB-1E2D2058D7AB}"/>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6 of 20</a:t>
            </a:r>
          </a:p>
        </p:txBody>
      </p:sp>
      <p:sp>
        <p:nvSpPr>
          <p:cNvPr id="15" name="TextBox 14">
            <a:extLst>
              <a:ext uri="{FF2B5EF4-FFF2-40B4-BE49-F238E27FC236}">
                <a16:creationId xmlns:a16="http://schemas.microsoft.com/office/drawing/2014/main" id="{A66E403D-9D22-812C-D063-04130CABD8F1}"/>
              </a:ext>
            </a:extLst>
          </p:cNvPr>
          <p:cNvSpPr txBox="1"/>
          <p:nvPr/>
        </p:nvSpPr>
        <p:spPr>
          <a:xfrm>
            <a:off x="2590552" y="2487290"/>
            <a:ext cx="5136771" cy="1754326"/>
          </a:xfrm>
          <a:prstGeom prst="rect">
            <a:avLst/>
          </a:prstGeom>
          <a:noFill/>
        </p:spPr>
        <p:txBody>
          <a:bodyPr wrap="square">
            <a:spAutoFit/>
          </a:bodyPr>
          <a:lstStyle/>
          <a:p>
            <a:r>
              <a:rPr lang="en-US" b="1" dirty="0">
                <a:solidFill>
                  <a:srgbClr val="0674BC"/>
                </a:solidFill>
                <a:latin typeface="Arial" panose="020B0604020202020204" pitchFamily="34" charset="0"/>
                <a:cs typeface="Arial" panose="020B0604020202020204" pitchFamily="34" charset="0"/>
              </a:rPr>
              <a:t>Limited candidate pools leading to desperate recruitment efforts i.e.: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no background checks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no formal interview – only discussing availability and start dates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no reference checks </a:t>
            </a:r>
          </a:p>
        </p:txBody>
      </p:sp>
      <p:sp>
        <p:nvSpPr>
          <p:cNvPr id="17" name="TextBox 16">
            <a:extLst>
              <a:ext uri="{FF2B5EF4-FFF2-40B4-BE49-F238E27FC236}">
                <a16:creationId xmlns:a16="http://schemas.microsoft.com/office/drawing/2014/main" id="{E8D8AB1A-4300-DCD9-8D9F-2ECA017ADA1A}"/>
              </a:ext>
            </a:extLst>
          </p:cNvPr>
          <p:cNvSpPr txBox="1"/>
          <p:nvPr/>
        </p:nvSpPr>
        <p:spPr>
          <a:xfrm>
            <a:off x="2590552" y="4795465"/>
            <a:ext cx="5265384" cy="646331"/>
          </a:xfrm>
          <a:prstGeom prst="rect">
            <a:avLst/>
          </a:prstGeom>
          <a:noFill/>
        </p:spPr>
        <p:txBody>
          <a:bodyPr wrap="square">
            <a:spAutoFit/>
          </a:bodyPr>
          <a:lstStyle/>
          <a:p>
            <a:r>
              <a:rPr lang="en-CA" b="1" dirty="0">
                <a:solidFill>
                  <a:srgbClr val="FF9300"/>
                </a:solidFill>
                <a:latin typeface="Arial" panose="020B0604020202020204" pitchFamily="34" charset="0"/>
                <a:cs typeface="Arial" panose="020B0604020202020204" pitchFamily="34" charset="0"/>
              </a:rPr>
              <a:t>Fast track start dates: </a:t>
            </a: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Minimal or no training (on-the-job or e-courses) </a:t>
            </a:r>
          </a:p>
        </p:txBody>
      </p:sp>
      <p:sp>
        <p:nvSpPr>
          <p:cNvPr id="21" name="Freeform 20">
            <a:extLst>
              <a:ext uri="{FF2B5EF4-FFF2-40B4-BE49-F238E27FC236}">
                <a16:creationId xmlns:a16="http://schemas.microsoft.com/office/drawing/2014/main" id="{6F8706B9-9FF1-1B31-E495-4B9B3F62377A}"/>
              </a:ext>
            </a:extLst>
          </p:cNvPr>
          <p:cNvSpPr/>
          <p:nvPr/>
        </p:nvSpPr>
        <p:spPr>
          <a:xfrm>
            <a:off x="1666559" y="3088120"/>
            <a:ext cx="150049" cy="150049"/>
          </a:xfrm>
          <a:custGeom>
            <a:avLst/>
            <a:gdLst>
              <a:gd name="connsiteX0" fmla="*/ 150050 w 150049"/>
              <a:gd name="connsiteY0" fmla="*/ 31457 h 150049"/>
              <a:gd name="connsiteX1" fmla="*/ 118593 w 150049"/>
              <a:gd name="connsiteY1" fmla="*/ 0 h 150049"/>
              <a:gd name="connsiteX2" fmla="*/ 75025 w 150049"/>
              <a:gd name="connsiteY2" fmla="*/ 43583 h 150049"/>
              <a:gd name="connsiteX3" fmla="*/ 31457 w 150049"/>
              <a:gd name="connsiteY3" fmla="*/ 0 h 150049"/>
              <a:gd name="connsiteX4" fmla="*/ 0 w 150049"/>
              <a:gd name="connsiteY4" fmla="*/ 31457 h 150049"/>
              <a:gd name="connsiteX5" fmla="*/ 43583 w 150049"/>
              <a:gd name="connsiteY5" fmla="*/ 75025 h 150049"/>
              <a:gd name="connsiteX6" fmla="*/ 0 w 150049"/>
              <a:gd name="connsiteY6" fmla="*/ 118593 h 150049"/>
              <a:gd name="connsiteX7" fmla="*/ 31457 w 150049"/>
              <a:gd name="connsiteY7" fmla="*/ 150050 h 150049"/>
              <a:gd name="connsiteX8" fmla="*/ 75025 w 150049"/>
              <a:gd name="connsiteY8" fmla="*/ 106467 h 150049"/>
              <a:gd name="connsiteX9" fmla="*/ 118593 w 150049"/>
              <a:gd name="connsiteY9" fmla="*/ 150050 h 150049"/>
              <a:gd name="connsiteX10" fmla="*/ 150050 w 150049"/>
              <a:gd name="connsiteY10" fmla="*/ 118593 h 150049"/>
              <a:gd name="connsiteX11" fmla="*/ 106467 w 150049"/>
              <a:gd name="connsiteY11" fmla="*/ 75025 h 150049"/>
              <a:gd name="connsiteX12" fmla="*/ 150050 w 150049"/>
              <a:gd name="connsiteY12" fmla="*/ 31457 h 15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49" h="150049">
                <a:moveTo>
                  <a:pt x="150050" y="31457"/>
                </a:moveTo>
                <a:lnTo>
                  <a:pt x="118593" y="0"/>
                </a:lnTo>
                <a:lnTo>
                  <a:pt x="75025" y="43583"/>
                </a:lnTo>
                <a:lnTo>
                  <a:pt x="31457" y="0"/>
                </a:lnTo>
                <a:lnTo>
                  <a:pt x="0" y="31457"/>
                </a:lnTo>
                <a:lnTo>
                  <a:pt x="43583" y="75025"/>
                </a:lnTo>
                <a:lnTo>
                  <a:pt x="0" y="118593"/>
                </a:lnTo>
                <a:lnTo>
                  <a:pt x="31457" y="150050"/>
                </a:lnTo>
                <a:lnTo>
                  <a:pt x="75025" y="106467"/>
                </a:lnTo>
                <a:lnTo>
                  <a:pt x="118593" y="150050"/>
                </a:lnTo>
                <a:lnTo>
                  <a:pt x="150050" y="118593"/>
                </a:lnTo>
                <a:lnTo>
                  <a:pt x="106467" y="75025"/>
                </a:lnTo>
                <a:lnTo>
                  <a:pt x="150050" y="31457"/>
                </a:lnTo>
                <a:close/>
              </a:path>
            </a:pathLst>
          </a:custGeom>
          <a:solidFill>
            <a:srgbClr val="ED1A3A"/>
          </a:solidFill>
          <a:ln w="14784" cap="flat">
            <a:noFill/>
            <a:prstDash val="solid"/>
            <a:miter/>
          </a:ln>
        </p:spPr>
        <p:txBody>
          <a:bodyPr rtlCol="0" anchor="ctr"/>
          <a:lstStyle/>
          <a:p>
            <a:endParaRPr lang="en-US">
              <a:solidFill>
                <a:srgbClr val="ED1A3A"/>
              </a:solidFill>
            </a:endParaRPr>
          </a:p>
        </p:txBody>
      </p:sp>
      <p:sp>
        <p:nvSpPr>
          <p:cNvPr id="22" name="Freeform 21">
            <a:extLst>
              <a:ext uri="{FF2B5EF4-FFF2-40B4-BE49-F238E27FC236}">
                <a16:creationId xmlns:a16="http://schemas.microsoft.com/office/drawing/2014/main" id="{189CE434-C96B-F305-7106-EB4AB3DAEBCB}"/>
              </a:ext>
            </a:extLst>
          </p:cNvPr>
          <p:cNvSpPr/>
          <p:nvPr/>
        </p:nvSpPr>
        <p:spPr>
          <a:xfrm>
            <a:off x="1666559" y="3266009"/>
            <a:ext cx="150049" cy="150049"/>
          </a:xfrm>
          <a:custGeom>
            <a:avLst/>
            <a:gdLst>
              <a:gd name="connsiteX0" fmla="*/ 118593 w 150049"/>
              <a:gd name="connsiteY0" fmla="*/ 0 h 150049"/>
              <a:gd name="connsiteX1" fmla="*/ 75025 w 150049"/>
              <a:gd name="connsiteY1" fmla="*/ 43583 h 150049"/>
              <a:gd name="connsiteX2" fmla="*/ 31457 w 150049"/>
              <a:gd name="connsiteY2" fmla="*/ 0 h 150049"/>
              <a:gd name="connsiteX3" fmla="*/ 0 w 150049"/>
              <a:gd name="connsiteY3" fmla="*/ 31457 h 150049"/>
              <a:gd name="connsiteX4" fmla="*/ 43583 w 150049"/>
              <a:gd name="connsiteY4" fmla="*/ 75025 h 150049"/>
              <a:gd name="connsiteX5" fmla="*/ 0 w 150049"/>
              <a:gd name="connsiteY5" fmla="*/ 118593 h 150049"/>
              <a:gd name="connsiteX6" fmla="*/ 31457 w 150049"/>
              <a:gd name="connsiteY6" fmla="*/ 150050 h 150049"/>
              <a:gd name="connsiteX7" fmla="*/ 75025 w 150049"/>
              <a:gd name="connsiteY7" fmla="*/ 106467 h 150049"/>
              <a:gd name="connsiteX8" fmla="*/ 118593 w 150049"/>
              <a:gd name="connsiteY8" fmla="*/ 150050 h 150049"/>
              <a:gd name="connsiteX9" fmla="*/ 150050 w 150049"/>
              <a:gd name="connsiteY9" fmla="*/ 118593 h 150049"/>
              <a:gd name="connsiteX10" fmla="*/ 106467 w 150049"/>
              <a:gd name="connsiteY10" fmla="*/ 75025 h 150049"/>
              <a:gd name="connsiteX11" fmla="*/ 150050 w 150049"/>
              <a:gd name="connsiteY11" fmla="*/ 31457 h 150049"/>
              <a:gd name="connsiteX12" fmla="*/ 118593 w 150049"/>
              <a:gd name="connsiteY12" fmla="*/ 0 h 15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49" h="150049">
                <a:moveTo>
                  <a:pt x="118593" y="0"/>
                </a:moveTo>
                <a:lnTo>
                  <a:pt x="75025" y="43583"/>
                </a:lnTo>
                <a:lnTo>
                  <a:pt x="31457" y="0"/>
                </a:lnTo>
                <a:lnTo>
                  <a:pt x="0" y="31457"/>
                </a:lnTo>
                <a:lnTo>
                  <a:pt x="43583" y="75025"/>
                </a:lnTo>
                <a:lnTo>
                  <a:pt x="0" y="118593"/>
                </a:lnTo>
                <a:lnTo>
                  <a:pt x="31457" y="150050"/>
                </a:lnTo>
                <a:lnTo>
                  <a:pt x="75025" y="106467"/>
                </a:lnTo>
                <a:lnTo>
                  <a:pt x="118593" y="150050"/>
                </a:lnTo>
                <a:lnTo>
                  <a:pt x="150050" y="118593"/>
                </a:lnTo>
                <a:lnTo>
                  <a:pt x="106467" y="75025"/>
                </a:lnTo>
                <a:lnTo>
                  <a:pt x="150050" y="31457"/>
                </a:lnTo>
                <a:lnTo>
                  <a:pt x="118593" y="0"/>
                </a:lnTo>
                <a:close/>
              </a:path>
            </a:pathLst>
          </a:custGeom>
          <a:solidFill>
            <a:srgbClr val="ED1A3A"/>
          </a:solidFill>
          <a:ln w="147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74681C8-20AD-00E1-BCE9-C122416FC1FA}"/>
              </a:ext>
            </a:extLst>
          </p:cNvPr>
          <p:cNvSpPr/>
          <p:nvPr/>
        </p:nvSpPr>
        <p:spPr>
          <a:xfrm>
            <a:off x="1474749" y="2748069"/>
            <a:ext cx="919095" cy="1185929"/>
          </a:xfrm>
          <a:custGeom>
            <a:avLst/>
            <a:gdLst>
              <a:gd name="connsiteX0" fmla="*/ 830150 w 919095"/>
              <a:gd name="connsiteY0" fmla="*/ 1096985 h 1185929"/>
              <a:gd name="connsiteX1" fmla="*/ 88945 w 919095"/>
              <a:gd name="connsiteY1" fmla="*/ 1096985 h 1185929"/>
              <a:gd name="connsiteX2" fmla="*/ 88945 w 919095"/>
              <a:gd name="connsiteY2" fmla="*/ 177889 h 1185929"/>
              <a:gd name="connsiteX3" fmla="*/ 252010 w 919095"/>
              <a:gd name="connsiteY3" fmla="*/ 177889 h 1185929"/>
              <a:gd name="connsiteX4" fmla="*/ 252010 w 919095"/>
              <a:gd name="connsiteY4" fmla="*/ 266834 h 1185929"/>
              <a:gd name="connsiteX5" fmla="*/ 667085 w 919095"/>
              <a:gd name="connsiteY5" fmla="*/ 266834 h 1185929"/>
              <a:gd name="connsiteX6" fmla="*/ 667085 w 919095"/>
              <a:gd name="connsiteY6" fmla="*/ 177889 h 1185929"/>
              <a:gd name="connsiteX7" fmla="*/ 830150 w 919095"/>
              <a:gd name="connsiteY7" fmla="*/ 177889 h 1185929"/>
              <a:gd name="connsiteX8" fmla="*/ 459548 w 919095"/>
              <a:gd name="connsiteY8" fmla="*/ 59296 h 1185929"/>
              <a:gd name="connsiteX9" fmla="*/ 504020 w 919095"/>
              <a:gd name="connsiteY9" fmla="*/ 103769 h 1185929"/>
              <a:gd name="connsiteX10" fmla="*/ 459548 w 919095"/>
              <a:gd name="connsiteY10" fmla="*/ 148241 h 1185929"/>
              <a:gd name="connsiteX11" fmla="*/ 415075 w 919095"/>
              <a:gd name="connsiteY11" fmla="*/ 103769 h 1185929"/>
              <a:gd name="connsiteX12" fmla="*/ 458083 w 919095"/>
              <a:gd name="connsiteY12" fmla="*/ 59296 h 1185929"/>
              <a:gd name="connsiteX13" fmla="*/ 459548 w 919095"/>
              <a:gd name="connsiteY13" fmla="*/ 59296 h 1185929"/>
              <a:gd name="connsiteX14" fmla="*/ 859799 w 919095"/>
              <a:gd name="connsiteY14" fmla="*/ 88945 h 1185929"/>
              <a:gd name="connsiteX15" fmla="*/ 607789 w 919095"/>
              <a:gd name="connsiteY15" fmla="*/ 88945 h 1185929"/>
              <a:gd name="connsiteX16" fmla="*/ 607789 w 919095"/>
              <a:gd name="connsiteY16" fmla="*/ 59296 h 1185929"/>
              <a:gd name="connsiteX17" fmla="*/ 548492 w 919095"/>
              <a:gd name="connsiteY17" fmla="*/ 0 h 1185929"/>
              <a:gd name="connsiteX18" fmla="*/ 370603 w 919095"/>
              <a:gd name="connsiteY18" fmla="*/ 0 h 1185929"/>
              <a:gd name="connsiteX19" fmla="*/ 311306 w 919095"/>
              <a:gd name="connsiteY19" fmla="*/ 59296 h 1185929"/>
              <a:gd name="connsiteX20" fmla="*/ 311306 w 919095"/>
              <a:gd name="connsiteY20" fmla="*/ 88945 h 1185929"/>
              <a:gd name="connsiteX21" fmla="*/ 59296 w 919095"/>
              <a:gd name="connsiteY21" fmla="*/ 88945 h 1185929"/>
              <a:gd name="connsiteX22" fmla="*/ 0 w 919095"/>
              <a:gd name="connsiteY22" fmla="*/ 148241 h 1185929"/>
              <a:gd name="connsiteX23" fmla="*/ 0 w 919095"/>
              <a:gd name="connsiteY23" fmla="*/ 1126633 h 1185929"/>
              <a:gd name="connsiteX24" fmla="*/ 59296 w 919095"/>
              <a:gd name="connsiteY24" fmla="*/ 1185929 h 1185929"/>
              <a:gd name="connsiteX25" fmla="*/ 859799 w 919095"/>
              <a:gd name="connsiteY25" fmla="*/ 1185929 h 1185929"/>
              <a:gd name="connsiteX26" fmla="*/ 919095 w 919095"/>
              <a:gd name="connsiteY26" fmla="*/ 1126633 h 1185929"/>
              <a:gd name="connsiteX27" fmla="*/ 919095 w 919095"/>
              <a:gd name="connsiteY27" fmla="*/ 148241 h 1185929"/>
              <a:gd name="connsiteX28" fmla="*/ 859799 w 919095"/>
              <a:gd name="connsiteY28" fmla="*/ 88945 h 118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9095" h="1185929">
                <a:moveTo>
                  <a:pt x="830150" y="1096985"/>
                </a:moveTo>
                <a:lnTo>
                  <a:pt x="88945" y="1096985"/>
                </a:lnTo>
                <a:lnTo>
                  <a:pt x="88945" y="177889"/>
                </a:lnTo>
                <a:lnTo>
                  <a:pt x="252010" y="177889"/>
                </a:lnTo>
                <a:lnTo>
                  <a:pt x="252010" y="266834"/>
                </a:lnTo>
                <a:lnTo>
                  <a:pt x="667085" y="266834"/>
                </a:lnTo>
                <a:lnTo>
                  <a:pt x="667085" y="177889"/>
                </a:lnTo>
                <a:lnTo>
                  <a:pt x="830150" y="177889"/>
                </a:lnTo>
                <a:close/>
                <a:moveTo>
                  <a:pt x="459548" y="59296"/>
                </a:moveTo>
                <a:cubicBezTo>
                  <a:pt x="484110" y="59296"/>
                  <a:pt x="504020" y="79207"/>
                  <a:pt x="504020" y="103769"/>
                </a:cubicBezTo>
                <a:cubicBezTo>
                  <a:pt x="504020" y="128331"/>
                  <a:pt x="484110" y="148241"/>
                  <a:pt x="459548" y="148241"/>
                </a:cubicBezTo>
                <a:cubicBezTo>
                  <a:pt x="434986" y="148241"/>
                  <a:pt x="415075" y="128331"/>
                  <a:pt x="415075" y="103769"/>
                </a:cubicBezTo>
                <a:cubicBezTo>
                  <a:pt x="414670" y="79611"/>
                  <a:pt x="433926" y="59701"/>
                  <a:pt x="458083" y="59296"/>
                </a:cubicBezTo>
                <a:cubicBezTo>
                  <a:pt x="458571" y="59288"/>
                  <a:pt x="459060" y="59288"/>
                  <a:pt x="459548" y="59296"/>
                </a:cubicBezTo>
                <a:close/>
                <a:moveTo>
                  <a:pt x="859799" y="88945"/>
                </a:moveTo>
                <a:lnTo>
                  <a:pt x="607789" y="88945"/>
                </a:lnTo>
                <a:lnTo>
                  <a:pt x="607789" y="59296"/>
                </a:lnTo>
                <a:cubicBezTo>
                  <a:pt x="607789" y="26548"/>
                  <a:pt x="581240" y="0"/>
                  <a:pt x="548492" y="0"/>
                </a:cubicBezTo>
                <a:lnTo>
                  <a:pt x="370603" y="0"/>
                </a:lnTo>
                <a:cubicBezTo>
                  <a:pt x="337855" y="0"/>
                  <a:pt x="311306" y="26548"/>
                  <a:pt x="311306" y="59296"/>
                </a:cubicBezTo>
                <a:lnTo>
                  <a:pt x="311306" y="88945"/>
                </a:lnTo>
                <a:lnTo>
                  <a:pt x="59296" y="88945"/>
                </a:lnTo>
                <a:cubicBezTo>
                  <a:pt x="26548" y="88945"/>
                  <a:pt x="0" y="115493"/>
                  <a:pt x="0" y="148241"/>
                </a:cubicBezTo>
                <a:lnTo>
                  <a:pt x="0" y="1126633"/>
                </a:lnTo>
                <a:cubicBezTo>
                  <a:pt x="0" y="1159381"/>
                  <a:pt x="26548" y="1185929"/>
                  <a:pt x="59296" y="1185929"/>
                </a:cubicBezTo>
                <a:lnTo>
                  <a:pt x="859799" y="1185929"/>
                </a:lnTo>
                <a:cubicBezTo>
                  <a:pt x="892547" y="1185929"/>
                  <a:pt x="919095" y="1159381"/>
                  <a:pt x="919095" y="1126633"/>
                </a:cubicBezTo>
                <a:lnTo>
                  <a:pt x="919095" y="148241"/>
                </a:lnTo>
                <a:cubicBezTo>
                  <a:pt x="919095" y="115493"/>
                  <a:pt x="892547" y="88945"/>
                  <a:pt x="859799" y="88945"/>
                </a:cubicBezTo>
                <a:close/>
              </a:path>
            </a:pathLst>
          </a:custGeom>
          <a:solidFill>
            <a:srgbClr val="0674BC"/>
          </a:solidFill>
          <a:ln w="147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84F2306-389E-67EF-B2EC-0AFA06964C22}"/>
              </a:ext>
            </a:extLst>
          </p:cNvPr>
          <p:cNvSpPr/>
          <p:nvPr/>
        </p:nvSpPr>
        <p:spPr>
          <a:xfrm>
            <a:off x="1963945" y="3133496"/>
            <a:ext cx="252009" cy="59296"/>
          </a:xfrm>
          <a:custGeom>
            <a:avLst/>
            <a:gdLst>
              <a:gd name="connsiteX0" fmla="*/ 0 w 252009"/>
              <a:gd name="connsiteY0" fmla="*/ 0 h 59296"/>
              <a:gd name="connsiteX1" fmla="*/ 252010 w 252009"/>
              <a:gd name="connsiteY1" fmla="*/ 0 h 59296"/>
              <a:gd name="connsiteX2" fmla="*/ 252010 w 252009"/>
              <a:gd name="connsiteY2" fmla="*/ 59296 h 59296"/>
              <a:gd name="connsiteX3" fmla="*/ 0 w 252009"/>
              <a:gd name="connsiteY3" fmla="*/ 59296 h 59296"/>
            </a:gdLst>
            <a:ahLst/>
            <a:cxnLst>
              <a:cxn ang="0">
                <a:pos x="connsiteX0" y="connsiteY0"/>
              </a:cxn>
              <a:cxn ang="0">
                <a:pos x="connsiteX1" y="connsiteY1"/>
              </a:cxn>
              <a:cxn ang="0">
                <a:pos x="connsiteX2" y="connsiteY2"/>
              </a:cxn>
              <a:cxn ang="0">
                <a:pos x="connsiteX3" y="connsiteY3"/>
              </a:cxn>
            </a:cxnLst>
            <a:rect l="l" t="t" r="r" b="b"/>
            <a:pathLst>
              <a:path w="252009" h="59296">
                <a:moveTo>
                  <a:pt x="0" y="0"/>
                </a:moveTo>
                <a:lnTo>
                  <a:pt x="252010" y="0"/>
                </a:lnTo>
                <a:lnTo>
                  <a:pt x="252010" y="59296"/>
                </a:lnTo>
                <a:lnTo>
                  <a:pt x="0" y="59296"/>
                </a:lnTo>
                <a:close/>
              </a:path>
            </a:pathLst>
          </a:custGeom>
          <a:solidFill>
            <a:srgbClr val="0674BC"/>
          </a:solidFill>
          <a:ln w="147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FC236A6-F55F-94AC-1781-6A1596C174C4}"/>
              </a:ext>
            </a:extLst>
          </p:cNvPr>
          <p:cNvSpPr/>
          <p:nvPr/>
        </p:nvSpPr>
        <p:spPr>
          <a:xfrm>
            <a:off x="1963945" y="3311386"/>
            <a:ext cx="252009" cy="59296"/>
          </a:xfrm>
          <a:custGeom>
            <a:avLst/>
            <a:gdLst>
              <a:gd name="connsiteX0" fmla="*/ 0 w 252009"/>
              <a:gd name="connsiteY0" fmla="*/ 0 h 59296"/>
              <a:gd name="connsiteX1" fmla="*/ 252010 w 252009"/>
              <a:gd name="connsiteY1" fmla="*/ 0 h 59296"/>
              <a:gd name="connsiteX2" fmla="*/ 252010 w 252009"/>
              <a:gd name="connsiteY2" fmla="*/ 59296 h 59296"/>
              <a:gd name="connsiteX3" fmla="*/ 0 w 252009"/>
              <a:gd name="connsiteY3" fmla="*/ 59296 h 59296"/>
            </a:gdLst>
            <a:ahLst/>
            <a:cxnLst>
              <a:cxn ang="0">
                <a:pos x="connsiteX0" y="connsiteY0"/>
              </a:cxn>
              <a:cxn ang="0">
                <a:pos x="connsiteX1" y="connsiteY1"/>
              </a:cxn>
              <a:cxn ang="0">
                <a:pos x="connsiteX2" y="connsiteY2"/>
              </a:cxn>
              <a:cxn ang="0">
                <a:pos x="connsiteX3" y="connsiteY3"/>
              </a:cxn>
            </a:cxnLst>
            <a:rect l="l" t="t" r="r" b="b"/>
            <a:pathLst>
              <a:path w="252009" h="59296">
                <a:moveTo>
                  <a:pt x="0" y="0"/>
                </a:moveTo>
                <a:lnTo>
                  <a:pt x="252010" y="0"/>
                </a:lnTo>
                <a:lnTo>
                  <a:pt x="252010" y="59296"/>
                </a:lnTo>
                <a:lnTo>
                  <a:pt x="0" y="59296"/>
                </a:lnTo>
                <a:close/>
              </a:path>
            </a:pathLst>
          </a:custGeom>
          <a:solidFill>
            <a:srgbClr val="0674BC"/>
          </a:solidFill>
          <a:ln w="147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677DCE4-4A6D-63ED-1C0D-B68162D29A4E}"/>
              </a:ext>
            </a:extLst>
          </p:cNvPr>
          <p:cNvSpPr/>
          <p:nvPr/>
        </p:nvSpPr>
        <p:spPr>
          <a:xfrm>
            <a:off x="1963945" y="3489275"/>
            <a:ext cx="252009" cy="59296"/>
          </a:xfrm>
          <a:custGeom>
            <a:avLst/>
            <a:gdLst>
              <a:gd name="connsiteX0" fmla="*/ 0 w 252009"/>
              <a:gd name="connsiteY0" fmla="*/ 0 h 59296"/>
              <a:gd name="connsiteX1" fmla="*/ 252010 w 252009"/>
              <a:gd name="connsiteY1" fmla="*/ 0 h 59296"/>
              <a:gd name="connsiteX2" fmla="*/ 252010 w 252009"/>
              <a:gd name="connsiteY2" fmla="*/ 59296 h 59296"/>
              <a:gd name="connsiteX3" fmla="*/ 0 w 252009"/>
              <a:gd name="connsiteY3" fmla="*/ 59296 h 59296"/>
            </a:gdLst>
            <a:ahLst/>
            <a:cxnLst>
              <a:cxn ang="0">
                <a:pos x="connsiteX0" y="connsiteY0"/>
              </a:cxn>
              <a:cxn ang="0">
                <a:pos x="connsiteX1" y="connsiteY1"/>
              </a:cxn>
              <a:cxn ang="0">
                <a:pos x="connsiteX2" y="connsiteY2"/>
              </a:cxn>
              <a:cxn ang="0">
                <a:pos x="connsiteX3" y="connsiteY3"/>
              </a:cxn>
            </a:cxnLst>
            <a:rect l="l" t="t" r="r" b="b"/>
            <a:pathLst>
              <a:path w="252009" h="59296">
                <a:moveTo>
                  <a:pt x="0" y="0"/>
                </a:moveTo>
                <a:lnTo>
                  <a:pt x="252010" y="0"/>
                </a:lnTo>
                <a:lnTo>
                  <a:pt x="252010" y="59296"/>
                </a:lnTo>
                <a:lnTo>
                  <a:pt x="0" y="59296"/>
                </a:lnTo>
                <a:close/>
              </a:path>
            </a:pathLst>
          </a:custGeom>
          <a:solidFill>
            <a:srgbClr val="0674BC"/>
          </a:solidFill>
          <a:ln w="147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0A70286-BC27-9CFE-19DF-83DB9CDDE020}"/>
              </a:ext>
            </a:extLst>
          </p:cNvPr>
          <p:cNvSpPr/>
          <p:nvPr/>
        </p:nvSpPr>
        <p:spPr>
          <a:xfrm>
            <a:off x="1664411" y="3444167"/>
            <a:ext cx="150049" cy="150049"/>
          </a:xfrm>
          <a:custGeom>
            <a:avLst/>
            <a:gdLst>
              <a:gd name="connsiteX0" fmla="*/ 118593 w 150049"/>
              <a:gd name="connsiteY0" fmla="*/ 0 h 150049"/>
              <a:gd name="connsiteX1" fmla="*/ 75025 w 150049"/>
              <a:gd name="connsiteY1" fmla="*/ 43583 h 150049"/>
              <a:gd name="connsiteX2" fmla="*/ 31457 w 150049"/>
              <a:gd name="connsiteY2" fmla="*/ 0 h 150049"/>
              <a:gd name="connsiteX3" fmla="*/ 0 w 150049"/>
              <a:gd name="connsiteY3" fmla="*/ 31457 h 150049"/>
              <a:gd name="connsiteX4" fmla="*/ 43583 w 150049"/>
              <a:gd name="connsiteY4" fmla="*/ 75025 h 150049"/>
              <a:gd name="connsiteX5" fmla="*/ 0 w 150049"/>
              <a:gd name="connsiteY5" fmla="*/ 118593 h 150049"/>
              <a:gd name="connsiteX6" fmla="*/ 31457 w 150049"/>
              <a:gd name="connsiteY6" fmla="*/ 150050 h 150049"/>
              <a:gd name="connsiteX7" fmla="*/ 75025 w 150049"/>
              <a:gd name="connsiteY7" fmla="*/ 106467 h 150049"/>
              <a:gd name="connsiteX8" fmla="*/ 118593 w 150049"/>
              <a:gd name="connsiteY8" fmla="*/ 150050 h 150049"/>
              <a:gd name="connsiteX9" fmla="*/ 150050 w 150049"/>
              <a:gd name="connsiteY9" fmla="*/ 118593 h 150049"/>
              <a:gd name="connsiteX10" fmla="*/ 106467 w 150049"/>
              <a:gd name="connsiteY10" fmla="*/ 75025 h 150049"/>
              <a:gd name="connsiteX11" fmla="*/ 150050 w 150049"/>
              <a:gd name="connsiteY11" fmla="*/ 31457 h 150049"/>
              <a:gd name="connsiteX12" fmla="*/ 118593 w 150049"/>
              <a:gd name="connsiteY12" fmla="*/ 0 h 15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49" h="150049">
                <a:moveTo>
                  <a:pt x="118593" y="0"/>
                </a:moveTo>
                <a:lnTo>
                  <a:pt x="75025" y="43583"/>
                </a:lnTo>
                <a:lnTo>
                  <a:pt x="31457" y="0"/>
                </a:lnTo>
                <a:lnTo>
                  <a:pt x="0" y="31457"/>
                </a:lnTo>
                <a:lnTo>
                  <a:pt x="43583" y="75025"/>
                </a:lnTo>
                <a:lnTo>
                  <a:pt x="0" y="118593"/>
                </a:lnTo>
                <a:lnTo>
                  <a:pt x="31457" y="150050"/>
                </a:lnTo>
                <a:lnTo>
                  <a:pt x="75025" y="106467"/>
                </a:lnTo>
                <a:lnTo>
                  <a:pt x="118593" y="150050"/>
                </a:lnTo>
                <a:lnTo>
                  <a:pt x="150050" y="118593"/>
                </a:lnTo>
                <a:lnTo>
                  <a:pt x="106467" y="75025"/>
                </a:lnTo>
                <a:lnTo>
                  <a:pt x="150050" y="31457"/>
                </a:lnTo>
                <a:lnTo>
                  <a:pt x="118593" y="0"/>
                </a:lnTo>
                <a:close/>
              </a:path>
            </a:pathLst>
          </a:custGeom>
          <a:solidFill>
            <a:srgbClr val="ED1A3A"/>
          </a:solidFill>
          <a:ln w="14784" cap="flat">
            <a:noFill/>
            <a:prstDash val="solid"/>
            <a:miter/>
          </a:ln>
        </p:spPr>
        <p:txBody>
          <a:bodyPr rtlCol="0" anchor="ctr"/>
          <a:lstStyle/>
          <a:p>
            <a:endParaRPr lang="en-US"/>
          </a:p>
        </p:txBody>
      </p:sp>
      <p:pic>
        <p:nvPicPr>
          <p:cNvPr id="45" name="Graphic 44" descr="Teacher with solid fill">
            <a:extLst>
              <a:ext uri="{FF2B5EF4-FFF2-40B4-BE49-F238E27FC236}">
                <a16:creationId xmlns:a16="http://schemas.microsoft.com/office/drawing/2014/main" id="{5AC11693-57CE-2EE5-C8C9-1E67285EF79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6351" y="4608729"/>
            <a:ext cx="1077493" cy="1077493"/>
          </a:xfrm>
          <a:prstGeom prst="rect">
            <a:avLst/>
          </a:prstGeom>
        </p:spPr>
      </p:pic>
    </p:spTree>
    <p:extLst>
      <p:ext uri="{BB962C8B-B14F-4D97-AF65-F5344CB8AC3E}">
        <p14:creationId xmlns:p14="http://schemas.microsoft.com/office/powerpoint/2010/main" val="36997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8DAED-4B4B-599F-571C-A8A73CC301ED}"/>
              </a:ext>
            </a:extLst>
          </p:cNvPr>
          <p:cNvSpPr>
            <a:spLocks noGrp="1"/>
          </p:cNvSpPr>
          <p:nvPr>
            <p:ph sz="half" idx="1"/>
          </p:nvPr>
        </p:nvSpPr>
        <p:spPr>
          <a:xfrm>
            <a:off x="467829" y="1655009"/>
            <a:ext cx="8333557" cy="4642759"/>
          </a:xfrm>
        </p:spPr>
        <p:txBody>
          <a:bodyPr>
            <a:normAutofit/>
          </a:bodyPr>
          <a:lstStyle/>
          <a:p>
            <a:pPr marL="0" indent="0">
              <a:buNone/>
            </a:pPr>
            <a:r>
              <a:rPr lang="en-US" b="1" dirty="0">
                <a:solidFill>
                  <a:srgbClr val="0674BC"/>
                </a:solidFill>
                <a:latin typeface="Arial" panose="020B0604020202020204" pitchFamily="34" charset="0"/>
                <a:cs typeface="Arial" panose="020B0604020202020204" pitchFamily="34" charset="0"/>
              </a:rPr>
              <a:t>Other Factors - Social Media </a:t>
            </a:r>
          </a:p>
          <a:p>
            <a:pPr marL="0" indent="0">
              <a:buNone/>
            </a:pPr>
            <a:r>
              <a:rPr lang="en-US" dirty="0">
                <a:latin typeface="Arial" panose="020B0604020202020204" pitchFamily="34" charset="0"/>
                <a:cs typeface="Arial" panose="020B0604020202020204" pitchFamily="34" charset="0"/>
              </a:rPr>
              <a:t>The increased use of cell phones and social media apps makes it so easy for employees to connect, and in some cases, harass</a:t>
            </a:r>
            <a:r>
              <a:rPr lang="en-CA" dirty="0">
                <a:latin typeface="Arial" panose="020B0604020202020204" pitchFamily="34" charset="0"/>
                <a:cs typeface="Arial" panose="020B0604020202020204" pitchFamily="34" charset="0"/>
              </a:rPr>
              <a:t>	</a:t>
            </a:r>
          </a:p>
          <a:p>
            <a:pPr marL="0" indent="0">
              <a:buNone/>
            </a:pPr>
            <a:r>
              <a:rPr lang="en-CA" b="1" dirty="0">
                <a:solidFill>
                  <a:srgbClr val="0674BC"/>
                </a:solidFill>
                <a:latin typeface="Arial" panose="020B0604020202020204" pitchFamily="34" charset="0"/>
                <a:cs typeface="Arial" panose="020B0604020202020204" pitchFamily="34" charset="0"/>
              </a:rPr>
              <a:t>Types of social media harassment include: </a:t>
            </a:r>
          </a:p>
        </p:txBody>
      </p:sp>
      <p:sp>
        <p:nvSpPr>
          <p:cNvPr id="2" name="Title 1">
            <a:extLst>
              <a:ext uri="{FF2B5EF4-FFF2-40B4-BE49-F238E27FC236}">
                <a16:creationId xmlns:a16="http://schemas.microsoft.com/office/drawing/2014/main" id="{4AC4F877-6038-AF7C-BB60-1A5FD5986346}"/>
              </a:ext>
            </a:extLst>
          </p:cNvPr>
          <p:cNvSpPr>
            <a:spLocks noGrp="1"/>
          </p:cNvSpPr>
          <p:nvPr>
            <p:ph type="title"/>
          </p:nvPr>
        </p:nvSpPr>
        <p:spPr>
          <a:xfrm>
            <a:off x="467830" y="235881"/>
            <a:ext cx="8268666" cy="1419129"/>
          </a:xfrm>
        </p:spPr>
        <p:txBody>
          <a:bodyPr>
            <a:normAutofit/>
          </a:bodyPr>
          <a:lstStyle/>
          <a:p>
            <a:r>
              <a:rPr lang="en-US" dirty="0"/>
              <a:t>WHAT CAUSED THE INCREASE IN HARASSMENT?</a:t>
            </a:r>
          </a:p>
        </p:txBody>
      </p:sp>
      <p:sp>
        <p:nvSpPr>
          <p:cNvPr id="4" name="Footer Placeholder 4">
            <a:extLst>
              <a:ext uri="{FF2B5EF4-FFF2-40B4-BE49-F238E27FC236}">
                <a16:creationId xmlns:a16="http://schemas.microsoft.com/office/drawing/2014/main" id="{2D30E48F-E42E-2F1E-6DBB-1E2D2058D7AB}"/>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7 of 20</a:t>
            </a:r>
          </a:p>
        </p:txBody>
      </p:sp>
      <p:sp>
        <p:nvSpPr>
          <p:cNvPr id="10" name="Rectangle 9">
            <a:extLst>
              <a:ext uri="{FF2B5EF4-FFF2-40B4-BE49-F238E27FC236}">
                <a16:creationId xmlns:a16="http://schemas.microsoft.com/office/drawing/2014/main" id="{B3A33206-CE21-4679-C4D1-5723FBBFA9C8}"/>
              </a:ext>
            </a:extLst>
          </p:cNvPr>
          <p:cNvSpPr/>
          <p:nvPr/>
        </p:nvSpPr>
        <p:spPr>
          <a:xfrm>
            <a:off x="476995" y="3093263"/>
            <a:ext cx="2807118" cy="2998444"/>
          </a:xfrm>
          <a:prstGeom prst="rect">
            <a:avLst/>
          </a:prstGeom>
          <a:gradFill flip="none" rotWithShape="1">
            <a:gsLst>
              <a:gs pos="0">
                <a:schemeClr val="bg1">
                  <a:lumMod val="92000"/>
                </a:schemeClr>
              </a:gs>
              <a:gs pos="100000">
                <a:schemeClr val="bg1"/>
              </a:gs>
            </a:gsLst>
            <a:lin ang="13500000" scaled="1"/>
            <a:tileRect/>
          </a:gra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4" name="TextBox 13">
            <a:extLst>
              <a:ext uri="{FF2B5EF4-FFF2-40B4-BE49-F238E27FC236}">
                <a16:creationId xmlns:a16="http://schemas.microsoft.com/office/drawing/2014/main" id="{1639514F-4D69-1DB6-3A04-4464AC44CA74}"/>
              </a:ext>
            </a:extLst>
          </p:cNvPr>
          <p:cNvSpPr txBox="1"/>
          <p:nvPr/>
        </p:nvSpPr>
        <p:spPr>
          <a:xfrm>
            <a:off x="548789" y="3614557"/>
            <a:ext cx="2709917" cy="230832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Virtual harassment occurs when an employer, supervisor, employee, or co-worker sends offensive comments or messages to/or about another colleague through social networks like Facebook, Twitter, Instagram, etc. </a:t>
            </a:r>
            <a:endParaRPr lang="en-CA"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517A70C-ED1C-CE0E-DD4E-1D589DD8477E}"/>
              </a:ext>
            </a:extLst>
          </p:cNvPr>
          <p:cNvSpPr txBox="1"/>
          <p:nvPr/>
        </p:nvSpPr>
        <p:spPr>
          <a:xfrm>
            <a:off x="467829" y="3088253"/>
            <a:ext cx="2812948" cy="369332"/>
          </a:xfrm>
          <a:prstGeom prst="rect">
            <a:avLst/>
          </a:prstGeom>
          <a:solidFill>
            <a:srgbClr val="3AB549"/>
          </a:solidFill>
        </p:spPr>
        <p:txBody>
          <a:bodyPr wrap="square" rtlCol="0">
            <a:spAutoFit/>
          </a:bodyPr>
          <a:lstStyle/>
          <a:p>
            <a:pPr algn="ctr"/>
            <a:r>
              <a:rPr lang="en-CA" b="1" dirty="0">
                <a:solidFill>
                  <a:schemeClr val="bg1"/>
                </a:solidFill>
                <a:latin typeface="Arial" panose="020B0604020202020204" pitchFamily="34" charset="0"/>
                <a:cs typeface="Arial" panose="020B0604020202020204" pitchFamily="34" charset="0"/>
              </a:rPr>
              <a:t>Virtual harassment</a:t>
            </a:r>
            <a:endParaRPr lang="en-US" sz="1200"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7ECCDDF4-F7B1-E96B-BD48-04A3BC6A439B}"/>
              </a:ext>
            </a:extLst>
          </p:cNvPr>
          <p:cNvSpPr/>
          <p:nvPr/>
        </p:nvSpPr>
        <p:spPr>
          <a:xfrm>
            <a:off x="3439011" y="3093263"/>
            <a:ext cx="3185492" cy="2998444"/>
          </a:xfrm>
          <a:prstGeom prst="rect">
            <a:avLst/>
          </a:prstGeom>
          <a:gradFill flip="none" rotWithShape="1">
            <a:gsLst>
              <a:gs pos="0">
                <a:schemeClr val="bg1">
                  <a:lumMod val="92000"/>
                </a:schemeClr>
              </a:gs>
              <a:gs pos="100000">
                <a:schemeClr val="bg1"/>
              </a:gs>
            </a:gsLst>
            <a:lin ang="13500000" scaled="1"/>
            <a:tileRect/>
          </a:gra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26" name="TextBox 25">
            <a:extLst>
              <a:ext uri="{FF2B5EF4-FFF2-40B4-BE49-F238E27FC236}">
                <a16:creationId xmlns:a16="http://schemas.microsoft.com/office/drawing/2014/main" id="{0C82EE37-0EFC-511D-F609-4E1E4F3A93BC}"/>
              </a:ext>
            </a:extLst>
          </p:cNvPr>
          <p:cNvSpPr txBox="1"/>
          <p:nvPr/>
        </p:nvSpPr>
        <p:spPr>
          <a:xfrm>
            <a:off x="3510805" y="3614557"/>
            <a:ext cx="3018784" cy="230832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Cyberstalking is a situation where a co-worker harasses another employee by following everything he or she does on a social website or blog post as a form of intimidation. A group of workers can also create a blog post or website to harass other employees.</a:t>
            </a:r>
            <a:endParaRPr lang="en-CA" sz="16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7D5BB4B-5BD7-7697-D3B9-7D213C1D0B5A}"/>
              </a:ext>
            </a:extLst>
          </p:cNvPr>
          <p:cNvSpPr txBox="1"/>
          <p:nvPr/>
        </p:nvSpPr>
        <p:spPr>
          <a:xfrm>
            <a:off x="3429845" y="3088253"/>
            <a:ext cx="3192108" cy="369332"/>
          </a:xfrm>
          <a:prstGeom prst="rect">
            <a:avLst/>
          </a:prstGeom>
          <a:solidFill>
            <a:srgbClr val="F15922"/>
          </a:solidFill>
        </p:spPr>
        <p:txBody>
          <a:bodyPr wrap="square" rtlCol="0">
            <a:spAutoFit/>
          </a:bodyPr>
          <a:lstStyle/>
          <a:p>
            <a:pPr algn="ctr"/>
            <a:r>
              <a:rPr lang="en-CA" b="1" dirty="0">
                <a:solidFill>
                  <a:schemeClr val="bg1"/>
                </a:solidFill>
                <a:latin typeface="Arial" panose="020B0604020202020204" pitchFamily="34" charset="0"/>
                <a:cs typeface="Arial" panose="020B0604020202020204" pitchFamily="34" charset="0"/>
              </a:rPr>
              <a:t>Cyber stalking</a:t>
            </a:r>
            <a:endParaRPr lang="en-US" sz="1200" b="1" dirty="0">
              <a:solidFill>
                <a:schemeClr val="bg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CD39E1C-4A96-0670-AE4C-BE6C2F48CBD9}"/>
              </a:ext>
            </a:extLst>
          </p:cNvPr>
          <p:cNvSpPr/>
          <p:nvPr/>
        </p:nvSpPr>
        <p:spPr>
          <a:xfrm>
            <a:off x="6790731" y="3093263"/>
            <a:ext cx="1979783" cy="2998444"/>
          </a:xfrm>
          <a:prstGeom prst="rect">
            <a:avLst/>
          </a:prstGeom>
          <a:gradFill flip="none" rotWithShape="1">
            <a:gsLst>
              <a:gs pos="0">
                <a:schemeClr val="bg1">
                  <a:lumMod val="92000"/>
                </a:schemeClr>
              </a:gs>
              <a:gs pos="100000">
                <a:schemeClr val="bg1"/>
              </a:gs>
            </a:gsLst>
            <a:lin ang="13500000" scaled="1"/>
            <a:tileRect/>
          </a:gra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31" name="TextBox 30">
            <a:extLst>
              <a:ext uri="{FF2B5EF4-FFF2-40B4-BE49-F238E27FC236}">
                <a16:creationId xmlns:a16="http://schemas.microsoft.com/office/drawing/2014/main" id="{B007050F-2DA4-A41C-15A2-C8C6E5A4100A}"/>
              </a:ext>
            </a:extLst>
          </p:cNvPr>
          <p:cNvSpPr txBox="1"/>
          <p:nvPr/>
        </p:nvSpPr>
        <p:spPr>
          <a:xfrm>
            <a:off x="6862525" y="3936531"/>
            <a:ext cx="1804958" cy="206210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 situation when an employee intimidates or harasses another by sending inappropriate messages to a fellow employee.</a:t>
            </a:r>
            <a:endParaRPr lang="en-CA" sz="16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01467F3-3E69-5649-C04D-53FA34A8D4CA}"/>
              </a:ext>
            </a:extLst>
          </p:cNvPr>
          <p:cNvSpPr txBox="1"/>
          <p:nvPr/>
        </p:nvSpPr>
        <p:spPr>
          <a:xfrm>
            <a:off x="6781565" y="3088253"/>
            <a:ext cx="1983895" cy="646331"/>
          </a:xfrm>
          <a:prstGeom prst="rect">
            <a:avLst/>
          </a:prstGeom>
          <a:solidFill>
            <a:srgbClr val="932791"/>
          </a:solidFill>
        </p:spPr>
        <p:txBody>
          <a:bodyPr wrap="square" rtlCol="0">
            <a:spAutoFit/>
          </a:bodyPr>
          <a:lstStyle/>
          <a:p>
            <a:pPr algn="ctr"/>
            <a:r>
              <a:rPr lang="en-CA" b="1" dirty="0">
                <a:solidFill>
                  <a:schemeClr val="bg1"/>
                </a:solidFill>
                <a:latin typeface="Arial" panose="020B0604020202020204" pitchFamily="34" charset="0"/>
                <a:cs typeface="Arial" panose="020B0604020202020204" pitchFamily="34" charset="0"/>
              </a:rPr>
              <a:t>Textual Harassment</a:t>
            </a:r>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77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lipboard outline">
            <a:extLst>
              <a:ext uri="{FF2B5EF4-FFF2-40B4-BE49-F238E27FC236}">
                <a16:creationId xmlns:a16="http://schemas.microsoft.com/office/drawing/2014/main" id="{567399BD-7F8A-0D93-7768-754222A5C53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82016" y="797034"/>
            <a:ext cx="6779968" cy="6369227"/>
          </a:xfrm>
          <a:prstGeom prst="rect">
            <a:avLst/>
          </a:prstGeom>
        </p:spPr>
      </p:pic>
      <p:sp>
        <p:nvSpPr>
          <p:cNvPr id="2" name="Title 1">
            <a:extLst>
              <a:ext uri="{FF2B5EF4-FFF2-40B4-BE49-F238E27FC236}">
                <a16:creationId xmlns:a16="http://schemas.microsoft.com/office/drawing/2014/main" id="{3A0A6069-977D-7489-9503-448B2E5B3063}"/>
              </a:ext>
            </a:extLst>
          </p:cNvPr>
          <p:cNvSpPr>
            <a:spLocks noGrp="1"/>
          </p:cNvSpPr>
          <p:nvPr>
            <p:ph type="title"/>
          </p:nvPr>
        </p:nvSpPr>
        <p:spPr/>
        <p:txBody>
          <a:bodyPr/>
          <a:lstStyle/>
          <a:p>
            <a:r>
              <a:rPr lang="en-US" dirty="0"/>
              <a:t>WHAT ARE YOU EXPERIENCING?</a:t>
            </a:r>
          </a:p>
        </p:txBody>
      </p:sp>
      <p:sp>
        <p:nvSpPr>
          <p:cNvPr id="3" name="Content Placeholder 2">
            <a:extLst>
              <a:ext uri="{FF2B5EF4-FFF2-40B4-BE49-F238E27FC236}">
                <a16:creationId xmlns:a16="http://schemas.microsoft.com/office/drawing/2014/main" id="{537B0406-63F2-97D6-6E8C-E7200D6332DD}"/>
              </a:ext>
            </a:extLst>
          </p:cNvPr>
          <p:cNvSpPr>
            <a:spLocks noGrp="1"/>
          </p:cNvSpPr>
          <p:nvPr>
            <p:ph sz="half" idx="1"/>
          </p:nvPr>
        </p:nvSpPr>
        <p:spPr>
          <a:xfrm>
            <a:off x="467830" y="1655010"/>
            <a:ext cx="1834170" cy="1466549"/>
          </a:xfrm>
        </p:spPr>
        <p:txBody>
          <a:bodyPr>
            <a:normAutofit/>
          </a:bodyPr>
          <a:lstStyle/>
          <a:p>
            <a:pPr marL="0" indent="0">
              <a:buNone/>
            </a:pPr>
            <a:r>
              <a:rPr lang="en-US" b="1" dirty="0">
                <a:solidFill>
                  <a:srgbClr val="0674BC"/>
                </a:solidFill>
                <a:latin typeface="Arial" panose="020B0604020202020204" pitchFamily="34" charset="0"/>
                <a:cs typeface="Arial" panose="020B0604020202020204" pitchFamily="34" charset="0"/>
              </a:rPr>
              <a:t>Survey</a:t>
            </a:r>
          </a:p>
          <a:p>
            <a:pPr marL="0" indent="0">
              <a:buNone/>
            </a:pPr>
            <a:endParaRPr lang="en-US" b="1" dirty="0">
              <a:solidFill>
                <a:srgbClr val="0674BC"/>
              </a:solidFill>
              <a:latin typeface="Arial" panose="020B0604020202020204" pitchFamily="34" charset="0"/>
              <a:cs typeface="Arial" panose="020B0604020202020204" pitchFamily="34" charset="0"/>
            </a:endParaRPr>
          </a:p>
          <a:p>
            <a:pPr marL="0" indent="0">
              <a:buNone/>
            </a:pPr>
            <a:r>
              <a:rPr lang="en-CA" dirty="0"/>
              <a:t>Let's do a quick poll!</a:t>
            </a:r>
            <a:r>
              <a:rPr lang="en-US" b="1" dirty="0">
                <a:solidFill>
                  <a:srgbClr val="0674BC"/>
                </a:solidFill>
                <a:latin typeface="Arial" panose="020B0604020202020204" pitchFamily="34" charset="0"/>
                <a:cs typeface="Arial" panose="020B0604020202020204" pitchFamily="34" charset="0"/>
              </a:rPr>
              <a:t> </a:t>
            </a:r>
          </a:p>
        </p:txBody>
      </p:sp>
      <p:sp>
        <p:nvSpPr>
          <p:cNvPr id="4" name="Footer Placeholder 4">
            <a:extLst>
              <a:ext uri="{FF2B5EF4-FFF2-40B4-BE49-F238E27FC236}">
                <a16:creationId xmlns:a16="http://schemas.microsoft.com/office/drawing/2014/main" id="{D7A1DD19-53CD-2329-6E1A-0BB5B670A08E}"/>
              </a:ext>
            </a:extLst>
          </p:cNvPr>
          <p:cNvSpPr txBox="1">
            <a:spLocks/>
          </p:cNvSpPr>
          <p:nvPr/>
        </p:nvSpPr>
        <p:spPr>
          <a:xfrm>
            <a:off x="5719967" y="6403163"/>
            <a:ext cx="318549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cs typeface="Arial" panose="020B0604020202020204" pitchFamily="34" charset="0"/>
              </a:rPr>
              <a:t>Slide 8 of 20</a:t>
            </a:r>
          </a:p>
        </p:txBody>
      </p:sp>
      <p:pic>
        <p:nvPicPr>
          <p:cNvPr id="8" name="Graphic 7" descr="Pen with solid fill">
            <a:extLst>
              <a:ext uri="{FF2B5EF4-FFF2-40B4-BE49-F238E27FC236}">
                <a16:creationId xmlns:a16="http://schemas.microsoft.com/office/drawing/2014/main" id="{21F2D5CC-D969-2C25-2EBA-6E85441618D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85322" y="879261"/>
            <a:ext cx="2609139" cy="2609139"/>
          </a:xfrm>
          <a:prstGeom prst="rect">
            <a:avLst/>
          </a:prstGeom>
        </p:spPr>
      </p:pic>
      <p:sp>
        <p:nvSpPr>
          <p:cNvPr id="10" name="TextBox 9">
            <a:extLst>
              <a:ext uri="{FF2B5EF4-FFF2-40B4-BE49-F238E27FC236}">
                <a16:creationId xmlns:a16="http://schemas.microsoft.com/office/drawing/2014/main" id="{B0D8266A-54E6-C54C-B920-3B8E7558AD7A}"/>
              </a:ext>
            </a:extLst>
          </p:cNvPr>
          <p:cNvSpPr txBox="1"/>
          <p:nvPr/>
        </p:nvSpPr>
        <p:spPr>
          <a:xfrm>
            <a:off x="3245476" y="2912780"/>
            <a:ext cx="3185493" cy="341632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Is your workplace experiencing more harassment complaints?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type?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Sexual, demeaning behaviours, supervisor/manager?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 you believe your policy is effective for handling these complaints?</a:t>
            </a:r>
          </a:p>
        </p:txBody>
      </p:sp>
      <p:sp>
        <p:nvSpPr>
          <p:cNvPr id="11" name="Rectangle 10">
            <a:extLst>
              <a:ext uri="{FF2B5EF4-FFF2-40B4-BE49-F238E27FC236}">
                <a16:creationId xmlns:a16="http://schemas.microsoft.com/office/drawing/2014/main" id="{7933DBDD-B14A-66BE-E274-B441B582597C}"/>
              </a:ext>
            </a:extLst>
          </p:cNvPr>
          <p:cNvSpPr/>
          <p:nvPr/>
        </p:nvSpPr>
        <p:spPr>
          <a:xfrm>
            <a:off x="2787996" y="3037876"/>
            <a:ext cx="380207" cy="380207"/>
          </a:xfrm>
          <a:prstGeom prst="rect">
            <a:avLst/>
          </a:prstGeom>
          <a:noFill/>
          <a:ln w="57150">
            <a:solidFill>
              <a:srgbClr val="06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2941B5-FFBB-3982-FF70-769AEBA3891D}"/>
              </a:ext>
            </a:extLst>
          </p:cNvPr>
          <p:cNvSpPr/>
          <p:nvPr/>
        </p:nvSpPr>
        <p:spPr>
          <a:xfrm>
            <a:off x="2785848" y="5495595"/>
            <a:ext cx="380207" cy="380207"/>
          </a:xfrm>
          <a:prstGeom prst="rect">
            <a:avLst/>
          </a:prstGeom>
          <a:noFill/>
          <a:ln w="57150">
            <a:solidFill>
              <a:srgbClr val="06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9B2050A-C273-E91D-9CDA-3A90C6B41944}"/>
              </a:ext>
            </a:extLst>
          </p:cNvPr>
          <p:cNvCxnSpPr>
            <a:cxnSpLocks/>
          </p:cNvCxnSpPr>
          <p:nvPr/>
        </p:nvCxnSpPr>
        <p:spPr>
          <a:xfrm>
            <a:off x="4031087" y="5254581"/>
            <a:ext cx="225380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2479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cxWbLmjZUevyyNisYnE6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cxWbLmjZUevyyNisYnE6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9lR0QtT2EqsYsgOo3L5y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9lR0QtT2EqsYsgOo3L5yQ"/>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3341</TotalTime>
  <Words>2148</Words>
  <Application>Microsoft Macintosh PowerPoint</Application>
  <PresentationFormat>On-screen Show (4:3)</PresentationFormat>
  <Paragraphs>280</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MeretPro</vt:lpstr>
      <vt:lpstr>Office Theme</vt:lpstr>
      <vt:lpstr>PowerPoint Presentation</vt:lpstr>
      <vt:lpstr>PowerPoint Presentation</vt:lpstr>
      <vt:lpstr>PowerPoint Presentation</vt:lpstr>
      <vt:lpstr>PowerPoint Presentation</vt:lpstr>
      <vt:lpstr>WHAT CAUSED THE INCREASE IN HARASSMENT?</vt:lpstr>
      <vt:lpstr>WHAT CAUSED THE INCREASE IN HARASSMENT?</vt:lpstr>
      <vt:lpstr>WHAT CAUSED THE INCREASE IN HARASSMENT?</vt:lpstr>
      <vt:lpstr>WHAT CAUSED THE INCREASE IN HARASSMENT?</vt:lpstr>
      <vt:lpstr>WHAT ARE YOU EXPERIENCING?</vt:lpstr>
      <vt:lpstr>WHAT CAN YOU DO?</vt:lpstr>
      <vt:lpstr>WHEN IS HARASSMENT DETERMINED?</vt:lpstr>
      <vt:lpstr>WHEN IS HARASSMENT DETERMINED?</vt:lpstr>
      <vt:lpstr>WHEN IS HARASSMENT DETERMINED?</vt:lpstr>
      <vt:lpstr>WHAT IS NOT HARASSMENT?</vt:lpstr>
      <vt:lpstr>INVESTIGATIONS AND DOCUMENTATION</vt:lpstr>
      <vt:lpstr>INVESTIGATIONS AND DOCUMENTATION</vt:lpstr>
      <vt:lpstr>INVESTIGATIONS AND DOCUMENTATION</vt:lpstr>
      <vt:lpstr>PowerPoint Presentation</vt:lpstr>
      <vt:lpstr>PowerPoint Presentation</vt:lpstr>
      <vt:lpstr>Q &amp; A</vt:lpstr>
      <vt:lpstr>LOVE THIS WEBINAR? HERE’S HOW TO GET THE RECORDING</vt:lpstr>
      <vt:lpstr>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Harassment</dc:title>
  <dc:creator>Nancy Dunk</dc:creator>
  <cp:lastModifiedBy>Dunk Communications</cp:lastModifiedBy>
  <cp:revision>96</cp:revision>
  <dcterms:created xsi:type="dcterms:W3CDTF">2022-10-13T15:50:50Z</dcterms:created>
  <dcterms:modified xsi:type="dcterms:W3CDTF">2023-03-15T19:25:02Z</dcterms:modified>
</cp:coreProperties>
</file>