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1" r:id="rId2"/>
    <p:sldId id="292" r:id="rId3"/>
    <p:sldId id="296" r:id="rId4"/>
    <p:sldId id="323" r:id="rId5"/>
    <p:sldId id="298" r:id="rId6"/>
    <p:sldId id="324"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A2D3FA5D-2D6F-9548-BAE2-136734E89B89}">
          <p14:sldIdLst>
            <p14:sldId id="281"/>
            <p14:sldId id="292"/>
            <p14:sldId id="296"/>
            <p14:sldId id="323"/>
            <p14:sldId id="298"/>
            <p14:sldId id="324"/>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295"/>
          </p14:sldIdLst>
        </p14:section>
      </p14:sectionLst>
    </p:ext>
    <p:ext uri="{EFAFB233-063F-42B5-8137-9DF3F51BA10A}">
      <p15:sldGuideLst xmlns:p15="http://schemas.microsoft.com/office/powerpoint/2012/main">
        <p15:guide id="1" orient="horz" pos="799" userDrawn="1">
          <p15:clr>
            <a:srgbClr val="A4A3A4"/>
          </p15:clr>
        </p15:guide>
        <p15:guide id="2" pos="249" userDrawn="1">
          <p15:clr>
            <a:srgbClr val="A4A3A4"/>
          </p15:clr>
        </p15:guide>
        <p15:guide id="3" orient="horz" pos="482" userDrawn="1">
          <p15:clr>
            <a:srgbClr val="A4A3A4"/>
          </p15:clr>
        </p15:guide>
        <p15:guide id="4" pos="5511" userDrawn="1">
          <p15:clr>
            <a:srgbClr val="A4A3A4"/>
          </p15:clr>
        </p15:guide>
        <p15:guide id="5" pos="3198" userDrawn="1">
          <p15:clr>
            <a:srgbClr val="A4A3A4"/>
          </p15:clr>
        </p15:guide>
        <p15:guide id="6" orient="horz" pos="2523" userDrawn="1">
          <p15:clr>
            <a:srgbClr val="A4A3A4"/>
          </p15:clr>
        </p15:guide>
        <p15:guide id="7" orient="horz" pos="1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5BA"/>
    <a:srgbClr val="F79421"/>
    <a:srgbClr val="39B54A"/>
    <a:srgbClr val="F69321"/>
    <a:srgbClr val="F7941D"/>
    <a:srgbClr val="F7941E"/>
    <a:srgbClr val="2E3192"/>
    <a:srgbClr val="F79432"/>
    <a:srgbClr val="FF7711"/>
    <a:srgbClr val="33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36" autoAdjust="0"/>
    <p:restoredTop sz="84288" autoAdjust="0"/>
  </p:normalViewPr>
  <p:slideViewPr>
    <p:cSldViewPr>
      <p:cViewPr varScale="1">
        <p:scale>
          <a:sx n="124" d="100"/>
          <a:sy n="124" d="100"/>
        </p:scale>
        <p:origin x="1216" y="168"/>
      </p:cViewPr>
      <p:guideLst>
        <p:guide orient="horz" pos="799"/>
        <p:guide pos="249"/>
        <p:guide orient="horz" pos="482"/>
        <p:guide pos="5511"/>
        <p:guide pos="3198"/>
        <p:guide orient="horz" pos="2523"/>
        <p:guide orient="horz" pos="1162"/>
      </p:guideLst>
    </p:cSldViewPr>
  </p:slideViewPr>
  <p:notesTextViewPr>
    <p:cViewPr>
      <p:scale>
        <a:sx n="1" d="1"/>
        <a:sy n="1" d="1"/>
      </p:scale>
      <p:origin x="0" y="0"/>
    </p:cViewPr>
  </p:notesTextViewPr>
  <p:sorterViewPr>
    <p:cViewPr>
      <p:scale>
        <a:sx n="100" d="100"/>
        <a:sy n="100" d="100"/>
      </p:scale>
      <p:origin x="0" y="-38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8D6D0-35DD-0640-8AA6-18006F3620B1}" type="datetimeFigureOut">
              <a:rPr lang="en-US" smtClean="0"/>
              <a:pPr/>
              <a:t>8/19/20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8171E-BCA4-7E42-B0E9-9F1C3943856A}" type="slidenum">
              <a:rPr lang="en-US" smtClean="0"/>
              <a:pPr/>
              <a:t>‹#›</a:t>
            </a:fld>
            <a:endParaRPr lang="en-US" dirty="0"/>
          </a:p>
        </p:txBody>
      </p:sp>
    </p:spTree>
    <p:extLst>
      <p:ext uri="{BB962C8B-B14F-4D97-AF65-F5344CB8AC3E}">
        <p14:creationId xmlns:p14="http://schemas.microsoft.com/office/powerpoint/2010/main" val="1611919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B670A-6B7E-9649-B89E-F81D3C89069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5004048" y="2130427"/>
            <a:ext cx="3888432" cy="1470025"/>
          </a:xfrm>
        </p:spPr>
        <p:txBody>
          <a:bodyPr>
            <a:normAutofit/>
          </a:bodyPr>
          <a:lstStyle>
            <a:lvl1pPr algn="l">
              <a:lnSpc>
                <a:spcPts val="4280"/>
              </a:lnSpc>
              <a:defRPr sz="3600" b="1" i="0">
                <a:solidFill>
                  <a:srgbClr val="0C75BA"/>
                </a:solidFill>
                <a:latin typeface="Arial Narrow" panose="020B0604020202020204" pitchFamily="34" charset="0"/>
                <a:cs typeface="Arial Narrow" panose="020B0604020202020204" pitchFamily="34" charset="0"/>
              </a:defRPr>
            </a:lvl1pPr>
          </a:lstStyle>
          <a:p>
            <a:r>
              <a:rPr lang="en-CA" dirty="0"/>
              <a:t>Title</a:t>
            </a:r>
          </a:p>
        </p:txBody>
      </p:sp>
      <p:sp>
        <p:nvSpPr>
          <p:cNvPr id="3" name="Subtitle 2"/>
          <p:cNvSpPr>
            <a:spLocks noGrp="1"/>
          </p:cNvSpPr>
          <p:nvPr>
            <p:ph type="subTitle" idx="1" hasCustomPrompt="1"/>
          </p:nvPr>
        </p:nvSpPr>
        <p:spPr>
          <a:xfrm>
            <a:off x="5004048" y="3645024"/>
            <a:ext cx="3888432" cy="720080"/>
          </a:xfrm>
        </p:spPr>
        <p:txBody>
          <a:bodyPr/>
          <a:lstStyle>
            <a:lvl1pPr marL="0" indent="0" algn="l">
              <a:buNone/>
              <a:defRPr b="0" i="0">
                <a:solidFill>
                  <a:srgbClr val="F79421"/>
                </a:solidFill>
                <a:latin typeface="Arial Narrow" panose="020B0604020202020204" pitchFamily="34" charset="0"/>
                <a:cs typeface="Arial Narrow"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23585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CB61D7-1D7C-AF45-B7E9-0C7FBA1A920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1">
            <a:extLst>
              <a:ext uri="{FF2B5EF4-FFF2-40B4-BE49-F238E27FC236}">
                <a16:creationId xmlns:a16="http://schemas.microsoft.com/office/drawing/2014/main" id="{43775880-53AC-6043-8DC2-533EC18A3ED3}"/>
              </a:ext>
            </a:extLst>
          </p:cNvPr>
          <p:cNvSpPr>
            <a:spLocks noGrp="1"/>
          </p:cNvSpPr>
          <p:nvPr>
            <p:ph type="ctrTitle" hasCustomPrompt="1"/>
          </p:nvPr>
        </p:nvSpPr>
        <p:spPr>
          <a:xfrm>
            <a:off x="575556" y="3573016"/>
            <a:ext cx="7992888" cy="864096"/>
          </a:xfrm>
        </p:spPr>
        <p:txBody>
          <a:bodyPr>
            <a:normAutofit/>
          </a:bodyPr>
          <a:lstStyle>
            <a:lvl1pPr algn="l">
              <a:lnSpc>
                <a:spcPts val="4280"/>
              </a:lnSpc>
              <a:defRPr sz="3600" b="1" i="0">
                <a:solidFill>
                  <a:srgbClr val="0C75BA"/>
                </a:solidFill>
                <a:latin typeface="Arial Narrow" panose="020B0604020202020204" pitchFamily="34" charset="0"/>
                <a:cs typeface="Arial Narrow" panose="020B0604020202020204" pitchFamily="34" charset="0"/>
              </a:defRPr>
            </a:lvl1pPr>
          </a:lstStyle>
          <a:p>
            <a:r>
              <a:rPr lang="en-CA" dirty="0"/>
              <a:t>Title</a:t>
            </a:r>
          </a:p>
        </p:txBody>
      </p:sp>
      <p:sp>
        <p:nvSpPr>
          <p:cNvPr id="7" name="Subtitle 2">
            <a:extLst>
              <a:ext uri="{FF2B5EF4-FFF2-40B4-BE49-F238E27FC236}">
                <a16:creationId xmlns:a16="http://schemas.microsoft.com/office/drawing/2014/main" id="{1A8F507F-333E-FC49-8688-C6DD19CCE763}"/>
              </a:ext>
            </a:extLst>
          </p:cNvPr>
          <p:cNvSpPr>
            <a:spLocks noGrp="1"/>
          </p:cNvSpPr>
          <p:nvPr>
            <p:ph type="subTitle" idx="1" hasCustomPrompt="1"/>
          </p:nvPr>
        </p:nvSpPr>
        <p:spPr>
          <a:xfrm>
            <a:off x="575556" y="4293096"/>
            <a:ext cx="7992888" cy="720080"/>
          </a:xfrm>
        </p:spPr>
        <p:txBody>
          <a:bodyPr/>
          <a:lstStyle>
            <a:lvl1pPr marL="0" indent="0" algn="l">
              <a:buNone/>
              <a:defRPr b="0" i="0">
                <a:solidFill>
                  <a:srgbClr val="F79421"/>
                </a:solidFill>
                <a:latin typeface="Arial Narrow" panose="020B0604020202020204" pitchFamily="34" charset="0"/>
                <a:cs typeface="Arial Narrow"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dirty="0"/>
              <a:t>Section 1</a:t>
            </a:r>
          </a:p>
        </p:txBody>
      </p:sp>
    </p:spTree>
    <p:extLst>
      <p:ext uri="{BB962C8B-B14F-4D97-AF65-F5344CB8AC3E}">
        <p14:creationId xmlns:p14="http://schemas.microsoft.com/office/powerpoint/2010/main" val="135280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467D11-81AD-E64B-8C72-564A9CF9E56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323528" y="-27384"/>
            <a:ext cx="8640960" cy="936104"/>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Title 36pt Blue Arial Narrow Bold</a:t>
            </a:r>
          </a:p>
        </p:txBody>
      </p:sp>
      <p:sp>
        <p:nvSpPr>
          <p:cNvPr id="3" name="Content Placeholder 2"/>
          <p:cNvSpPr>
            <a:spLocks noGrp="1"/>
          </p:cNvSpPr>
          <p:nvPr>
            <p:ph idx="1" hasCustomPrompt="1"/>
          </p:nvPr>
        </p:nvSpPr>
        <p:spPr>
          <a:xfrm>
            <a:off x="323528" y="989233"/>
            <a:ext cx="8640960" cy="4888039"/>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Bullet 20pt Arial Regular</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106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ine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467D11-81AD-E64B-8C72-564A9CF9E56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Title 1">
            <a:extLst>
              <a:ext uri="{FF2B5EF4-FFF2-40B4-BE49-F238E27FC236}">
                <a16:creationId xmlns:a16="http://schemas.microsoft.com/office/drawing/2014/main" id="{00728807-AA16-5E46-9D32-EDC4A5CA22DA}"/>
              </a:ext>
            </a:extLst>
          </p:cNvPr>
          <p:cNvSpPr>
            <a:spLocks noGrp="1"/>
          </p:cNvSpPr>
          <p:nvPr>
            <p:ph type="title" hasCustomPrompt="1"/>
          </p:nvPr>
        </p:nvSpPr>
        <p:spPr>
          <a:xfrm>
            <a:off x="323528" y="-99392"/>
            <a:ext cx="8640960" cy="1584176"/>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Two Line Title 44pt Blue Arial Narrow Bold (For long titles only!)</a:t>
            </a:r>
          </a:p>
        </p:txBody>
      </p:sp>
      <p:sp>
        <p:nvSpPr>
          <p:cNvPr id="3" name="Content Placeholder 2"/>
          <p:cNvSpPr>
            <a:spLocks noGrp="1"/>
          </p:cNvSpPr>
          <p:nvPr>
            <p:ph idx="1" hasCustomPrompt="1"/>
          </p:nvPr>
        </p:nvSpPr>
        <p:spPr>
          <a:xfrm>
            <a:off x="323528" y="1537913"/>
            <a:ext cx="8640960" cy="4483375"/>
          </a:xfrm>
        </p:spPr>
        <p:txBody>
          <a:bodyPr>
            <a:normAutofit/>
          </a:bodyPr>
          <a:lstStyle>
            <a:lvl1pPr marL="0" indent="0">
              <a:lnSpc>
                <a:spcPct val="100000"/>
              </a:lnSpc>
              <a:spcBef>
                <a:spcPts val="600"/>
              </a:spcBef>
              <a:buFont typeface="Arial" panose="020B0604020202020204" pitchFamily="34" charset="0"/>
              <a:buNone/>
              <a:defRPr sz="2000" b="0">
                <a:solidFill>
                  <a:schemeClr val="tx1"/>
                </a:solidFill>
                <a:latin typeface="Arial" panose="020B0604020202020204" pitchFamily="34" charset="0"/>
                <a:cs typeface="Arial" panose="020B0604020202020204" pitchFamily="34" charset="0"/>
              </a:defRPr>
            </a:lvl1pPr>
            <a:lvl2pPr marL="3429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2pPr>
            <a:lvl3pPr marL="6858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3pPr>
            <a:lvl4pPr marL="10287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4pPr>
            <a:lvl5pPr marL="13716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a:t>Body Title 20pt Arial Orange Bold</a:t>
            </a:r>
          </a:p>
          <a:p>
            <a:pPr lvl="0"/>
            <a:r>
              <a:rPr lang="en-US" dirty="0"/>
              <a:t>Paragraph One 20pt Arial black Regular</a:t>
            </a:r>
          </a:p>
          <a:p>
            <a:pPr lvl="0"/>
            <a:r>
              <a:rPr lang="en-US" dirty="0"/>
              <a:t>Paragraph Two 20pt Arial black Regular</a:t>
            </a:r>
          </a:p>
        </p:txBody>
      </p:sp>
    </p:spTree>
    <p:extLst>
      <p:ext uri="{BB962C8B-B14F-4D97-AF65-F5344CB8AC3E}">
        <p14:creationId xmlns:p14="http://schemas.microsoft.com/office/powerpoint/2010/main" val="338319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F573D7-D6B0-274D-BCCB-609393222D5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Content Placeholder 3"/>
          <p:cNvSpPr>
            <a:spLocks noGrp="1"/>
          </p:cNvSpPr>
          <p:nvPr>
            <p:ph sz="half" idx="2" hasCustomPrompt="1"/>
          </p:nvPr>
        </p:nvSpPr>
        <p:spPr>
          <a:xfrm>
            <a:off x="5652120" y="0"/>
            <a:ext cx="3491880" cy="6858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dirty="0"/>
              <a:t>Picture</a:t>
            </a:r>
          </a:p>
        </p:txBody>
      </p:sp>
      <p:sp>
        <p:nvSpPr>
          <p:cNvPr id="11" name="Content Placeholder 2">
            <a:extLst>
              <a:ext uri="{FF2B5EF4-FFF2-40B4-BE49-F238E27FC236}">
                <a16:creationId xmlns:a16="http://schemas.microsoft.com/office/drawing/2014/main" id="{80DEB2A3-0F16-7F47-855F-E88CFCF6EC5E}"/>
              </a:ext>
            </a:extLst>
          </p:cNvPr>
          <p:cNvSpPr>
            <a:spLocks noGrp="1"/>
          </p:cNvSpPr>
          <p:nvPr>
            <p:ph idx="1"/>
          </p:nvPr>
        </p:nvSpPr>
        <p:spPr>
          <a:xfrm>
            <a:off x="323528" y="1556792"/>
            <a:ext cx="5184576" cy="4195343"/>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Title 1">
            <a:extLst>
              <a:ext uri="{FF2B5EF4-FFF2-40B4-BE49-F238E27FC236}">
                <a16:creationId xmlns:a16="http://schemas.microsoft.com/office/drawing/2014/main" id="{EC903B94-CAEA-024B-B732-F665CC08D5EB}"/>
              </a:ext>
            </a:extLst>
          </p:cNvPr>
          <p:cNvSpPr>
            <a:spLocks noGrp="1"/>
          </p:cNvSpPr>
          <p:nvPr>
            <p:ph type="title" hasCustomPrompt="1"/>
          </p:nvPr>
        </p:nvSpPr>
        <p:spPr>
          <a:xfrm>
            <a:off x="323528" y="-243408"/>
            <a:ext cx="5184576" cy="1728192"/>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Two Line Title 44pt Blue Arial Narrow Bold</a:t>
            </a:r>
          </a:p>
        </p:txBody>
      </p:sp>
    </p:spTree>
    <p:extLst>
      <p:ext uri="{BB962C8B-B14F-4D97-AF65-F5344CB8AC3E}">
        <p14:creationId xmlns:p14="http://schemas.microsoft.com/office/powerpoint/2010/main" val="203605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t connecte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8BAE87A-FEF2-3045-BAFE-0559E09201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B2FA32C1-60B2-BF43-B539-700014158422}"/>
              </a:ext>
            </a:extLst>
          </p:cNvPr>
          <p:cNvSpPr>
            <a:spLocks noGrp="1"/>
          </p:cNvSpPr>
          <p:nvPr>
            <p:ph type="title" hasCustomPrompt="1"/>
          </p:nvPr>
        </p:nvSpPr>
        <p:spPr>
          <a:xfrm>
            <a:off x="323528" y="-27384"/>
            <a:ext cx="8640960" cy="936104"/>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Get Connected!</a:t>
            </a:r>
          </a:p>
        </p:txBody>
      </p:sp>
      <p:sp>
        <p:nvSpPr>
          <p:cNvPr id="5" name="Content Placeholder 2">
            <a:extLst>
              <a:ext uri="{FF2B5EF4-FFF2-40B4-BE49-F238E27FC236}">
                <a16:creationId xmlns:a16="http://schemas.microsoft.com/office/drawing/2014/main" id="{18982E6C-B2D5-C544-A62D-E36BE3E1F090}"/>
              </a:ext>
            </a:extLst>
          </p:cNvPr>
          <p:cNvSpPr>
            <a:spLocks noGrp="1"/>
          </p:cNvSpPr>
          <p:nvPr>
            <p:ph idx="1" hasCustomPrompt="1"/>
          </p:nvPr>
        </p:nvSpPr>
        <p:spPr>
          <a:xfrm>
            <a:off x="323528" y="989233"/>
            <a:ext cx="8640960" cy="4888039"/>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Bullet 20pt Arial Regular</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7808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52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1A2F25-15F9-4E07-9AFA-C30E4A35932C}" type="datetimeFigureOut">
              <a:rPr lang="en-CA" smtClean="0"/>
              <a:pPr/>
              <a:t>2020-08-19</a:t>
            </a:fld>
            <a:endParaRPr lang="en-CA"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19860690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2" r:id="rId5"/>
    <p:sldLayoutId id="2147483654" r:id="rId6"/>
    <p:sldLayoutId id="2147483657"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s://www.facebook.com/Systems247/" TargetMode="External"/><Relationship Id="rId1" Type="http://schemas.openxmlformats.org/officeDocument/2006/relationships/slideLayout" Target="../slideLayouts/slideLayout3.xml"/><Relationship Id="rId6" Type="http://schemas.openxmlformats.org/officeDocument/2006/relationships/hyperlink" Target="https://ca.linkedin.com/company/systems-24-7" TargetMode="External"/><Relationship Id="rId5" Type="http://schemas.openxmlformats.org/officeDocument/2006/relationships/image" Target="../media/image11.png"/><Relationship Id="rId4" Type="http://schemas.openxmlformats.org/officeDocument/2006/relationships/hyperlink" Target="https://www.instagram.com/dunk247/"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C398-1EC7-AE4E-8582-F699A9B0C7E5}"/>
              </a:ext>
            </a:extLst>
          </p:cNvPr>
          <p:cNvSpPr>
            <a:spLocks noGrp="1"/>
          </p:cNvSpPr>
          <p:nvPr>
            <p:ph type="ctrTitle"/>
          </p:nvPr>
        </p:nvSpPr>
        <p:spPr/>
        <p:txBody>
          <a:bodyPr anchor="b"/>
          <a:lstStyle/>
          <a:p>
            <a:r>
              <a:rPr lang="en-US" dirty="0"/>
              <a:t>Pre-Use Inspections</a:t>
            </a:r>
          </a:p>
        </p:txBody>
      </p:sp>
      <p:sp>
        <p:nvSpPr>
          <p:cNvPr id="8" name="TextBox 7">
            <a:extLst>
              <a:ext uri="{FF2B5EF4-FFF2-40B4-BE49-F238E27FC236}">
                <a16:creationId xmlns:a16="http://schemas.microsoft.com/office/drawing/2014/main" id="{646E5478-E676-A249-AC18-25CC3FDA5677}"/>
              </a:ext>
            </a:extLst>
          </p:cNvPr>
          <p:cNvSpPr txBox="1"/>
          <p:nvPr/>
        </p:nvSpPr>
        <p:spPr>
          <a:xfrm>
            <a:off x="323528" y="293747"/>
            <a:ext cx="6048672" cy="830997"/>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You should be able to hear music playing, if not please adjust your speakers or call our office for assistance at 1-866-754-8839. We will be starting promptly at 1pm EST. </a:t>
            </a:r>
          </a:p>
        </p:txBody>
      </p:sp>
    </p:spTree>
    <p:extLst>
      <p:ext uri="{BB962C8B-B14F-4D97-AF65-F5344CB8AC3E}">
        <p14:creationId xmlns:p14="http://schemas.microsoft.com/office/powerpoint/2010/main" val="329483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5DB7-9E81-2344-958B-5C8ED32407A0}"/>
              </a:ext>
            </a:extLst>
          </p:cNvPr>
          <p:cNvSpPr>
            <a:spLocks noGrp="1"/>
          </p:cNvSpPr>
          <p:nvPr>
            <p:ph type="title"/>
          </p:nvPr>
        </p:nvSpPr>
        <p:spPr/>
        <p:txBody>
          <a:bodyPr/>
          <a:lstStyle/>
          <a:p>
            <a:r>
              <a:rPr lang="en-US" dirty="0"/>
              <a:t>Identify Roles &amp; Responsibilities</a:t>
            </a:r>
          </a:p>
        </p:txBody>
      </p:sp>
      <p:sp>
        <p:nvSpPr>
          <p:cNvPr id="3" name="Content Placeholder 2">
            <a:extLst>
              <a:ext uri="{FF2B5EF4-FFF2-40B4-BE49-F238E27FC236}">
                <a16:creationId xmlns:a16="http://schemas.microsoft.com/office/drawing/2014/main" id="{A77FE0CD-EEA6-264C-9429-2A2FE9751BD5}"/>
              </a:ext>
            </a:extLst>
          </p:cNvPr>
          <p:cNvSpPr>
            <a:spLocks noGrp="1"/>
          </p:cNvSpPr>
          <p:nvPr>
            <p:ph idx="1"/>
          </p:nvPr>
        </p:nvSpPr>
        <p:spPr>
          <a:xfrm>
            <a:off x="323528" y="989233"/>
            <a:ext cx="8280920" cy="4888039"/>
          </a:xfrm>
        </p:spPr>
        <p:txBody>
          <a:bodyPr/>
          <a:lstStyle/>
          <a:p>
            <a:pPr marL="0" indent="0">
              <a:spcBef>
                <a:spcPts val="1200"/>
              </a:spcBef>
              <a:buNone/>
            </a:pPr>
            <a:r>
              <a:rPr lang="en-US" b="1" dirty="0">
                <a:solidFill>
                  <a:srgbClr val="F79421"/>
                </a:solidFill>
              </a:rPr>
              <a:t>Employees</a:t>
            </a:r>
          </a:p>
          <a:p>
            <a:pPr>
              <a:spcBef>
                <a:spcPts val="1200"/>
              </a:spcBef>
            </a:pPr>
            <a:r>
              <a:rPr lang="en-US" dirty="0"/>
              <a:t>Complete the pre-use inspection as outlined in the procedure. </a:t>
            </a:r>
          </a:p>
          <a:p>
            <a:r>
              <a:rPr lang="en-US" dirty="0"/>
              <a:t>Pay close attention to the equipment in use and bring forward any potential issues or deficiencies. </a:t>
            </a:r>
          </a:p>
          <a:p>
            <a:r>
              <a:rPr lang="en-US" dirty="0"/>
              <a:t>Only use equipment after completing the pre-use inspection and deeming no deficiencies or threats to safety. </a:t>
            </a:r>
          </a:p>
          <a:p>
            <a:r>
              <a:rPr lang="en-US" dirty="0"/>
              <a:t>Must be trained on safe operation of the equipment, as well as items to keep an eye out for in terms of deficiencies, issues, etc. </a:t>
            </a:r>
          </a:p>
          <a:p>
            <a:r>
              <a:rPr lang="en-US" dirty="0"/>
              <a:t>“Buy In” Mindset. Employees must appreciate the inspections are valuable and worthwhile to protect their safety and wellbeing. </a:t>
            </a:r>
          </a:p>
        </p:txBody>
      </p:sp>
    </p:spTree>
    <p:extLst>
      <p:ext uri="{BB962C8B-B14F-4D97-AF65-F5344CB8AC3E}">
        <p14:creationId xmlns:p14="http://schemas.microsoft.com/office/powerpoint/2010/main" val="154895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3C0DC-D387-5241-935B-18862B9FCD3B}"/>
              </a:ext>
            </a:extLst>
          </p:cNvPr>
          <p:cNvSpPr>
            <a:spLocks noGrp="1"/>
          </p:cNvSpPr>
          <p:nvPr>
            <p:ph type="title"/>
          </p:nvPr>
        </p:nvSpPr>
        <p:spPr/>
        <p:txBody>
          <a:bodyPr/>
          <a:lstStyle/>
          <a:p>
            <a:r>
              <a:rPr lang="en-US" dirty="0"/>
              <a:t>Setting the Procedure</a:t>
            </a:r>
          </a:p>
        </p:txBody>
      </p:sp>
      <p:sp>
        <p:nvSpPr>
          <p:cNvPr id="3" name="Content Placeholder 2">
            <a:extLst>
              <a:ext uri="{FF2B5EF4-FFF2-40B4-BE49-F238E27FC236}">
                <a16:creationId xmlns:a16="http://schemas.microsoft.com/office/drawing/2014/main" id="{85D7552B-B520-D740-B5D8-B02AFEF8D9C8}"/>
              </a:ext>
            </a:extLst>
          </p:cNvPr>
          <p:cNvSpPr>
            <a:spLocks noGrp="1"/>
          </p:cNvSpPr>
          <p:nvPr>
            <p:ph idx="1"/>
          </p:nvPr>
        </p:nvSpPr>
        <p:spPr>
          <a:xfrm>
            <a:off x="323528" y="989233"/>
            <a:ext cx="8424936" cy="4888039"/>
          </a:xfrm>
        </p:spPr>
        <p:txBody>
          <a:bodyPr/>
          <a:lstStyle/>
          <a:p>
            <a:pPr marL="0" indent="0">
              <a:spcBef>
                <a:spcPts val="1200"/>
              </a:spcBef>
              <a:buNone/>
            </a:pPr>
            <a:r>
              <a:rPr lang="en-US" b="1" dirty="0">
                <a:solidFill>
                  <a:srgbClr val="F79421"/>
                </a:solidFill>
              </a:rPr>
              <a:t>Your procedure must:</a:t>
            </a:r>
          </a:p>
          <a:p>
            <a:pPr>
              <a:spcBef>
                <a:spcPts val="1200"/>
              </a:spcBef>
            </a:pPr>
            <a:r>
              <a:rPr lang="en-US" dirty="0"/>
              <a:t>Identify the list of items (inventory) to be inspected.</a:t>
            </a:r>
          </a:p>
          <a:p>
            <a:r>
              <a:rPr lang="en-US" dirty="0"/>
              <a:t>Outline the frequency of inspections (i.e. daily, at each new use, etc.)</a:t>
            </a:r>
          </a:p>
          <a:p>
            <a:r>
              <a:rPr lang="en-US" dirty="0"/>
              <a:t>Explain how the pre-use inspection will be completed. </a:t>
            </a:r>
          </a:p>
          <a:p>
            <a:r>
              <a:rPr lang="en-US" dirty="0"/>
              <a:t>List what is to be inspected – usually from operator/owners’ manual </a:t>
            </a:r>
          </a:p>
          <a:p>
            <a:r>
              <a:rPr lang="en-US" dirty="0"/>
              <a:t>Include or reference the recording mechanism to track and maintain records of the inspections.</a:t>
            </a:r>
          </a:p>
        </p:txBody>
      </p:sp>
    </p:spTree>
    <p:extLst>
      <p:ext uri="{BB962C8B-B14F-4D97-AF65-F5344CB8AC3E}">
        <p14:creationId xmlns:p14="http://schemas.microsoft.com/office/powerpoint/2010/main" val="89710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025AF-F0DD-8241-BFDD-010CCA8A4295}"/>
              </a:ext>
            </a:extLst>
          </p:cNvPr>
          <p:cNvSpPr>
            <a:spLocks noGrp="1"/>
          </p:cNvSpPr>
          <p:nvPr>
            <p:ph type="title"/>
          </p:nvPr>
        </p:nvSpPr>
        <p:spPr/>
        <p:txBody>
          <a:bodyPr/>
          <a:lstStyle/>
          <a:p>
            <a:r>
              <a:rPr lang="en-US" dirty="0"/>
              <a:t>Setting the Procedure</a:t>
            </a:r>
          </a:p>
        </p:txBody>
      </p:sp>
      <p:sp>
        <p:nvSpPr>
          <p:cNvPr id="3" name="Content Placeholder 2">
            <a:extLst>
              <a:ext uri="{FF2B5EF4-FFF2-40B4-BE49-F238E27FC236}">
                <a16:creationId xmlns:a16="http://schemas.microsoft.com/office/drawing/2014/main" id="{A52AF854-226D-6144-9C9B-AD84B7729C25}"/>
              </a:ext>
            </a:extLst>
          </p:cNvPr>
          <p:cNvSpPr>
            <a:spLocks noGrp="1"/>
          </p:cNvSpPr>
          <p:nvPr>
            <p:ph idx="1"/>
          </p:nvPr>
        </p:nvSpPr>
        <p:spPr>
          <a:xfrm>
            <a:off x="323528" y="989233"/>
            <a:ext cx="8352928" cy="4888039"/>
          </a:xfrm>
        </p:spPr>
        <p:txBody>
          <a:bodyPr/>
          <a:lstStyle/>
          <a:p>
            <a:r>
              <a:rPr lang="en-US" dirty="0"/>
              <a:t>Generally, a pre-use inspection is completed in a checklist form. Pre-use inspections can also be completed in formats such as logbooks or forms. The format for peruse inspections must be outlined in the procedure. </a:t>
            </a:r>
          </a:p>
          <a:p>
            <a:r>
              <a:rPr lang="en-US" dirty="0"/>
              <a:t>The format selected must outline the components to be inspected before the employee begins working with that piece of equipment. </a:t>
            </a:r>
          </a:p>
          <a:p>
            <a:r>
              <a:rPr lang="en-US" dirty="0"/>
              <a:t>The format must include space to record deficiencies or hazards identified as a result of the inspection.</a:t>
            </a:r>
          </a:p>
          <a:p>
            <a:r>
              <a:rPr lang="en-US" dirty="0"/>
              <a:t>The format must also include recommendations for corrective action. </a:t>
            </a:r>
          </a:p>
          <a:p>
            <a:r>
              <a:rPr lang="en-US" dirty="0"/>
              <a:t>The format must include the date and a signature of the employee who completed the inspection. </a:t>
            </a:r>
          </a:p>
        </p:txBody>
      </p:sp>
    </p:spTree>
    <p:extLst>
      <p:ext uri="{BB962C8B-B14F-4D97-AF65-F5344CB8AC3E}">
        <p14:creationId xmlns:p14="http://schemas.microsoft.com/office/powerpoint/2010/main" val="240309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7395-FCC3-DC49-8A82-38FB2E7491DD}"/>
              </a:ext>
            </a:extLst>
          </p:cNvPr>
          <p:cNvSpPr>
            <a:spLocks noGrp="1"/>
          </p:cNvSpPr>
          <p:nvPr>
            <p:ph type="title"/>
          </p:nvPr>
        </p:nvSpPr>
        <p:spPr/>
        <p:txBody>
          <a:bodyPr/>
          <a:lstStyle/>
          <a:p>
            <a:r>
              <a:rPr lang="en-US" dirty="0"/>
              <a:t>Setting the Procedure</a:t>
            </a:r>
          </a:p>
        </p:txBody>
      </p:sp>
      <p:sp>
        <p:nvSpPr>
          <p:cNvPr id="3" name="Content Placeholder 2">
            <a:extLst>
              <a:ext uri="{FF2B5EF4-FFF2-40B4-BE49-F238E27FC236}">
                <a16:creationId xmlns:a16="http://schemas.microsoft.com/office/drawing/2014/main" id="{9B7D4D95-2262-864C-97D5-636451236315}"/>
              </a:ext>
            </a:extLst>
          </p:cNvPr>
          <p:cNvSpPr>
            <a:spLocks noGrp="1"/>
          </p:cNvSpPr>
          <p:nvPr>
            <p:ph idx="1"/>
          </p:nvPr>
        </p:nvSpPr>
        <p:spPr/>
        <p:txBody>
          <a:bodyPr/>
          <a:lstStyle/>
          <a:p>
            <a:pPr marL="0" indent="0">
              <a:spcBef>
                <a:spcPts val="1200"/>
              </a:spcBef>
              <a:buNone/>
            </a:pPr>
            <a:r>
              <a:rPr lang="en-US" dirty="0"/>
              <a:t>As in all Health and Safety items, there is no easy, simple “one size fits all” approach or checklist for all machinery or equipment. You must customize your pre-use inspection procedure to ensure all items are well thought out and considered. The checklist must be simple to use and have specific details about the equipment. </a:t>
            </a:r>
          </a:p>
          <a:p>
            <a:pPr marL="0" indent="0">
              <a:spcBef>
                <a:spcPts val="1200"/>
              </a:spcBef>
              <a:buNone/>
            </a:pPr>
            <a:r>
              <a:rPr lang="en-US" b="1" dirty="0">
                <a:solidFill>
                  <a:srgbClr val="F79421"/>
                </a:solidFill>
              </a:rPr>
              <a:t>Examples of items to consider:</a:t>
            </a:r>
          </a:p>
          <a:p>
            <a:pPr>
              <a:spcBef>
                <a:spcPts val="1200"/>
              </a:spcBef>
            </a:pPr>
            <a:r>
              <a:rPr lang="en-US" dirty="0"/>
              <a:t>All safety interlock switches function properly.</a:t>
            </a:r>
          </a:p>
          <a:p>
            <a:r>
              <a:rPr lang="en-US" dirty="0"/>
              <a:t>All emergency stop buttons are functioning properly.</a:t>
            </a:r>
          </a:p>
          <a:p>
            <a:r>
              <a:rPr lang="en-US" dirty="0"/>
              <a:t>All guards in place.</a:t>
            </a:r>
          </a:p>
          <a:p>
            <a:r>
              <a:rPr lang="en-US" dirty="0"/>
              <a:t>Electrical cords are in good condition with no cuts, frays, exposed wiring. </a:t>
            </a:r>
          </a:p>
          <a:p>
            <a:r>
              <a:rPr lang="en-US" dirty="0"/>
              <a:t>The machine is in good operating order (no unusual smells or sounds). </a:t>
            </a:r>
          </a:p>
        </p:txBody>
      </p:sp>
    </p:spTree>
    <p:extLst>
      <p:ext uri="{BB962C8B-B14F-4D97-AF65-F5344CB8AC3E}">
        <p14:creationId xmlns:p14="http://schemas.microsoft.com/office/powerpoint/2010/main" val="189505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5194-CA69-9648-8257-D03E2B51A250}"/>
              </a:ext>
            </a:extLst>
          </p:cNvPr>
          <p:cNvSpPr>
            <a:spLocks noGrp="1"/>
          </p:cNvSpPr>
          <p:nvPr>
            <p:ph type="title"/>
          </p:nvPr>
        </p:nvSpPr>
        <p:spPr/>
        <p:txBody>
          <a:bodyPr/>
          <a:lstStyle/>
          <a:p>
            <a:r>
              <a:rPr lang="en-US" dirty="0"/>
              <a:t>Setting the Procedure</a:t>
            </a:r>
          </a:p>
        </p:txBody>
      </p:sp>
      <p:sp>
        <p:nvSpPr>
          <p:cNvPr id="3" name="Content Placeholder 2">
            <a:extLst>
              <a:ext uri="{FF2B5EF4-FFF2-40B4-BE49-F238E27FC236}">
                <a16:creationId xmlns:a16="http://schemas.microsoft.com/office/drawing/2014/main" id="{E31CB973-7A01-3247-8589-E8F078E746CF}"/>
              </a:ext>
            </a:extLst>
          </p:cNvPr>
          <p:cNvSpPr>
            <a:spLocks noGrp="1"/>
          </p:cNvSpPr>
          <p:nvPr>
            <p:ph idx="1"/>
          </p:nvPr>
        </p:nvSpPr>
        <p:spPr/>
        <p:txBody>
          <a:bodyPr/>
          <a:lstStyle/>
          <a:p>
            <a:pPr marL="0" indent="0">
              <a:spcBef>
                <a:spcPts val="1200"/>
              </a:spcBef>
              <a:buNone/>
            </a:pPr>
            <a:r>
              <a:rPr lang="en-US" dirty="0"/>
              <a:t>Pay attention to items that are most likely to result in unsafe conditions. Consider the affects below on your pieces of equipment or machinery:</a:t>
            </a:r>
          </a:p>
          <a:p>
            <a:pPr marL="457200" indent="-457200">
              <a:spcBef>
                <a:spcPts val="1200"/>
              </a:spcBef>
              <a:buFont typeface="+mj-lt"/>
              <a:buAutoNum type="arabicPeriod"/>
            </a:pPr>
            <a:r>
              <a:rPr lang="en-US" dirty="0"/>
              <a:t>Wear</a:t>
            </a:r>
          </a:p>
          <a:p>
            <a:pPr marL="457200" indent="-457200">
              <a:buFont typeface="+mj-lt"/>
              <a:buAutoNum type="arabicPeriod"/>
            </a:pPr>
            <a:r>
              <a:rPr lang="en-US" dirty="0"/>
              <a:t>Impact</a:t>
            </a:r>
          </a:p>
          <a:p>
            <a:pPr marL="457200" indent="-457200">
              <a:buFont typeface="+mj-lt"/>
              <a:buAutoNum type="arabicPeriod"/>
            </a:pPr>
            <a:r>
              <a:rPr lang="en-US" dirty="0"/>
              <a:t>Vibration</a:t>
            </a:r>
          </a:p>
          <a:p>
            <a:pPr marL="457200" indent="-457200">
              <a:buFont typeface="+mj-lt"/>
              <a:buAutoNum type="arabicPeriod"/>
            </a:pPr>
            <a:r>
              <a:rPr lang="en-US" dirty="0"/>
              <a:t>Heat / Temperature Fluctuations </a:t>
            </a:r>
          </a:p>
          <a:p>
            <a:pPr marL="457200" indent="-457200">
              <a:buFont typeface="+mj-lt"/>
              <a:buAutoNum type="arabicPeriod"/>
            </a:pPr>
            <a:r>
              <a:rPr lang="en-US" dirty="0"/>
              <a:t>Corrosion</a:t>
            </a:r>
          </a:p>
        </p:txBody>
      </p:sp>
      <p:sp>
        <p:nvSpPr>
          <p:cNvPr id="4" name="Content Placeholder 2">
            <a:extLst>
              <a:ext uri="{FF2B5EF4-FFF2-40B4-BE49-F238E27FC236}">
                <a16:creationId xmlns:a16="http://schemas.microsoft.com/office/drawing/2014/main" id="{732B4C9A-13EB-3645-8D05-A4D3F2F2BEFD}"/>
              </a:ext>
            </a:extLst>
          </p:cNvPr>
          <p:cNvSpPr txBox="1">
            <a:spLocks/>
          </p:cNvSpPr>
          <p:nvPr/>
        </p:nvSpPr>
        <p:spPr>
          <a:xfrm>
            <a:off x="5004048" y="1772816"/>
            <a:ext cx="3744665" cy="4888039"/>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457200" indent="-457200">
              <a:buFont typeface="+mj-lt"/>
              <a:buAutoNum type="arabicPeriod" startAt="6"/>
            </a:pPr>
            <a:r>
              <a:rPr lang="en-US" dirty="0"/>
              <a:t>Chemical Reaction</a:t>
            </a:r>
          </a:p>
          <a:p>
            <a:pPr marL="457200" indent="-457200">
              <a:buFont typeface="+mj-lt"/>
              <a:buAutoNum type="arabicPeriod" startAt="6"/>
            </a:pPr>
            <a:r>
              <a:rPr lang="en-US" dirty="0"/>
              <a:t>Ventilation</a:t>
            </a:r>
          </a:p>
          <a:p>
            <a:pPr marL="457200" indent="-457200">
              <a:buFont typeface="+mj-lt"/>
              <a:buAutoNum type="arabicPeriod" startAt="6"/>
            </a:pPr>
            <a:r>
              <a:rPr lang="en-US" dirty="0"/>
              <a:t>Misuse</a:t>
            </a:r>
          </a:p>
          <a:p>
            <a:pPr marL="457200" indent="-457200">
              <a:buFont typeface="+mj-lt"/>
              <a:buAutoNum type="arabicPeriod" startAt="6"/>
            </a:pPr>
            <a:r>
              <a:rPr lang="en-US" dirty="0"/>
              <a:t>Look up, down, around and inside. Be methodical and thorough. Safety depends you the quality of the inspection. </a:t>
            </a:r>
          </a:p>
          <a:p>
            <a:pPr marL="0" indent="0">
              <a:buNone/>
            </a:pPr>
            <a:r>
              <a:rPr lang="en-US" dirty="0"/>
              <a:t> </a:t>
            </a:r>
          </a:p>
        </p:txBody>
      </p:sp>
    </p:spTree>
    <p:extLst>
      <p:ext uri="{BB962C8B-B14F-4D97-AF65-F5344CB8AC3E}">
        <p14:creationId xmlns:p14="http://schemas.microsoft.com/office/powerpoint/2010/main" val="3504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49CD-8555-2E47-B470-43DD00E937E1}"/>
              </a:ext>
            </a:extLst>
          </p:cNvPr>
          <p:cNvSpPr>
            <a:spLocks noGrp="1"/>
          </p:cNvSpPr>
          <p:nvPr>
            <p:ph type="title"/>
          </p:nvPr>
        </p:nvSpPr>
        <p:spPr/>
        <p:txBody>
          <a:bodyPr/>
          <a:lstStyle/>
          <a:p>
            <a:r>
              <a:rPr lang="en-US" dirty="0"/>
              <a:t>Setting the Procedure - Example</a:t>
            </a:r>
          </a:p>
        </p:txBody>
      </p:sp>
      <p:pic>
        <p:nvPicPr>
          <p:cNvPr id="4" name="Content Placeholder 3">
            <a:extLst>
              <a:ext uri="{FF2B5EF4-FFF2-40B4-BE49-F238E27FC236}">
                <a16:creationId xmlns:a16="http://schemas.microsoft.com/office/drawing/2014/main" id="{755AD501-A5E5-AF42-9EA7-1CB8DCAAE0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762"/>
          <a:stretch/>
        </p:blipFill>
        <p:spPr>
          <a:xfrm>
            <a:off x="2692557" y="1110422"/>
            <a:ext cx="4255707" cy="4982874"/>
          </a:xfrm>
          <a:prstGeom prst="rect">
            <a:avLst/>
          </a:prstGeom>
        </p:spPr>
      </p:pic>
    </p:spTree>
    <p:extLst>
      <p:ext uri="{BB962C8B-B14F-4D97-AF65-F5344CB8AC3E}">
        <p14:creationId xmlns:p14="http://schemas.microsoft.com/office/powerpoint/2010/main" val="43394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57C6-E802-F047-8E6C-49ADE5051EC9}"/>
              </a:ext>
            </a:extLst>
          </p:cNvPr>
          <p:cNvSpPr>
            <a:spLocks noGrp="1"/>
          </p:cNvSpPr>
          <p:nvPr>
            <p:ph type="title"/>
          </p:nvPr>
        </p:nvSpPr>
        <p:spPr/>
        <p:txBody>
          <a:bodyPr/>
          <a:lstStyle/>
          <a:p>
            <a:r>
              <a:rPr lang="en-US" dirty="0"/>
              <a:t>Setting the Procedure</a:t>
            </a:r>
          </a:p>
        </p:txBody>
      </p:sp>
      <p:sp>
        <p:nvSpPr>
          <p:cNvPr id="3" name="Content Placeholder 2">
            <a:extLst>
              <a:ext uri="{FF2B5EF4-FFF2-40B4-BE49-F238E27FC236}">
                <a16:creationId xmlns:a16="http://schemas.microsoft.com/office/drawing/2014/main" id="{B8B9118E-FDEC-FC4A-9590-6FE99DA7183B}"/>
              </a:ext>
            </a:extLst>
          </p:cNvPr>
          <p:cNvSpPr>
            <a:spLocks noGrp="1"/>
          </p:cNvSpPr>
          <p:nvPr>
            <p:ph idx="1"/>
          </p:nvPr>
        </p:nvSpPr>
        <p:spPr>
          <a:xfrm>
            <a:off x="323528" y="989233"/>
            <a:ext cx="8424936" cy="4888039"/>
          </a:xfrm>
        </p:spPr>
        <p:txBody>
          <a:bodyPr/>
          <a:lstStyle/>
          <a:p>
            <a:pPr marL="0" indent="0">
              <a:spcBef>
                <a:spcPts val="1200"/>
              </a:spcBef>
              <a:buNone/>
            </a:pPr>
            <a:r>
              <a:rPr lang="en-US" dirty="0"/>
              <a:t>While setting the procedure for pre-use inspections, you must determine what steps will be taken when a deficiency is identified. </a:t>
            </a:r>
          </a:p>
          <a:p>
            <a:pPr marL="0" indent="0">
              <a:spcBef>
                <a:spcPts val="1200"/>
              </a:spcBef>
              <a:buNone/>
            </a:pPr>
            <a:r>
              <a:rPr lang="en-US" b="1" dirty="0">
                <a:solidFill>
                  <a:srgbClr val="F79421"/>
                </a:solidFill>
              </a:rPr>
              <a:t>Your procedure must include:</a:t>
            </a:r>
          </a:p>
          <a:p>
            <a:pPr>
              <a:spcBef>
                <a:spcPts val="1200"/>
              </a:spcBef>
            </a:pPr>
            <a:r>
              <a:rPr lang="en-US" dirty="0"/>
              <a:t>When a deficiency is identified, what is it, and how to record.</a:t>
            </a:r>
          </a:p>
          <a:p>
            <a:r>
              <a:rPr lang="en-US" dirty="0"/>
              <a:t>Who must be notified of the deficiency. </a:t>
            </a:r>
          </a:p>
          <a:p>
            <a:r>
              <a:rPr lang="en-US" dirty="0"/>
              <a:t>What steps should be taken if the deficiency can be easily rectified, and how that will be recorded. </a:t>
            </a:r>
          </a:p>
          <a:p>
            <a:r>
              <a:rPr lang="en-US" dirty="0"/>
              <a:t>What to do when deficiencies identified cannot be remedied, and who needs to be contacted.</a:t>
            </a:r>
          </a:p>
        </p:txBody>
      </p:sp>
    </p:spTree>
    <p:extLst>
      <p:ext uri="{BB962C8B-B14F-4D97-AF65-F5344CB8AC3E}">
        <p14:creationId xmlns:p14="http://schemas.microsoft.com/office/powerpoint/2010/main" val="3884155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5814D0-CB86-044E-AF7B-E00D776762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48545">
            <a:off x="5999993" y="2190234"/>
            <a:ext cx="2479374" cy="3429000"/>
          </a:xfrm>
          <a:prstGeom prst="rect">
            <a:avLst/>
          </a:prstGeom>
        </p:spPr>
      </p:pic>
      <p:sp>
        <p:nvSpPr>
          <p:cNvPr id="2" name="Title 1">
            <a:extLst>
              <a:ext uri="{FF2B5EF4-FFF2-40B4-BE49-F238E27FC236}">
                <a16:creationId xmlns:a16="http://schemas.microsoft.com/office/drawing/2014/main" id="{37434973-19F9-3547-8BFA-E3C393708750}"/>
              </a:ext>
            </a:extLst>
          </p:cNvPr>
          <p:cNvSpPr>
            <a:spLocks noGrp="1"/>
          </p:cNvSpPr>
          <p:nvPr>
            <p:ph type="title"/>
          </p:nvPr>
        </p:nvSpPr>
        <p:spPr/>
        <p:txBody>
          <a:bodyPr/>
          <a:lstStyle/>
          <a:p>
            <a:r>
              <a:rPr lang="en-US" dirty="0"/>
              <a:t>Step # 2 – Communication</a:t>
            </a:r>
          </a:p>
        </p:txBody>
      </p:sp>
      <p:sp>
        <p:nvSpPr>
          <p:cNvPr id="3" name="Content Placeholder 2">
            <a:extLst>
              <a:ext uri="{FF2B5EF4-FFF2-40B4-BE49-F238E27FC236}">
                <a16:creationId xmlns:a16="http://schemas.microsoft.com/office/drawing/2014/main" id="{7EABD710-F041-3A4A-BDBE-626856DE41CA}"/>
              </a:ext>
            </a:extLst>
          </p:cNvPr>
          <p:cNvSpPr>
            <a:spLocks noGrp="1"/>
          </p:cNvSpPr>
          <p:nvPr>
            <p:ph idx="1"/>
          </p:nvPr>
        </p:nvSpPr>
        <p:spPr/>
        <p:txBody>
          <a:bodyPr/>
          <a:lstStyle/>
          <a:p>
            <a:pPr marL="0" indent="0">
              <a:spcBef>
                <a:spcPts val="1200"/>
              </a:spcBef>
              <a:buNone/>
            </a:pPr>
            <a:r>
              <a:rPr lang="en-US" dirty="0"/>
              <a:t>Once your standard is in place, you must communicate the expectations with employees. The more the standard is communicated to employees in varying methods of delivery, the better! </a:t>
            </a:r>
          </a:p>
          <a:p>
            <a:pPr marL="0" indent="0">
              <a:spcBef>
                <a:spcPts val="1200"/>
              </a:spcBef>
              <a:buNone/>
            </a:pPr>
            <a:r>
              <a:rPr lang="en-US" b="1" dirty="0">
                <a:solidFill>
                  <a:srgbClr val="F79421"/>
                </a:solidFill>
              </a:rPr>
              <a:t>Consider:</a:t>
            </a:r>
          </a:p>
          <a:p>
            <a:pPr>
              <a:spcBef>
                <a:spcPts val="1200"/>
              </a:spcBef>
            </a:pPr>
            <a:r>
              <a:rPr lang="en-US" dirty="0"/>
              <a:t>Safety Talk </a:t>
            </a:r>
          </a:p>
          <a:p>
            <a:r>
              <a:rPr lang="en-US" dirty="0"/>
              <a:t>Posters</a:t>
            </a:r>
          </a:p>
          <a:p>
            <a:r>
              <a:rPr lang="en-US" dirty="0"/>
              <a:t>Emails</a:t>
            </a:r>
          </a:p>
          <a:p>
            <a:r>
              <a:rPr lang="en-US" dirty="0"/>
              <a:t>Group chats or huddles</a:t>
            </a:r>
          </a:p>
          <a:p>
            <a:r>
              <a:rPr lang="en-US" dirty="0"/>
              <a:t>One-on-one conversations</a:t>
            </a:r>
          </a:p>
          <a:p>
            <a:r>
              <a:rPr lang="en-US" dirty="0"/>
              <a:t>Small group discussions</a:t>
            </a:r>
          </a:p>
          <a:p>
            <a:r>
              <a:rPr lang="en-US" dirty="0"/>
              <a:t>Phone calls</a:t>
            </a:r>
          </a:p>
          <a:p>
            <a:r>
              <a:rPr lang="en-US" dirty="0"/>
              <a:t>Text blasts </a:t>
            </a:r>
          </a:p>
        </p:txBody>
      </p:sp>
      <p:pic>
        <p:nvPicPr>
          <p:cNvPr id="6" name="Picture 5" descr="A sign on a newspaper&#10;&#10;Description automatically generated">
            <a:extLst>
              <a:ext uri="{FF2B5EF4-FFF2-40B4-BE49-F238E27FC236}">
                <a16:creationId xmlns:a16="http://schemas.microsoft.com/office/drawing/2014/main" id="{90833444-96C8-294A-99BE-F9C39DE1D3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40572">
            <a:off x="4561302" y="2282601"/>
            <a:ext cx="2037614" cy="2636912"/>
          </a:xfrm>
          <a:prstGeom prst="rect">
            <a:avLst/>
          </a:prstGeom>
        </p:spPr>
      </p:pic>
    </p:spTree>
    <p:extLst>
      <p:ext uri="{BB962C8B-B14F-4D97-AF65-F5344CB8AC3E}">
        <p14:creationId xmlns:p14="http://schemas.microsoft.com/office/powerpoint/2010/main" val="413460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317F-A01A-8D4F-BD03-AEBD3F6C86FC}"/>
              </a:ext>
            </a:extLst>
          </p:cNvPr>
          <p:cNvSpPr>
            <a:spLocks noGrp="1"/>
          </p:cNvSpPr>
          <p:nvPr>
            <p:ph type="title"/>
          </p:nvPr>
        </p:nvSpPr>
        <p:spPr/>
        <p:txBody>
          <a:bodyPr/>
          <a:lstStyle/>
          <a:p>
            <a:r>
              <a:rPr lang="en-US" dirty="0"/>
              <a:t>Step # 2 – Communication</a:t>
            </a:r>
          </a:p>
        </p:txBody>
      </p:sp>
      <p:sp>
        <p:nvSpPr>
          <p:cNvPr id="3" name="Content Placeholder 2">
            <a:extLst>
              <a:ext uri="{FF2B5EF4-FFF2-40B4-BE49-F238E27FC236}">
                <a16:creationId xmlns:a16="http://schemas.microsoft.com/office/drawing/2014/main" id="{EA505011-8317-344B-AE9E-6D046040A3E1}"/>
              </a:ext>
            </a:extLst>
          </p:cNvPr>
          <p:cNvSpPr>
            <a:spLocks noGrp="1"/>
          </p:cNvSpPr>
          <p:nvPr>
            <p:ph idx="1"/>
          </p:nvPr>
        </p:nvSpPr>
        <p:spPr>
          <a:xfrm>
            <a:off x="323527" y="989233"/>
            <a:ext cx="8424937" cy="4888039"/>
          </a:xfrm>
        </p:spPr>
        <p:txBody>
          <a:bodyPr/>
          <a:lstStyle/>
          <a:p>
            <a:r>
              <a:rPr lang="en-US" dirty="0"/>
              <a:t>Remember when you are communicating with employees, the various literacy levels, hearing impairments, language requirements, etc. Plan to communicate in a multitude of ways to ensure employees understand the message. </a:t>
            </a:r>
          </a:p>
          <a:p>
            <a:r>
              <a:rPr lang="en-US" dirty="0"/>
              <a:t>As always, keep a record of what was communicated when and how. </a:t>
            </a:r>
          </a:p>
        </p:txBody>
      </p:sp>
    </p:spTree>
    <p:extLst>
      <p:ext uri="{BB962C8B-B14F-4D97-AF65-F5344CB8AC3E}">
        <p14:creationId xmlns:p14="http://schemas.microsoft.com/office/powerpoint/2010/main" val="2462564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5CCB-547A-684F-98A3-53C25A9AC579}"/>
              </a:ext>
            </a:extLst>
          </p:cNvPr>
          <p:cNvSpPr>
            <a:spLocks noGrp="1"/>
          </p:cNvSpPr>
          <p:nvPr>
            <p:ph type="title"/>
          </p:nvPr>
        </p:nvSpPr>
        <p:spPr/>
        <p:txBody>
          <a:bodyPr/>
          <a:lstStyle/>
          <a:p>
            <a:r>
              <a:rPr lang="en-US" dirty="0"/>
              <a:t>Communication Examples</a:t>
            </a:r>
          </a:p>
        </p:txBody>
      </p:sp>
      <p:sp>
        <p:nvSpPr>
          <p:cNvPr id="3" name="Content Placeholder 2">
            <a:extLst>
              <a:ext uri="{FF2B5EF4-FFF2-40B4-BE49-F238E27FC236}">
                <a16:creationId xmlns:a16="http://schemas.microsoft.com/office/drawing/2014/main" id="{9D38B081-AAEB-204D-9974-F3317555E7FE}"/>
              </a:ext>
            </a:extLst>
          </p:cNvPr>
          <p:cNvSpPr>
            <a:spLocks noGrp="1"/>
          </p:cNvSpPr>
          <p:nvPr>
            <p:ph idx="1"/>
          </p:nvPr>
        </p:nvSpPr>
        <p:spPr/>
        <p:txBody>
          <a:bodyPr/>
          <a:lstStyle/>
          <a:p>
            <a:pPr marL="0" indent="0">
              <a:buNone/>
            </a:pPr>
            <a:r>
              <a:rPr lang="en-US" dirty="0"/>
              <a:t>Yes, these examples (and many others) are available for use ask Dunk for what you need!</a:t>
            </a:r>
          </a:p>
        </p:txBody>
      </p:sp>
      <p:pic>
        <p:nvPicPr>
          <p:cNvPr id="4" name="Content Placeholder 6">
            <a:extLst>
              <a:ext uri="{FF2B5EF4-FFF2-40B4-BE49-F238E27FC236}">
                <a16:creationId xmlns:a16="http://schemas.microsoft.com/office/drawing/2014/main" id="{635EFDE2-0920-3E4C-BA34-45F54A6316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66"/>
          <a:stretch/>
        </p:blipFill>
        <p:spPr>
          <a:xfrm rot="636204">
            <a:off x="5220072" y="1747128"/>
            <a:ext cx="3091332" cy="3981714"/>
          </a:xfrm>
          <a:prstGeom prst="rect">
            <a:avLst/>
          </a:prstGeom>
          <a:noFill/>
        </p:spPr>
      </p:pic>
      <p:pic>
        <p:nvPicPr>
          <p:cNvPr id="5" name="Content Placeholder 4">
            <a:extLst>
              <a:ext uri="{FF2B5EF4-FFF2-40B4-BE49-F238E27FC236}">
                <a16:creationId xmlns:a16="http://schemas.microsoft.com/office/drawing/2014/main" id="{0E8EE5E1-FA31-3946-ABDE-D59F66BBB4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08"/>
          <a:stretch/>
        </p:blipFill>
        <p:spPr>
          <a:xfrm rot="20947069">
            <a:off x="1222763" y="1747128"/>
            <a:ext cx="3012299" cy="3972342"/>
          </a:xfrm>
          <a:prstGeom prst="rect">
            <a:avLst/>
          </a:prstGeom>
          <a:noFill/>
        </p:spPr>
      </p:pic>
    </p:spTree>
    <p:extLst>
      <p:ext uri="{BB962C8B-B14F-4D97-AF65-F5344CB8AC3E}">
        <p14:creationId xmlns:p14="http://schemas.microsoft.com/office/powerpoint/2010/main" val="85613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761D-569F-7F4B-A8E1-647342B52D10}"/>
              </a:ext>
            </a:extLst>
          </p:cNvPr>
          <p:cNvSpPr>
            <a:spLocks noGrp="1"/>
          </p:cNvSpPr>
          <p:nvPr>
            <p:ph type="title"/>
          </p:nvPr>
        </p:nvSpPr>
        <p:spPr/>
        <p:txBody>
          <a:bodyPr/>
          <a:lstStyle/>
          <a:p>
            <a:r>
              <a:rPr lang="en-US" dirty="0"/>
              <a:t>Today’s Presenter</a:t>
            </a:r>
          </a:p>
        </p:txBody>
      </p:sp>
      <p:sp>
        <p:nvSpPr>
          <p:cNvPr id="3" name="Content Placeholder 2">
            <a:extLst>
              <a:ext uri="{FF2B5EF4-FFF2-40B4-BE49-F238E27FC236}">
                <a16:creationId xmlns:a16="http://schemas.microsoft.com/office/drawing/2014/main" id="{29055CAE-6CED-244B-8469-BC1CFCE18902}"/>
              </a:ext>
            </a:extLst>
          </p:cNvPr>
          <p:cNvSpPr>
            <a:spLocks noGrp="1"/>
          </p:cNvSpPr>
          <p:nvPr>
            <p:ph idx="1"/>
          </p:nvPr>
        </p:nvSpPr>
        <p:spPr>
          <a:xfrm>
            <a:off x="323528" y="989233"/>
            <a:ext cx="8136904" cy="4888039"/>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Nancy Dunk</a:t>
            </a:r>
          </a:p>
        </p:txBody>
      </p:sp>
    </p:spTree>
    <p:extLst>
      <p:ext uri="{BB962C8B-B14F-4D97-AF65-F5344CB8AC3E}">
        <p14:creationId xmlns:p14="http://schemas.microsoft.com/office/powerpoint/2010/main" val="4119758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8316-E4F2-3C41-9955-06BFFF9A54EF}"/>
              </a:ext>
            </a:extLst>
          </p:cNvPr>
          <p:cNvSpPr>
            <a:spLocks noGrp="1"/>
          </p:cNvSpPr>
          <p:nvPr>
            <p:ph type="title"/>
          </p:nvPr>
        </p:nvSpPr>
        <p:spPr/>
        <p:txBody>
          <a:bodyPr/>
          <a:lstStyle/>
          <a:p>
            <a:r>
              <a:rPr lang="en-US" dirty="0"/>
              <a:t>Step # 3 – Train</a:t>
            </a:r>
          </a:p>
        </p:txBody>
      </p:sp>
      <p:sp>
        <p:nvSpPr>
          <p:cNvPr id="3" name="Content Placeholder 2">
            <a:extLst>
              <a:ext uri="{FF2B5EF4-FFF2-40B4-BE49-F238E27FC236}">
                <a16:creationId xmlns:a16="http://schemas.microsoft.com/office/drawing/2014/main" id="{0291E948-C6B2-2C43-A4B3-457C4288CF02}"/>
              </a:ext>
            </a:extLst>
          </p:cNvPr>
          <p:cNvSpPr>
            <a:spLocks noGrp="1"/>
          </p:cNvSpPr>
          <p:nvPr>
            <p:ph idx="1"/>
          </p:nvPr>
        </p:nvSpPr>
        <p:spPr/>
        <p:txBody>
          <a:bodyPr/>
          <a:lstStyle/>
          <a:p>
            <a:pPr marL="0" indent="0">
              <a:spcBef>
                <a:spcPts val="1200"/>
              </a:spcBef>
              <a:buNone/>
            </a:pPr>
            <a:r>
              <a:rPr lang="en-US" dirty="0"/>
              <a:t>Once your standard has been set and you have communicated the expectations to employees, you must train employees on how to complete a pre-use inspection. </a:t>
            </a:r>
          </a:p>
          <a:p>
            <a:pPr marL="0" indent="0">
              <a:spcBef>
                <a:spcPts val="1200"/>
              </a:spcBef>
              <a:buNone/>
            </a:pPr>
            <a:r>
              <a:rPr lang="en-US" b="1" dirty="0">
                <a:solidFill>
                  <a:srgbClr val="F79421"/>
                </a:solidFill>
              </a:rPr>
              <a:t>When training your employees on the inspections, ensure:</a:t>
            </a:r>
          </a:p>
          <a:p>
            <a:pPr>
              <a:spcBef>
                <a:spcPts val="1200"/>
              </a:spcBef>
            </a:pPr>
            <a:r>
              <a:rPr lang="en-US" dirty="0"/>
              <a:t>All and any employees who use a piece of equipment requiring a pre-use inspection MUST be trained on the inspection process before using the equipment.</a:t>
            </a:r>
          </a:p>
          <a:p>
            <a:r>
              <a:rPr lang="en-US" dirty="0"/>
              <a:t>Hands on experience. Theory is good, but without seeing and identifying the components to look for, employees may not know what to do. </a:t>
            </a:r>
          </a:p>
          <a:p>
            <a:r>
              <a:rPr lang="en-US" dirty="0"/>
              <a:t>Stress the value and importance of the inspections, to the employees and to the business. </a:t>
            </a:r>
          </a:p>
          <a:p>
            <a:r>
              <a:rPr lang="en-US" dirty="0"/>
              <a:t>Allow ample time for questions and additional training. </a:t>
            </a:r>
          </a:p>
        </p:txBody>
      </p:sp>
    </p:spTree>
    <p:extLst>
      <p:ext uri="{BB962C8B-B14F-4D97-AF65-F5344CB8AC3E}">
        <p14:creationId xmlns:p14="http://schemas.microsoft.com/office/powerpoint/2010/main" val="238604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28E3-5F55-8241-8485-385ED53DE60C}"/>
              </a:ext>
            </a:extLst>
          </p:cNvPr>
          <p:cNvSpPr>
            <a:spLocks noGrp="1"/>
          </p:cNvSpPr>
          <p:nvPr>
            <p:ph type="title"/>
          </p:nvPr>
        </p:nvSpPr>
        <p:spPr/>
        <p:txBody>
          <a:bodyPr/>
          <a:lstStyle/>
          <a:p>
            <a:r>
              <a:rPr lang="en-US" dirty="0"/>
              <a:t>Step # 3 – Train</a:t>
            </a:r>
          </a:p>
        </p:txBody>
      </p:sp>
      <p:sp>
        <p:nvSpPr>
          <p:cNvPr id="3" name="Content Placeholder 2">
            <a:extLst>
              <a:ext uri="{FF2B5EF4-FFF2-40B4-BE49-F238E27FC236}">
                <a16:creationId xmlns:a16="http://schemas.microsoft.com/office/drawing/2014/main" id="{5190B0A1-04FD-A244-A86D-5F8DBF14CB32}"/>
              </a:ext>
            </a:extLst>
          </p:cNvPr>
          <p:cNvSpPr>
            <a:spLocks noGrp="1"/>
          </p:cNvSpPr>
          <p:nvPr>
            <p:ph idx="1"/>
          </p:nvPr>
        </p:nvSpPr>
        <p:spPr>
          <a:xfrm>
            <a:off x="323528" y="989233"/>
            <a:ext cx="8640960" cy="4888039"/>
          </a:xfrm>
        </p:spPr>
        <p:txBody>
          <a:bodyPr/>
          <a:lstStyle/>
          <a:p>
            <a:r>
              <a:rPr lang="en-US" dirty="0"/>
              <a:t>Ask employees questions and provide test scenarios. For example, if the cardboard compactor’s guard is broken, what do you do? Who would you tell? Why? Would you use the cardboard compactor? </a:t>
            </a:r>
          </a:p>
          <a:p>
            <a:r>
              <a:rPr lang="en-US" dirty="0"/>
              <a:t>If possible, show the employees what a faulty piece of equipment looks like. </a:t>
            </a:r>
          </a:p>
          <a:p>
            <a:r>
              <a:rPr lang="en-US" dirty="0"/>
              <a:t>Constantly revisit the training and the employees’ comprehension of the inspections. </a:t>
            </a:r>
          </a:p>
          <a:p>
            <a:r>
              <a:rPr lang="en-US" dirty="0"/>
              <a:t>Review completed inspections and ask questions. For example, on May 14</a:t>
            </a:r>
            <a:r>
              <a:rPr lang="en-US" baseline="30000" dirty="0"/>
              <a:t>th</a:t>
            </a:r>
            <a:r>
              <a:rPr lang="en-US" dirty="0"/>
              <a:t> 2020, you noted the electrical cord was stripped but no action was taken. On May 15</a:t>
            </a:r>
            <a:r>
              <a:rPr lang="en-US" baseline="30000" dirty="0"/>
              <a:t>th</a:t>
            </a:r>
            <a:r>
              <a:rPr lang="en-US" dirty="0"/>
              <a:t> 2020, there was no reports of the electrical cord being stripped. Was it fixed? Who fixed it? Or is it still stripped?</a:t>
            </a:r>
          </a:p>
          <a:p>
            <a:r>
              <a:rPr lang="en-US" dirty="0"/>
              <a:t>Show employees you are actively involved in the process. </a:t>
            </a:r>
          </a:p>
        </p:txBody>
      </p:sp>
    </p:spTree>
    <p:extLst>
      <p:ext uri="{BB962C8B-B14F-4D97-AF65-F5344CB8AC3E}">
        <p14:creationId xmlns:p14="http://schemas.microsoft.com/office/powerpoint/2010/main" val="2533153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C6-D59D-0F4F-AF1C-55359BD2C733}"/>
              </a:ext>
            </a:extLst>
          </p:cNvPr>
          <p:cNvSpPr>
            <a:spLocks noGrp="1"/>
          </p:cNvSpPr>
          <p:nvPr>
            <p:ph type="title"/>
          </p:nvPr>
        </p:nvSpPr>
        <p:spPr/>
        <p:txBody>
          <a:bodyPr/>
          <a:lstStyle/>
          <a:p>
            <a:r>
              <a:rPr lang="en-US" dirty="0"/>
              <a:t>Step # 3 - Train</a:t>
            </a:r>
          </a:p>
        </p:txBody>
      </p:sp>
      <p:sp>
        <p:nvSpPr>
          <p:cNvPr id="3" name="Content Placeholder 2">
            <a:extLst>
              <a:ext uri="{FF2B5EF4-FFF2-40B4-BE49-F238E27FC236}">
                <a16:creationId xmlns:a16="http://schemas.microsoft.com/office/drawing/2014/main" id="{4B7CFCC2-7B14-CE46-AAF4-EEA7B5E6D2CE}"/>
              </a:ext>
            </a:extLst>
          </p:cNvPr>
          <p:cNvSpPr>
            <a:spLocks noGrp="1"/>
          </p:cNvSpPr>
          <p:nvPr>
            <p:ph idx="1"/>
          </p:nvPr>
        </p:nvSpPr>
        <p:spPr>
          <a:xfrm>
            <a:off x="323528" y="989233"/>
            <a:ext cx="8280920" cy="4888039"/>
          </a:xfrm>
        </p:spPr>
        <p:txBody>
          <a:bodyPr/>
          <a:lstStyle/>
          <a:p>
            <a:r>
              <a:rPr lang="en-US" dirty="0"/>
              <a:t>Remind and empower employees to look beyond the checklist. </a:t>
            </a:r>
          </a:p>
          <a:p>
            <a:r>
              <a:rPr lang="en-US" dirty="0"/>
              <a:t>Don’t allow employees to fall into a pattern where they mindlessly check the equipment each day before use. </a:t>
            </a:r>
          </a:p>
          <a:p>
            <a:r>
              <a:rPr lang="en-US" dirty="0"/>
              <a:t>Avoid placing so much focus on noting specific details on the checklist, that the employees miss glaring hazards. </a:t>
            </a:r>
          </a:p>
          <a:p>
            <a:pPr marL="0" indent="0">
              <a:spcBef>
                <a:spcPts val="1200"/>
              </a:spcBef>
              <a:buNone/>
            </a:pPr>
            <a:r>
              <a:rPr lang="en-US" b="1" dirty="0">
                <a:solidFill>
                  <a:srgbClr val="F79421"/>
                </a:solidFill>
              </a:rPr>
              <a:t>Example:</a:t>
            </a:r>
          </a:p>
          <a:p>
            <a:pPr marL="0" indent="0">
              <a:spcBef>
                <a:spcPts val="1200"/>
              </a:spcBef>
              <a:buNone/>
            </a:pPr>
            <a:r>
              <a:rPr lang="en-US" dirty="0"/>
              <a:t>The compressor is in working order, but the vibrations from constant use has shifted the boxes stored above the compressor and are near falling from the shelf above. </a:t>
            </a:r>
          </a:p>
        </p:txBody>
      </p:sp>
    </p:spTree>
    <p:extLst>
      <p:ext uri="{BB962C8B-B14F-4D97-AF65-F5344CB8AC3E}">
        <p14:creationId xmlns:p14="http://schemas.microsoft.com/office/powerpoint/2010/main" val="608146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3552-78BB-BE41-8871-02104C58645B}"/>
              </a:ext>
            </a:extLst>
          </p:cNvPr>
          <p:cNvSpPr>
            <a:spLocks noGrp="1"/>
          </p:cNvSpPr>
          <p:nvPr>
            <p:ph type="title"/>
          </p:nvPr>
        </p:nvSpPr>
        <p:spPr/>
        <p:txBody>
          <a:bodyPr/>
          <a:lstStyle/>
          <a:p>
            <a:r>
              <a:rPr lang="en-US" dirty="0"/>
              <a:t>Step # 3 - Train</a:t>
            </a:r>
          </a:p>
        </p:txBody>
      </p:sp>
      <p:sp>
        <p:nvSpPr>
          <p:cNvPr id="3" name="Content Placeholder 2">
            <a:extLst>
              <a:ext uri="{FF2B5EF4-FFF2-40B4-BE49-F238E27FC236}">
                <a16:creationId xmlns:a16="http://schemas.microsoft.com/office/drawing/2014/main" id="{82F01E28-C27F-5D4D-80D2-4903115EE497}"/>
              </a:ext>
            </a:extLst>
          </p:cNvPr>
          <p:cNvSpPr>
            <a:spLocks noGrp="1"/>
          </p:cNvSpPr>
          <p:nvPr>
            <p:ph idx="1"/>
          </p:nvPr>
        </p:nvSpPr>
        <p:spPr/>
        <p:txBody>
          <a:bodyPr/>
          <a:lstStyle/>
          <a:p>
            <a:r>
              <a:rPr lang="en-US" dirty="0"/>
              <a:t>Avoid providing an arbitrary time value to complete a pre-use inspection. It is difficult to accurately estimate how long each inspection will take as many factors impact the inspection. For example, if a deficiency is found, it will take longer than when a deficiency is not found. The same applies for simple machinery to a large, complex piece of equipment.  </a:t>
            </a:r>
          </a:p>
          <a:p>
            <a:r>
              <a:rPr lang="en-US" dirty="0"/>
              <a:t>Inspections are ineffective when the given time allows for only a quick look. Allow employees time to diligently inspect the equipment before use. However, that doesn’t mean a pre-use inspection will take 45 minutes in the morning while the employee drinks their coffee. </a:t>
            </a:r>
          </a:p>
        </p:txBody>
      </p:sp>
    </p:spTree>
    <p:extLst>
      <p:ext uri="{BB962C8B-B14F-4D97-AF65-F5344CB8AC3E}">
        <p14:creationId xmlns:p14="http://schemas.microsoft.com/office/powerpoint/2010/main" val="2639046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FF5F-C48E-4D43-A3F7-AF7B89AE92F2}"/>
              </a:ext>
            </a:extLst>
          </p:cNvPr>
          <p:cNvSpPr>
            <a:spLocks noGrp="1"/>
          </p:cNvSpPr>
          <p:nvPr>
            <p:ph type="title"/>
          </p:nvPr>
        </p:nvSpPr>
        <p:spPr/>
        <p:txBody>
          <a:bodyPr/>
          <a:lstStyle/>
          <a:p>
            <a:r>
              <a:rPr lang="en-US" dirty="0"/>
              <a:t>Step # 4 - Evaluation</a:t>
            </a:r>
          </a:p>
        </p:txBody>
      </p:sp>
      <p:sp>
        <p:nvSpPr>
          <p:cNvPr id="3" name="Content Placeholder 2">
            <a:extLst>
              <a:ext uri="{FF2B5EF4-FFF2-40B4-BE49-F238E27FC236}">
                <a16:creationId xmlns:a16="http://schemas.microsoft.com/office/drawing/2014/main" id="{89C06624-CA2D-1D4F-8E01-BD83EA6CC3E3}"/>
              </a:ext>
            </a:extLst>
          </p:cNvPr>
          <p:cNvSpPr>
            <a:spLocks noGrp="1"/>
          </p:cNvSpPr>
          <p:nvPr>
            <p:ph idx="1"/>
          </p:nvPr>
        </p:nvSpPr>
        <p:spPr>
          <a:xfrm>
            <a:off x="323528" y="989233"/>
            <a:ext cx="8496944" cy="4888039"/>
          </a:xfrm>
        </p:spPr>
        <p:txBody>
          <a:bodyPr>
            <a:normAutofit/>
          </a:bodyPr>
          <a:lstStyle/>
          <a:p>
            <a:r>
              <a:rPr lang="en-US" dirty="0"/>
              <a:t>It is imperative to evaluate your pre-use inspection procedures regularly. Consider spot checking a predetermined amount of inspections per week.</a:t>
            </a:r>
          </a:p>
          <a:p>
            <a:r>
              <a:rPr lang="en-US" dirty="0"/>
              <a:t>Ensure to review your standard as new pieces of equipment or machinery are introduced, or as legislative requirements change. </a:t>
            </a:r>
          </a:p>
          <a:p>
            <a:r>
              <a:rPr lang="en-US" dirty="0"/>
              <a:t>Inspection records will also show where previous inspection teams focused on and will show if controls and measures put in place were effective. </a:t>
            </a:r>
          </a:p>
          <a:p>
            <a:r>
              <a:rPr lang="en-US" dirty="0"/>
              <a:t>Ask employees for feedback! Are the pre-use inspections working? Should items be added or removed from the list to check? </a:t>
            </a:r>
          </a:p>
          <a:p>
            <a:r>
              <a:rPr lang="en-US" dirty="0"/>
              <a:t>What impact are pre-use inspections having on the workers? Are there any direct or indirect impacts? </a:t>
            </a:r>
          </a:p>
        </p:txBody>
      </p:sp>
    </p:spTree>
    <p:extLst>
      <p:ext uri="{BB962C8B-B14F-4D97-AF65-F5344CB8AC3E}">
        <p14:creationId xmlns:p14="http://schemas.microsoft.com/office/powerpoint/2010/main" val="307898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66E-BDB2-2245-BEAA-F0790559E934}"/>
              </a:ext>
            </a:extLst>
          </p:cNvPr>
          <p:cNvSpPr>
            <a:spLocks noGrp="1"/>
          </p:cNvSpPr>
          <p:nvPr>
            <p:ph type="title"/>
          </p:nvPr>
        </p:nvSpPr>
        <p:spPr/>
        <p:txBody>
          <a:bodyPr/>
          <a:lstStyle/>
          <a:p>
            <a:r>
              <a:rPr lang="en-US" dirty="0"/>
              <a:t>Step # 5 – Success &amp; Improvements</a:t>
            </a:r>
          </a:p>
        </p:txBody>
      </p:sp>
      <p:sp>
        <p:nvSpPr>
          <p:cNvPr id="3" name="Content Placeholder 2">
            <a:extLst>
              <a:ext uri="{FF2B5EF4-FFF2-40B4-BE49-F238E27FC236}">
                <a16:creationId xmlns:a16="http://schemas.microsoft.com/office/drawing/2014/main" id="{40C22973-0045-0B4C-991D-35AA1D810EE6}"/>
              </a:ext>
            </a:extLst>
          </p:cNvPr>
          <p:cNvSpPr>
            <a:spLocks noGrp="1"/>
          </p:cNvSpPr>
          <p:nvPr>
            <p:ph idx="1"/>
          </p:nvPr>
        </p:nvSpPr>
        <p:spPr>
          <a:xfrm>
            <a:off x="323528" y="989233"/>
            <a:ext cx="8425185" cy="4888039"/>
          </a:xfrm>
        </p:spPr>
        <p:txBody>
          <a:bodyPr>
            <a:normAutofit/>
          </a:bodyPr>
          <a:lstStyle/>
          <a:p>
            <a:r>
              <a:rPr lang="en-US" sz="1800" dirty="0"/>
              <a:t>Once you’ve completed Steps 1 through 3 and then evaluated your efforts, it’s time to see what was a success and what needs some work. </a:t>
            </a:r>
          </a:p>
          <a:p>
            <a:r>
              <a:rPr lang="en-US" sz="1800" dirty="0"/>
              <a:t>Using the findings from your evaluation, determine if the topic is living and breathing in the workplace. </a:t>
            </a:r>
          </a:p>
          <a:p>
            <a:r>
              <a:rPr lang="en-US" sz="1800" dirty="0"/>
              <a:t>If you determine it is, AWESOME! Acknowledge the work and efforts of those who have made pre-use inspections successful. </a:t>
            </a:r>
          </a:p>
          <a:p>
            <a:r>
              <a:rPr lang="en-US" sz="1800" dirty="0"/>
              <a:t>If you find only part of the pre-use inspection process is being followed, identify the areas of concern and address them. If you find something is not working and you don’t do anything about it, that can be considered negligence. </a:t>
            </a:r>
          </a:p>
          <a:p>
            <a:r>
              <a:rPr lang="en-US" sz="1800" dirty="0"/>
              <a:t>If nothing related to your pre-use inspection process is working, start from the beginning. Use the findings from your evaluation to determine where it went sideways and correct it. Perhaps the checklists you have are great and will be effective, but the roles and responsibilities in your standard were not clear and no one took ownership. Don’t reinvent the wheel, fix the squeaks! </a:t>
            </a:r>
          </a:p>
        </p:txBody>
      </p:sp>
    </p:spTree>
    <p:extLst>
      <p:ext uri="{BB962C8B-B14F-4D97-AF65-F5344CB8AC3E}">
        <p14:creationId xmlns:p14="http://schemas.microsoft.com/office/powerpoint/2010/main" val="2679947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3C29-BE7B-DF42-A29C-0AE6A30EE7F7}"/>
              </a:ext>
            </a:extLst>
          </p:cNvPr>
          <p:cNvSpPr>
            <a:spLocks noGrp="1"/>
          </p:cNvSpPr>
          <p:nvPr>
            <p:ph type="title"/>
          </p:nvPr>
        </p:nvSpPr>
        <p:spPr/>
        <p:txBody>
          <a:bodyPr/>
          <a:lstStyle/>
          <a:p>
            <a:r>
              <a:rPr lang="en-US" dirty="0"/>
              <a:t>Step # 5 – Success &amp; Improvements</a:t>
            </a:r>
          </a:p>
        </p:txBody>
      </p:sp>
      <p:sp>
        <p:nvSpPr>
          <p:cNvPr id="3" name="Content Placeholder 2">
            <a:extLst>
              <a:ext uri="{FF2B5EF4-FFF2-40B4-BE49-F238E27FC236}">
                <a16:creationId xmlns:a16="http://schemas.microsoft.com/office/drawing/2014/main" id="{FB356927-A122-9D4F-9790-3FE8290B9557}"/>
              </a:ext>
            </a:extLst>
          </p:cNvPr>
          <p:cNvSpPr>
            <a:spLocks noGrp="1"/>
          </p:cNvSpPr>
          <p:nvPr>
            <p:ph idx="1"/>
          </p:nvPr>
        </p:nvSpPr>
        <p:spPr>
          <a:xfrm>
            <a:off x="323528" y="989233"/>
            <a:ext cx="1872208" cy="4888039"/>
          </a:xfrm>
        </p:spPr>
        <p:txBody>
          <a:bodyPr/>
          <a:lstStyle/>
          <a:p>
            <a:pPr marL="0" indent="0">
              <a:buNone/>
            </a:pPr>
            <a:r>
              <a:rPr lang="en-US" b="1" dirty="0">
                <a:solidFill>
                  <a:srgbClr val="F79421"/>
                </a:solidFill>
              </a:rPr>
              <a:t>We have an Action Plan for that!</a:t>
            </a:r>
          </a:p>
        </p:txBody>
      </p:sp>
      <p:pic>
        <p:nvPicPr>
          <p:cNvPr id="4" name="Content Placeholder 7">
            <a:extLst>
              <a:ext uri="{FF2B5EF4-FFF2-40B4-BE49-F238E27FC236}">
                <a16:creationId xmlns:a16="http://schemas.microsoft.com/office/drawing/2014/main" id="{AA576F62-43A7-3949-9749-E352E46F1B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846"/>
          <a:stretch/>
        </p:blipFill>
        <p:spPr>
          <a:xfrm>
            <a:off x="2411760" y="1052736"/>
            <a:ext cx="6192688" cy="4080839"/>
          </a:xfrm>
          <a:prstGeom prst="rect">
            <a:avLst/>
          </a:prstGeom>
        </p:spPr>
      </p:pic>
    </p:spTree>
    <p:extLst>
      <p:ext uri="{BB962C8B-B14F-4D97-AF65-F5344CB8AC3E}">
        <p14:creationId xmlns:p14="http://schemas.microsoft.com/office/powerpoint/2010/main" val="322313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33DC-8D75-2942-A0BD-00876873C0EE}"/>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8741F975-5A24-7342-A8F4-B83B5F45AF95}"/>
              </a:ext>
            </a:extLst>
          </p:cNvPr>
          <p:cNvSpPr>
            <a:spLocks noGrp="1"/>
          </p:cNvSpPr>
          <p:nvPr>
            <p:ph idx="1"/>
          </p:nvPr>
        </p:nvSpPr>
        <p:spPr>
          <a:xfrm>
            <a:off x="323528" y="989233"/>
            <a:ext cx="8424936" cy="4888039"/>
          </a:xfrm>
        </p:spPr>
        <p:txBody>
          <a:bodyPr/>
          <a:lstStyle/>
          <a:p>
            <a:r>
              <a:rPr lang="en-US" dirty="0"/>
              <a:t>When was the last time you spot checked a completed pre-use inspection?</a:t>
            </a:r>
          </a:p>
          <a:p>
            <a:r>
              <a:rPr lang="en-US" dirty="0"/>
              <a:t>Do you have any equipment or machinery that doesn’t currently have a pre-use inspection completed before use? Should it?</a:t>
            </a:r>
          </a:p>
          <a:p>
            <a:r>
              <a:rPr lang="en-US" dirty="0"/>
              <a:t>Is your inventory of pre-use inspection required equipment current?</a:t>
            </a:r>
          </a:p>
        </p:txBody>
      </p:sp>
    </p:spTree>
    <p:extLst>
      <p:ext uri="{BB962C8B-B14F-4D97-AF65-F5344CB8AC3E}">
        <p14:creationId xmlns:p14="http://schemas.microsoft.com/office/powerpoint/2010/main" val="2371952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3082-B70E-E340-BBB4-2266BE94516C}"/>
              </a:ext>
            </a:extLst>
          </p:cNvPr>
          <p:cNvSpPr>
            <a:spLocks noGrp="1"/>
          </p:cNvSpPr>
          <p:nvPr>
            <p:ph type="title"/>
          </p:nvPr>
        </p:nvSpPr>
        <p:spPr/>
        <p:txBody>
          <a:bodyPr/>
          <a:lstStyle/>
          <a:p>
            <a:r>
              <a:rPr lang="en-US" dirty="0"/>
              <a:t>Any Questions?</a:t>
            </a:r>
          </a:p>
        </p:txBody>
      </p:sp>
      <p:sp>
        <p:nvSpPr>
          <p:cNvPr id="3" name="Content Placeholder 2">
            <a:extLst>
              <a:ext uri="{FF2B5EF4-FFF2-40B4-BE49-F238E27FC236}">
                <a16:creationId xmlns:a16="http://schemas.microsoft.com/office/drawing/2014/main" id="{B42ED179-B7E6-3647-8D87-793C5BE05CB2}"/>
              </a:ext>
            </a:extLst>
          </p:cNvPr>
          <p:cNvSpPr>
            <a:spLocks noGrp="1"/>
          </p:cNvSpPr>
          <p:nvPr>
            <p:ph idx="1"/>
          </p:nvPr>
        </p:nvSpPr>
        <p:spPr>
          <a:xfrm>
            <a:off x="323528" y="989233"/>
            <a:ext cx="8424936" cy="4888039"/>
          </a:xfrm>
        </p:spPr>
        <p:txBody>
          <a:bodyPr/>
          <a:lstStyle/>
          <a:p>
            <a:pPr marL="0" indent="0">
              <a:buNone/>
            </a:pPr>
            <a:r>
              <a:rPr lang="en-US" dirty="0"/>
              <a:t>Make sure to get connected by following us on social media! We share tips and important information about your programs and services. </a:t>
            </a:r>
          </a:p>
          <a:p>
            <a:pPr marL="0" indent="0">
              <a:spcBef>
                <a:spcPts val="1200"/>
              </a:spcBef>
              <a:buNone/>
            </a:pPr>
            <a:r>
              <a:rPr lang="en-US" b="1" i="1" dirty="0">
                <a:solidFill>
                  <a:srgbClr val="F79421"/>
                </a:solidFill>
              </a:rPr>
              <a:t>Let’s talk!</a:t>
            </a:r>
          </a:p>
        </p:txBody>
      </p:sp>
      <p:pic>
        <p:nvPicPr>
          <p:cNvPr id="4" name="Picture 3">
            <a:hlinkClick r:id="rId2"/>
            <a:extLst>
              <a:ext uri="{FF2B5EF4-FFF2-40B4-BE49-F238E27FC236}">
                <a16:creationId xmlns:a16="http://schemas.microsoft.com/office/drawing/2014/main" id="{5418E82B-3EEB-124D-89F1-C1DA9AA37B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7807" y="3971397"/>
            <a:ext cx="2951314" cy="853750"/>
          </a:xfrm>
          <a:prstGeom prst="rect">
            <a:avLst/>
          </a:prstGeom>
        </p:spPr>
      </p:pic>
      <p:pic>
        <p:nvPicPr>
          <p:cNvPr id="5" name="Picture 4">
            <a:hlinkClick r:id="rId4"/>
            <a:extLst>
              <a:ext uri="{FF2B5EF4-FFF2-40B4-BE49-F238E27FC236}">
                <a16:creationId xmlns:a16="http://schemas.microsoft.com/office/drawing/2014/main" id="{9DCA87BA-8ECF-3348-9CD5-7CF6DFDA61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44375" y="3971397"/>
            <a:ext cx="2882350" cy="853750"/>
          </a:xfrm>
          <a:prstGeom prst="rect">
            <a:avLst/>
          </a:prstGeom>
        </p:spPr>
      </p:pic>
      <p:pic>
        <p:nvPicPr>
          <p:cNvPr id="6" name="Picture 5">
            <a:hlinkClick r:id="rId6"/>
            <a:extLst>
              <a:ext uri="{FF2B5EF4-FFF2-40B4-BE49-F238E27FC236}">
                <a16:creationId xmlns:a16="http://schemas.microsoft.com/office/drawing/2014/main" id="{202221A9-8B2F-1549-89B0-037AC20DDCD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13176" y="3971397"/>
            <a:ext cx="2951312" cy="853750"/>
          </a:xfrm>
          <a:prstGeom prst="rect">
            <a:avLst/>
          </a:prstGeom>
        </p:spPr>
      </p:pic>
    </p:spTree>
    <p:extLst>
      <p:ext uri="{BB962C8B-B14F-4D97-AF65-F5344CB8AC3E}">
        <p14:creationId xmlns:p14="http://schemas.microsoft.com/office/powerpoint/2010/main" val="2211716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3D4FB-CF8F-A94D-8231-DCD36922FA7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99198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598E-525D-6E48-AB46-2655A932802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4998609-2591-2842-A23C-60EBE9AAFFEE}"/>
              </a:ext>
            </a:extLst>
          </p:cNvPr>
          <p:cNvSpPr>
            <a:spLocks noGrp="1"/>
          </p:cNvSpPr>
          <p:nvPr>
            <p:ph idx="1"/>
          </p:nvPr>
        </p:nvSpPr>
        <p:spPr>
          <a:xfrm>
            <a:off x="323528" y="989233"/>
            <a:ext cx="4753297" cy="4888039"/>
          </a:xfrm>
        </p:spPr>
        <p:txBody>
          <a:bodyPr/>
          <a:lstStyle/>
          <a:p>
            <a:r>
              <a:rPr lang="en-US" dirty="0"/>
              <a:t>What are pre-use inspections?</a:t>
            </a:r>
          </a:p>
          <a:p>
            <a:r>
              <a:rPr lang="en-US" dirty="0"/>
              <a:t>5 Steps of Implementation</a:t>
            </a:r>
          </a:p>
          <a:p>
            <a:pPr marL="757238" lvl="1" indent="-457200">
              <a:buAutoNum type="arabicPeriod"/>
            </a:pPr>
            <a:r>
              <a:rPr lang="en-US" dirty="0"/>
              <a:t>Standard</a:t>
            </a:r>
          </a:p>
          <a:p>
            <a:pPr marL="757238" lvl="1" indent="-457200">
              <a:buAutoNum type="arabicPeriod"/>
            </a:pPr>
            <a:r>
              <a:rPr lang="en-US" dirty="0"/>
              <a:t>Communication</a:t>
            </a:r>
          </a:p>
          <a:p>
            <a:pPr marL="757238" lvl="1" indent="-457200">
              <a:buAutoNum type="arabicPeriod"/>
            </a:pPr>
            <a:r>
              <a:rPr lang="en-US" dirty="0"/>
              <a:t>Train</a:t>
            </a:r>
          </a:p>
          <a:p>
            <a:pPr marL="757238" lvl="1" indent="-457200">
              <a:buAutoNum type="arabicPeriod"/>
            </a:pPr>
            <a:r>
              <a:rPr lang="en-US" dirty="0"/>
              <a:t>Evaluate</a:t>
            </a:r>
          </a:p>
          <a:p>
            <a:pPr marL="757238" lvl="1" indent="-457200">
              <a:buAutoNum type="arabicPeriod"/>
            </a:pPr>
            <a:r>
              <a:rPr lang="en-US" dirty="0"/>
              <a:t>Successes &amp; Improvements</a:t>
            </a:r>
          </a:p>
        </p:txBody>
      </p:sp>
    </p:spTree>
    <p:extLst>
      <p:ext uri="{BB962C8B-B14F-4D97-AF65-F5344CB8AC3E}">
        <p14:creationId xmlns:p14="http://schemas.microsoft.com/office/powerpoint/2010/main" val="72706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EB92-95A8-3544-BD23-70AFBBD94F68}"/>
              </a:ext>
            </a:extLst>
          </p:cNvPr>
          <p:cNvSpPr>
            <a:spLocks noGrp="1"/>
          </p:cNvSpPr>
          <p:nvPr>
            <p:ph type="title"/>
          </p:nvPr>
        </p:nvSpPr>
        <p:spPr/>
        <p:txBody>
          <a:bodyPr/>
          <a:lstStyle/>
          <a:p>
            <a:r>
              <a:rPr lang="en-US" dirty="0"/>
              <a:t>What is a Pre-Use Inspection? </a:t>
            </a:r>
          </a:p>
        </p:txBody>
      </p:sp>
      <p:sp>
        <p:nvSpPr>
          <p:cNvPr id="3" name="Content Placeholder 2">
            <a:extLst>
              <a:ext uri="{FF2B5EF4-FFF2-40B4-BE49-F238E27FC236}">
                <a16:creationId xmlns:a16="http://schemas.microsoft.com/office/drawing/2014/main" id="{958AB002-49EE-EC4D-A792-3428D6A81ED5}"/>
              </a:ext>
            </a:extLst>
          </p:cNvPr>
          <p:cNvSpPr>
            <a:spLocks noGrp="1"/>
          </p:cNvSpPr>
          <p:nvPr>
            <p:ph idx="1"/>
          </p:nvPr>
        </p:nvSpPr>
        <p:spPr>
          <a:xfrm>
            <a:off x="323528" y="989233"/>
            <a:ext cx="8496944" cy="4888039"/>
          </a:xfrm>
        </p:spPr>
        <p:txBody>
          <a:bodyPr/>
          <a:lstStyle/>
          <a:p>
            <a:r>
              <a:rPr lang="en-US" dirty="0"/>
              <a:t>Daily, or planned inspection of the critical components of equipment or systems that have a high potential for causing serious injury or illness.</a:t>
            </a:r>
          </a:p>
          <a:p>
            <a:pPr lvl="1"/>
            <a:r>
              <a:rPr lang="en-US" dirty="0"/>
              <a:t>Daily, per use or per KM/Hours Used.</a:t>
            </a:r>
          </a:p>
          <a:p>
            <a:r>
              <a:rPr lang="en-US" dirty="0"/>
              <a:t>On-the-spot recording of findings. </a:t>
            </a:r>
          </a:p>
          <a:p>
            <a:r>
              <a:rPr lang="en-US" dirty="0"/>
              <a:t>Ensures the equipment meets minimum acceptable safety requirements.</a:t>
            </a:r>
          </a:p>
          <a:p>
            <a:r>
              <a:rPr lang="en-US" dirty="0"/>
              <a:t>Often part of preventive maintenance procedure or hazard control program.</a:t>
            </a:r>
          </a:p>
        </p:txBody>
      </p:sp>
    </p:spTree>
    <p:extLst>
      <p:ext uri="{BB962C8B-B14F-4D97-AF65-F5344CB8AC3E}">
        <p14:creationId xmlns:p14="http://schemas.microsoft.com/office/powerpoint/2010/main" val="365831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E72F-6AF4-D940-BC09-ABD605C88D5C}"/>
              </a:ext>
            </a:extLst>
          </p:cNvPr>
          <p:cNvSpPr>
            <a:spLocks noGrp="1"/>
          </p:cNvSpPr>
          <p:nvPr>
            <p:ph type="title"/>
          </p:nvPr>
        </p:nvSpPr>
        <p:spPr/>
        <p:txBody>
          <a:bodyPr/>
          <a:lstStyle/>
          <a:p>
            <a:r>
              <a:rPr lang="en-US" dirty="0"/>
              <a:t>Why complete a pre-use inspection?</a:t>
            </a:r>
          </a:p>
        </p:txBody>
      </p:sp>
      <p:sp>
        <p:nvSpPr>
          <p:cNvPr id="3" name="Content Placeholder 2">
            <a:extLst>
              <a:ext uri="{FF2B5EF4-FFF2-40B4-BE49-F238E27FC236}">
                <a16:creationId xmlns:a16="http://schemas.microsoft.com/office/drawing/2014/main" id="{D48B482C-5F6B-E44D-8217-6ADAFBB63A3D}"/>
              </a:ext>
            </a:extLst>
          </p:cNvPr>
          <p:cNvSpPr>
            <a:spLocks noGrp="1"/>
          </p:cNvSpPr>
          <p:nvPr>
            <p:ph idx="1"/>
          </p:nvPr>
        </p:nvSpPr>
        <p:spPr>
          <a:xfrm>
            <a:off x="323528" y="989233"/>
            <a:ext cx="8208912" cy="4888039"/>
          </a:xfrm>
        </p:spPr>
        <p:txBody>
          <a:bodyPr/>
          <a:lstStyle/>
          <a:p>
            <a:r>
              <a:rPr lang="en-US" dirty="0"/>
              <a:t>Pre-use inspections are used for equipment that pose risks to the employees well being. It is imperative to ensure the equipment is functioning properly before it is used by employees. </a:t>
            </a:r>
          </a:p>
          <a:p>
            <a:r>
              <a:rPr lang="en-US" dirty="0"/>
              <a:t>Assists in identifying and controlling existing and potential hazards.</a:t>
            </a:r>
          </a:p>
          <a:p>
            <a:r>
              <a:rPr lang="en-US" dirty="0"/>
              <a:t>Determine underlying causes of hazards.</a:t>
            </a:r>
          </a:p>
          <a:p>
            <a:r>
              <a:rPr lang="en-US" dirty="0"/>
              <a:t>Help reduce the frequency of injuries, illness or property damage as a result of damaged or faulty equipment.  </a:t>
            </a:r>
          </a:p>
          <a:p>
            <a:r>
              <a:rPr lang="en-US" dirty="0"/>
              <a:t>Recommend corrective actions.</a:t>
            </a:r>
          </a:p>
          <a:p>
            <a:r>
              <a:rPr lang="en-US" dirty="0"/>
              <a:t>Monitors steps taken to eliminate hazards and control the risks. </a:t>
            </a:r>
          </a:p>
        </p:txBody>
      </p:sp>
    </p:spTree>
    <p:extLst>
      <p:ext uri="{BB962C8B-B14F-4D97-AF65-F5344CB8AC3E}">
        <p14:creationId xmlns:p14="http://schemas.microsoft.com/office/powerpoint/2010/main" val="150558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7E74-987B-AA40-9C67-F1E84ADE2CE2}"/>
              </a:ext>
            </a:extLst>
          </p:cNvPr>
          <p:cNvSpPr>
            <a:spLocks noGrp="1"/>
          </p:cNvSpPr>
          <p:nvPr>
            <p:ph type="title"/>
          </p:nvPr>
        </p:nvSpPr>
        <p:spPr/>
        <p:txBody>
          <a:bodyPr/>
          <a:lstStyle/>
          <a:p>
            <a:r>
              <a:rPr lang="en-US" dirty="0"/>
              <a:t>Why complete an inspection?</a:t>
            </a:r>
          </a:p>
        </p:txBody>
      </p:sp>
      <p:sp>
        <p:nvSpPr>
          <p:cNvPr id="3" name="Content Placeholder 2">
            <a:extLst>
              <a:ext uri="{FF2B5EF4-FFF2-40B4-BE49-F238E27FC236}">
                <a16:creationId xmlns:a16="http://schemas.microsoft.com/office/drawing/2014/main" id="{8DA724EE-0691-754A-AA71-ABF4000E3C5E}"/>
              </a:ext>
            </a:extLst>
          </p:cNvPr>
          <p:cNvSpPr>
            <a:spLocks noGrp="1"/>
          </p:cNvSpPr>
          <p:nvPr>
            <p:ph idx="1"/>
          </p:nvPr>
        </p:nvSpPr>
        <p:spPr>
          <a:xfrm>
            <a:off x="323528" y="989233"/>
            <a:ext cx="8424936" cy="4888039"/>
          </a:xfrm>
        </p:spPr>
        <p:txBody>
          <a:bodyPr/>
          <a:lstStyle/>
          <a:p>
            <a:pPr marL="0" indent="0">
              <a:spcBef>
                <a:spcPts val="1200"/>
              </a:spcBef>
              <a:buNone/>
            </a:pPr>
            <a:r>
              <a:rPr lang="en-US" b="1" dirty="0">
                <a:solidFill>
                  <a:srgbClr val="F79421"/>
                </a:solidFill>
              </a:rPr>
              <a:t>Pre-use inspections also may result in: </a:t>
            </a:r>
          </a:p>
          <a:p>
            <a:pPr>
              <a:spcBef>
                <a:spcPts val="1200"/>
              </a:spcBef>
            </a:pPr>
            <a:r>
              <a:rPr lang="en-US" dirty="0"/>
              <a:t>Increased productivity</a:t>
            </a:r>
          </a:p>
          <a:p>
            <a:r>
              <a:rPr lang="en-US" dirty="0"/>
              <a:t>Lower maintenance costs</a:t>
            </a:r>
          </a:p>
          <a:p>
            <a:r>
              <a:rPr lang="en-US" dirty="0"/>
              <a:t>Great equipment longevity</a:t>
            </a:r>
          </a:p>
          <a:p>
            <a:r>
              <a:rPr lang="en-US" dirty="0"/>
              <a:t>Better procurement decisions</a:t>
            </a:r>
          </a:p>
          <a:p>
            <a:r>
              <a:rPr lang="en-US" dirty="0"/>
              <a:t>More accurate cost forecasting</a:t>
            </a:r>
          </a:p>
          <a:p>
            <a:r>
              <a:rPr lang="en-US" dirty="0"/>
              <a:t>Reduced loss-time incidents</a:t>
            </a:r>
          </a:p>
          <a:p>
            <a:r>
              <a:rPr lang="en-US" dirty="0"/>
              <a:t>Liability protection</a:t>
            </a:r>
          </a:p>
        </p:txBody>
      </p:sp>
    </p:spTree>
    <p:extLst>
      <p:ext uri="{BB962C8B-B14F-4D97-AF65-F5344CB8AC3E}">
        <p14:creationId xmlns:p14="http://schemas.microsoft.com/office/powerpoint/2010/main" val="49226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0F36-55B3-654C-BA12-3EF1B8C4D557}"/>
              </a:ext>
            </a:extLst>
          </p:cNvPr>
          <p:cNvSpPr>
            <a:spLocks noGrp="1"/>
          </p:cNvSpPr>
          <p:nvPr>
            <p:ph type="title"/>
          </p:nvPr>
        </p:nvSpPr>
        <p:spPr/>
        <p:txBody>
          <a:bodyPr/>
          <a:lstStyle/>
          <a:p>
            <a:r>
              <a:rPr lang="en-US" dirty="0"/>
              <a:t>Step # 1 – Set a Standard </a:t>
            </a:r>
          </a:p>
        </p:txBody>
      </p:sp>
      <p:sp>
        <p:nvSpPr>
          <p:cNvPr id="3" name="Content Placeholder 2">
            <a:extLst>
              <a:ext uri="{FF2B5EF4-FFF2-40B4-BE49-F238E27FC236}">
                <a16:creationId xmlns:a16="http://schemas.microsoft.com/office/drawing/2014/main" id="{7E972B29-4ECF-A349-9A77-FAAACEDFA7E4}"/>
              </a:ext>
            </a:extLst>
          </p:cNvPr>
          <p:cNvSpPr>
            <a:spLocks noGrp="1"/>
          </p:cNvSpPr>
          <p:nvPr>
            <p:ph idx="1"/>
          </p:nvPr>
        </p:nvSpPr>
        <p:spPr>
          <a:xfrm>
            <a:off x="323528" y="989233"/>
            <a:ext cx="4896544" cy="4888039"/>
          </a:xfrm>
        </p:spPr>
        <p:txBody>
          <a:bodyPr>
            <a:normAutofit/>
          </a:bodyPr>
          <a:lstStyle/>
          <a:p>
            <a:pPr marL="0" indent="0">
              <a:buNone/>
            </a:pPr>
            <a:r>
              <a:rPr lang="en-US" b="1" dirty="0">
                <a:solidFill>
                  <a:srgbClr val="F79421"/>
                </a:solidFill>
              </a:rPr>
              <a:t>Items to be included in your standard:</a:t>
            </a:r>
          </a:p>
          <a:p>
            <a:pPr marL="457200" indent="-457200">
              <a:spcBef>
                <a:spcPts val="1200"/>
              </a:spcBef>
              <a:buFont typeface="+mj-lt"/>
              <a:buAutoNum type="arabicPeriod"/>
            </a:pPr>
            <a:r>
              <a:rPr lang="en-US" dirty="0"/>
              <a:t>Purpose</a:t>
            </a:r>
          </a:p>
          <a:p>
            <a:pPr marL="457200" indent="-457200">
              <a:buFont typeface="+mj-lt"/>
              <a:buAutoNum type="arabicPeriod"/>
            </a:pPr>
            <a:r>
              <a:rPr lang="en-US" dirty="0"/>
              <a:t>Identify Roles and Responsibilities</a:t>
            </a:r>
          </a:p>
          <a:p>
            <a:pPr marL="757238" lvl="1" indent="-457200"/>
            <a:r>
              <a:rPr lang="en-US" dirty="0"/>
              <a:t>What role and responsibilities will owners, managers/supervisors, and employees take on?</a:t>
            </a:r>
          </a:p>
          <a:p>
            <a:pPr marL="457200" indent="-457200">
              <a:buFont typeface="+mj-lt"/>
              <a:buAutoNum type="arabicPeriod"/>
            </a:pPr>
            <a:r>
              <a:rPr lang="en-US" dirty="0"/>
              <a:t>Procedure</a:t>
            </a:r>
          </a:p>
          <a:p>
            <a:pPr lvl="1"/>
            <a:r>
              <a:rPr lang="en-US" dirty="0"/>
              <a:t>How will pre-use inspections be completed?</a:t>
            </a:r>
          </a:p>
          <a:p>
            <a:pPr marL="457200" indent="-457200">
              <a:buFont typeface="+mj-lt"/>
              <a:buAutoNum type="arabicPeriod"/>
            </a:pPr>
            <a:endParaRPr lang="en-US" dirty="0"/>
          </a:p>
        </p:txBody>
      </p:sp>
      <p:sp>
        <p:nvSpPr>
          <p:cNvPr id="4" name="Content Placeholder 2">
            <a:extLst>
              <a:ext uri="{FF2B5EF4-FFF2-40B4-BE49-F238E27FC236}">
                <a16:creationId xmlns:a16="http://schemas.microsoft.com/office/drawing/2014/main" id="{F7EDA323-E594-4447-B2E4-2F1F3DDFBBC5}"/>
              </a:ext>
            </a:extLst>
          </p:cNvPr>
          <p:cNvSpPr txBox="1">
            <a:spLocks/>
          </p:cNvSpPr>
          <p:nvPr/>
        </p:nvSpPr>
        <p:spPr>
          <a:xfrm>
            <a:off x="5220072" y="1412776"/>
            <a:ext cx="3816424" cy="4888039"/>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457200" indent="-457200">
              <a:buFont typeface="+mj-lt"/>
              <a:buAutoNum type="arabicPeriod" startAt="4"/>
            </a:pPr>
            <a:r>
              <a:rPr lang="en-US" dirty="0"/>
              <a:t>Identify who will be trained and how.</a:t>
            </a:r>
          </a:p>
          <a:p>
            <a:pPr lvl="1"/>
            <a:r>
              <a:rPr lang="en-US" dirty="0"/>
              <a:t>Who will the policy apply to?</a:t>
            </a:r>
          </a:p>
          <a:p>
            <a:pPr marL="500062" indent="-457200">
              <a:buFont typeface="+mj-lt"/>
              <a:buAutoNum type="arabicPeriod" startAt="4"/>
            </a:pPr>
            <a:r>
              <a:rPr lang="en-US" dirty="0"/>
              <a:t>Evaluation</a:t>
            </a:r>
          </a:p>
          <a:p>
            <a:pPr marL="500062" indent="-457200">
              <a:buFont typeface="+mj-lt"/>
              <a:buAutoNum type="arabicPeriod" startAt="4"/>
            </a:pPr>
            <a:r>
              <a:rPr lang="en-US" dirty="0"/>
              <a:t>Required Forms</a:t>
            </a:r>
          </a:p>
          <a:p>
            <a:pPr marL="500062" indent="-457200">
              <a:buFont typeface="+mj-lt"/>
              <a:buAutoNum type="arabicPeriod" startAt="4"/>
            </a:pPr>
            <a:r>
              <a:rPr lang="en-US" dirty="0"/>
              <a:t>Legislation/Standards / Regulations</a:t>
            </a:r>
          </a:p>
        </p:txBody>
      </p:sp>
    </p:spTree>
    <p:extLst>
      <p:ext uri="{BB962C8B-B14F-4D97-AF65-F5344CB8AC3E}">
        <p14:creationId xmlns:p14="http://schemas.microsoft.com/office/powerpoint/2010/main" val="122089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58E5-8FF4-9948-9A2D-FBBC00D044AB}"/>
              </a:ext>
            </a:extLst>
          </p:cNvPr>
          <p:cNvSpPr>
            <a:spLocks noGrp="1"/>
          </p:cNvSpPr>
          <p:nvPr>
            <p:ph type="title"/>
          </p:nvPr>
        </p:nvSpPr>
        <p:spPr/>
        <p:txBody>
          <a:bodyPr/>
          <a:lstStyle/>
          <a:p>
            <a:r>
              <a:rPr lang="en-US" dirty="0"/>
              <a:t>Identify Roles &amp; Responsibilities</a:t>
            </a:r>
          </a:p>
        </p:txBody>
      </p:sp>
      <p:sp>
        <p:nvSpPr>
          <p:cNvPr id="3" name="Content Placeholder 2">
            <a:extLst>
              <a:ext uri="{FF2B5EF4-FFF2-40B4-BE49-F238E27FC236}">
                <a16:creationId xmlns:a16="http://schemas.microsoft.com/office/drawing/2014/main" id="{F4C5FFB9-53AF-0343-A78D-DAEF8CFF092A}"/>
              </a:ext>
            </a:extLst>
          </p:cNvPr>
          <p:cNvSpPr>
            <a:spLocks noGrp="1"/>
          </p:cNvSpPr>
          <p:nvPr>
            <p:ph idx="1"/>
          </p:nvPr>
        </p:nvSpPr>
        <p:spPr>
          <a:xfrm>
            <a:off x="323528" y="989233"/>
            <a:ext cx="8568952" cy="4888039"/>
          </a:xfrm>
        </p:spPr>
        <p:txBody>
          <a:bodyPr>
            <a:normAutofit/>
          </a:bodyPr>
          <a:lstStyle/>
          <a:p>
            <a:pPr marL="0" indent="0">
              <a:spcBef>
                <a:spcPts val="1200"/>
              </a:spcBef>
              <a:buNone/>
            </a:pPr>
            <a:r>
              <a:rPr lang="en-US" sz="1800" b="1" dirty="0">
                <a:solidFill>
                  <a:srgbClr val="F79421"/>
                </a:solidFill>
              </a:rPr>
              <a:t>Employers / Business Owners</a:t>
            </a:r>
          </a:p>
          <a:p>
            <a:pPr>
              <a:spcBef>
                <a:spcPts val="1200"/>
              </a:spcBef>
            </a:pPr>
            <a:r>
              <a:rPr lang="en-US" sz="1800" dirty="0"/>
              <a:t>Create and maintain an inventory of equipment that requires pre-use inspections, as well a process for storing and reviewing the records generated from the inspections. </a:t>
            </a:r>
          </a:p>
          <a:p>
            <a:r>
              <a:rPr lang="en-US" sz="1800" dirty="0"/>
              <a:t>Set the procedure and process parameters for conducting pre-use inspections. </a:t>
            </a:r>
          </a:p>
          <a:p>
            <a:r>
              <a:rPr lang="en-US" sz="1800" dirty="0"/>
              <a:t>Determine who will be the record keeper for the pre-use inspections and the length of time the records will be kept for.  </a:t>
            </a:r>
          </a:p>
          <a:p>
            <a:pPr marL="0" indent="0">
              <a:spcBef>
                <a:spcPts val="1200"/>
              </a:spcBef>
              <a:buNone/>
            </a:pPr>
            <a:r>
              <a:rPr lang="en-US" sz="1800" b="1" dirty="0">
                <a:solidFill>
                  <a:srgbClr val="0C75BA"/>
                </a:solidFill>
              </a:rPr>
              <a:t>Example: </a:t>
            </a:r>
            <a:r>
              <a:rPr lang="en-US" sz="1800" dirty="0"/>
              <a:t>At </a:t>
            </a:r>
            <a:r>
              <a:rPr lang="en-US" sz="1800" dirty="0" err="1"/>
              <a:t>Acmemart</a:t>
            </a:r>
            <a:r>
              <a:rPr lang="en-US" sz="1800" dirty="0"/>
              <a:t>, there are 5 cardboard compactors. They are to be inspected at the beginning of each workers’ shift using the pre-use checklist provided. On the 28</a:t>
            </a:r>
            <a:r>
              <a:rPr lang="en-US" sz="1800" baseline="30000" dirty="0"/>
              <a:t>th</a:t>
            </a:r>
            <a:r>
              <a:rPr lang="en-US" sz="1800" dirty="0"/>
              <a:t> day of each month, the Supervisor collects all the pre-use inspections and reviews them for completeness and to identify trends with the equipment. The findings of the Supervisor review will be shared at the H&amp;S meeting on the 2</a:t>
            </a:r>
            <a:r>
              <a:rPr lang="en-US" sz="1800" baseline="30000" dirty="0"/>
              <a:t>nd</a:t>
            </a:r>
            <a:r>
              <a:rPr lang="en-US" sz="1800" dirty="0"/>
              <a:t> Tuesday of each month. </a:t>
            </a:r>
          </a:p>
        </p:txBody>
      </p:sp>
    </p:spTree>
    <p:extLst>
      <p:ext uri="{BB962C8B-B14F-4D97-AF65-F5344CB8AC3E}">
        <p14:creationId xmlns:p14="http://schemas.microsoft.com/office/powerpoint/2010/main" val="358477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0B15-B707-5349-93DB-272712188F4F}"/>
              </a:ext>
            </a:extLst>
          </p:cNvPr>
          <p:cNvSpPr>
            <a:spLocks noGrp="1"/>
          </p:cNvSpPr>
          <p:nvPr>
            <p:ph type="title"/>
          </p:nvPr>
        </p:nvSpPr>
        <p:spPr/>
        <p:txBody>
          <a:bodyPr/>
          <a:lstStyle/>
          <a:p>
            <a:r>
              <a:rPr lang="en-US" dirty="0"/>
              <a:t>Identify Roles &amp; Responsibilities</a:t>
            </a:r>
          </a:p>
        </p:txBody>
      </p:sp>
      <p:sp>
        <p:nvSpPr>
          <p:cNvPr id="3" name="Content Placeholder 2">
            <a:extLst>
              <a:ext uri="{FF2B5EF4-FFF2-40B4-BE49-F238E27FC236}">
                <a16:creationId xmlns:a16="http://schemas.microsoft.com/office/drawing/2014/main" id="{7B1F91B4-CF7D-1F42-96DD-7D5F1EE058EF}"/>
              </a:ext>
            </a:extLst>
          </p:cNvPr>
          <p:cNvSpPr>
            <a:spLocks noGrp="1"/>
          </p:cNvSpPr>
          <p:nvPr>
            <p:ph idx="1"/>
          </p:nvPr>
        </p:nvSpPr>
        <p:spPr/>
        <p:txBody>
          <a:bodyPr/>
          <a:lstStyle/>
          <a:p>
            <a:pPr marL="0" indent="0">
              <a:spcBef>
                <a:spcPts val="1200"/>
              </a:spcBef>
              <a:buNone/>
            </a:pPr>
            <a:r>
              <a:rPr lang="en-US" b="1" dirty="0">
                <a:solidFill>
                  <a:srgbClr val="F79421"/>
                </a:solidFill>
              </a:rPr>
              <a:t>Managers / Supervisors</a:t>
            </a:r>
          </a:p>
          <a:p>
            <a:pPr>
              <a:spcBef>
                <a:spcPts val="1200"/>
              </a:spcBef>
            </a:pPr>
            <a:r>
              <a:rPr lang="en-US" dirty="0"/>
              <a:t>Ensure the procedure and process are followed for pre-use inspections. </a:t>
            </a:r>
          </a:p>
          <a:p>
            <a:r>
              <a:rPr lang="en-US" dirty="0"/>
              <a:t>Implement, collect and confirm the pre-use inspection information.</a:t>
            </a:r>
          </a:p>
          <a:p>
            <a:r>
              <a:rPr lang="en-US" dirty="0"/>
              <a:t>“Go-To” person when deficiencies are identified. If there is a simple fix, the manager/supervisor can correct the deficiency. If the fix is beyond their abilities, they will lockout/tagout the equipment and determine the next steps. </a:t>
            </a:r>
          </a:p>
          <a:p>
            <a:r>
              <a:rPr lang="en-US" dirty="0"/>
              <a:t>“Buy In” Mindset. Managers and Supervisors must appreciate the inspections are valuable and worthwhile to protect the safety and wellbeing of employees. </a:t>
            </a:r>
          </a:p>
        </p:txBody>
      </p:sp>
    </p:spTree>
    <p:extLst>
      <p:ext uri="{BB962C8B-B14F-4D97-AF65-F5344CB8AC3E}">
        <p14:creationId xmlns:p14="http://schemas.microsoft.com/office/powerpoint/2010/main" val="2563668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2" id="{CF4B4E5B-3CE8-3743-96E1-4F80902B1B19}" vid="{1FF47C3F-6AA4-7749-A3CD-D34A5AD235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157</TotalTime>
  <Words>2116</Words>
  <Application>Microsoft Macintosh PowerPoint</Application>
  <PresentationFormat>On-screen Show (4:3)</PresentationFormat>
  <Paragraphs>168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Narrow</vt:lpstr>
      <vt:lpstr>Calibri</vt:lpstr>
      <vt:lpstr>Office Theme</vt:lpstr>
      <vt:lpstr>Pre-Use Inspections</vt:lpstr>
      <vt:lpstr>Today’s Presenter</vt:lpstr>
      <vt:lpstr>Agenda</vt:lpstr>
      <vt:lpstr>What is a Pre-Use Inspection? </vt:lpstr>
      <vt:lpstr>Why complete a pre-use inspection?</vt:lpstr>
      <vt:lpstr>Why complete an inspection?</vt:lpstr>
      <vt:lpstr>Step # 1 – Set a Standard </vt:lpstr>
      <vt:lpstr>Identify Roles &amp; Responsibilities</vt:lpstr>
      <vt:lpstr>Identify Roles &amp; Responsibilities</vt:lpstr>
      <vt:lpstr>Identify Roles &amp; Responsibilities</vt:lpstr>
      <vt:lpstr>Setting the Procedure</vt:lpstr>
      <vt:lpstr>Setting the Procedure</vt:lpstr>
      <vt:lpstr>Setting the Procedure</vt:lpstr>
      <vt:lpstr>Setting the Procedure</vt:lpstr>
      <vt:lpstr>Setting the Procedure - Example</vt:lpstr>
      <vt:lpstr>Setting the Procedure</vt:lpstr>
      <vt:lpstr>Step # 2 – Communication</vt:lpstr>
      <vt:lpstr>Step # 2 – Communication</vt:lpstr>
      <vt:lpstr>Communication Examples</vt:lpstr>
      <vt:lpstr>Step # 3 – Train</vt:lpstr>
      <vt:lpstr>Step # 3 – Train</vt:lpstr>
      <vt:lpstr>Step # 3 - Train</vt:lpstr>
      <vt:lpstr>Step # 3 - Train</vt:lpstr>
      <vt:lpstr>Step # 4 - Evaluation</vt:lpstr>
      <vt:lpstr>Step # 5 – Success &amp; Improvements</vt:lpstr>
      <vt:lpstr>Step # 5 – Success &amp; Improvements</vt:lpstr>
      <vt:lpstr>Call to Action</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Our Safety Webinar Will Begin Shortly</dc:title>
  <dc:creator>Dunk Communications</dc:creator>
  <cp:lastModifiedBy>Jackie Watson</cp:lastModifiedBy>
  <cp:revision>22</cp:revision>
  <dcterms:created xsi:type="dcterms:W3CDTF">2020-07-06T17:28:52Z</dcterms:created>
  <dcterms:modified xsi:type="dcterms:W3CDTF">2020-08-19T20:50:50Z</dcterms:modified>
</cp:coreProperties>
</file>