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79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pos="55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5BA"/>
    <a:srgbClr val="F69321"/>
    <a:srgbClr val="03A79C"/>
    <a:srgbClr val="66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83"/>
    <p:restoredTop sz="94674"/>
  </p:normalViewPr>
  <p:slideViewPr>
    <p:cSldViewPr snapToGrid="0" snapToObjects="1" showGuides="1">
      <p:cViewPr varScale="1">
        <p:scale>
          <a:sx n="84" d="100"/>
          <a:sy n="84" d="100"/>
        </p:scale>
        <p:origin x="184" y="336"/>
      </p:cViewPr>
      <p:guideLst>
        <p:guide orient="horz" pos="527"/>
        <p:guide pos="181"/>
        <p:guide pos="5284"/>
        <p:guide orient="horz" pos="1207"/>
        <p:guide orient="horz" pos="3566"/>
        <p:guide orient="horz" pos="107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7AD8B5-F3F9-C64F-9D96-439DD9175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05" y="2319689"/>
            <a:ext cx="3185963" cy="1867302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A5869-351E-344F-A415-B1B874923E51}"/>
              </a:ext>
            </a:extLst>
          </p:cNvPr>
          <p:cNvSpPr/>
          <p:nvPr userDrawn="1"/>
        </p:nvSpPr>
        <p:spPr>
          <a:xfrm>
            <a:off x="231006" y="5777442"/>
            <a:ext cx="8912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C00000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Hello, you should be able to hear music playing, if not please adjust your speakers or call our office for assistance at 1-866-754-8839. You must be outside of Citrix to hear the music and the presentation. We will be starting promptly at 1pm EST. </a:t>
            </a:r>
            <a:endParaRPr lang="en-CA" sz="1800" b="1" i="0" dirty="0">
              <a:solidFill>
                <a:srgbClr val="C00000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BD9706-DBC8-6341-8C3D-5137E2CCF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7" y="297746"/>
            <a:ext cx="7247821" cy="1126794"/>
          </a:xfrm>
        </p:spPr>
        <p:txBody>
          <a:bodyPr anchor="t"/>
          <a:lstStyle>
            <a:lvl1pPr>
              <a:defRPr b="1" i="0">
                <a:solidFill>
                  <a:srgbClr val="0C75BA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19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37509-DCDC-0B44-BE1F-3B1659A4F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8114" y="1526858"/>
            <a:ext cx="4352474" cy="2852737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676" y="4397743"/>
            <a:ext cx="6652911" cy="1500187"/>
          </a:xfrm>
        </p:spPr>
        <p:txBody>
          <a:bodyPr>
            <a:normAutofit/>
          </a:bodyPr>
          <a:lstStyle>
            <a:lvl1pPr marL="0" indent="0" algn="r">
              <a:buNone/>
              <a:defRPr sz="3600" b="0" i="0">
                <a:solidFill>
                  <a:srgbClr val="F6932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7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6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3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0126-8B69-C347-86C5-99C597F4A7DA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4924-4728-1C4B-BAED-F7506FD88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news.ca/news/3672298/stress-is-the-reason-1-in-4-canadians-quit-their-job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net.com/stress/articl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CFC1-7D29-B64F-8D47-4FDFAC27C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738" y="2507100"/>
            <a:ext cx="3180946" cy="2369049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solidFill>
                  <a:srgbClr val="0C75BA"/>
                </a:solidFill>
              </a:rPr>
              <a:t>Stress Claims Easily Explained</a:t>
            </a:r>
            <a:endParaRPr lang="en-US" sz="4400" dirty="0">
              <a:solidFill>
                <a:srgbClr val="0C75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7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8DDC-9544-7E42-AE20-9B74160A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03EF-5D1A-D145-8B94-33846F80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8664155" cy="455365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term “work-related stressor” is meant to include multiple work-related stressors, as well as cumulative series of work-related stressors.</a:t>
            </a:r>
          </a:p>
          <a:p>
            <a:pPr marL="0" indent="0">
              <a:buNone/>
            </a:pPr>
            <a:r>
              <a:rPr lang="en-CA" dirty="0"/>
              <a:t>It also has been claimed as a result of a physical injury where that the injury, recovery or permanent impairment lead to chronic stress. </a:t>
            </a:r>
          </a:p>
          <a:p>
            <a:pPr marL="0" indent="0">
              <a:buNone/>
            </a:pPr>
            <a:r>
              <a:rPr lang="en-CA" i="1" dirty="0">
                <a:solidFill>
                  <a:srgbClr val="0C75BA"/>
                </a:solidFill>
              </a:rPr>
              <a:t>e.g. pain that leads to chronic stress</a:t>
            </a:r>
          </a:p>
        </p:txBody>
      </p:sp>
    </p:spTree>
    <p:extLst>
      <p:ext uri="{BB962C8B-B14F-4D97-AF65-F5344CB8AC3E}">
        <p14:creationId xmlns:p14="http://schemas.microsoft.com/office/powerpoint/2010/main" val="359256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4886-9524-7F46-9629-F3D9F12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9C59-0852-864B-8003-BDFE1C23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91347" cy="4553655"/>
          </a:xfrm>
        </p:spPr>
        <p:txBody>
          <a:bodyPr>
            <a:normAutofit/>
          </a:bodyPr>
          <a:lstStyle/>
          <a:p>
            <a:r>
              <a:rPr lang="en-CA" dirty="0"/>
              <a:t>The worker must be able to identify the event(s) which they are alleging caused the mental stress.</a:t>
            </a:r>
          </a:p>
          <a:p>
            <a:r>
              <a:rPr lang="en-CA" dirty="0"/>
              <a:t>The event(s) can be confirmed through information or knowledge provided by co-workers, supervisory staff, or others.</a:t>
            </a:r>
          </a:p>
        </p:txBody>
      </p:sp>
    </p:spTree>
    <p:extLst>
      <p:ext uri="{BB962C8B-B14F-4D97-AF65-F5344CB8AC3E}">
        <p14:creationId xmlns:p14="http://schemas.microsoft.com/office/powerpoint/2010/main" val="215509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12EA-A810-CA4D-8372-A9C7E91E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F786-6E4F-C14F-ADC0-0AA9A21F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4" y="1623308"/>
            <a:ext cx="8652306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Proof of Stressors</a:t>
            </a:r>
          </a:p>
          <a:p>
            <a:pPr>
              <a:spcBef>
                <a:spcPts val="1200"/>
              </a:spcBef>
            </a:pPr>
            <a:r>
              <a:rPr lang="en-CA" dirty="0"/>
              <a:t>The worker needs to be able to prove that during the course of their work, they experienced substantial work-related stressors that resulted in mental stress.</a:t>
            </a:r>
          </a:p>
          <a:p>
            <a:r>
              <a:rPr lang="en-CA" dirty="0"/>
              <a:t>A work-related stressor will generally be considered substantial if it is excessive in intensity and/or duration in comparison to the normal pressures and tensions experienced by workers in similar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213639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5903-6630-0C46-8740-E0DA4C38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81DC-5F90-1749-9B83-F0F78D3D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8664155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Proof of Stressors</a:t>
            </a:r>
          </a:p>
          <a:p>
            <a:pPr>
              <a:spcBef>
                <a:spcPts val="1200"/>
              </a:spcBef>
            </a:pPr>
            <a:r>
              <a:rPr lang="en-US" dirty="0"/>
              <a:t>Interpersonal conflicts between workers and their supervisors, co-workers or customers are generally considered to be a typical feature of normal employment.</a:t>
            </a:r>
          </a:p>
          <a:p>
            <a:r>
              <a:rPr lang="en-US" dirty="0"/>
              <a:t>However, such interpersonal conflicts are not generally considered to be substantial work-related stressor </a:t>
            </a:r>
            <a:r>
              <a:rPr lang="en-US" u="sng" dirty="0"/>
              <a:t>unless</a:t>
            </a:r>
            <a:r>
              <a:rPr lang="en-US" dirty="0"/>
              <a:t> the conflict amounts to workplace harassment or results in conduct a reasonable person would perceive as abusive.</a:t>
            </a:r>
          </a:p>
        </p:txBody>
      </p:sp>
    </p:spTree>
    <p:extLst>
      <p:ext uri="{BB962C8B-B14F-4D97-AF65-F5344CB8AC3E}">
        <p14:creationId xmlns:p14="http://schemas.microsoft.com/office/powerpoint/2010/main" val="276849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8D57-1044-0A43-B0EA-7594E559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F005-112E-C843-87D2-00C573D3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397118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Causation</a:t>
            </a:r>
          </a:p>
          <a:p>
            <a:pPr>
              <a:spcBef>
                <a:spcPts val="1200"/>
              </a:spcBef>
            </a:pPr>
            <a:r>
              <a:rPr lang="en-CA" dirty="0"/>
              <a:t>The worker must be able to establish that the events that triggered the stress were the </a:t>
            </a:r>
            <a:r>
              <a:rPr lang="en-CA" u="sng" dirty="0"/>
              <a:t>predominant</a:t>
            </a:r>
            <a:r>
              <a:rPr lang="en-CA" i="1" u="sng" dirty="0"/>
              <a:t> </a:t>
            </a:r>
            <a:r>
              <a:rPr lang="en-CA" u="sng" dirty="0"/>
              <a:t>cause</a:t>
            </a:r>
            <a:r>
              <a:rPr lang="en-CA" dirty="0"/>
              <a:t> of the stress.</a:t>
            </a:r>
          </a:p>
          <a:p>
            <a:r>
              <a:rPr lang="en-CA" dirty="0"/>
              <a:t>Predominant cause means that the substantial work-related stressor is the primary or main cause of the mental stress injury—as compared to all of the other individual stressors. </a:t>
            </a:r>
          </a:p>
          <a:p>
            <a:r>
              <a:rPr lang="en-CA" dirty="0"/>
              <a:t>Therefore, the substantial work-related stressor can still be considered the predominant cause of the mental stress injury even though it may be outweighed by all of the other stressors, when combined. </a:t>
            </a:r>
          </a:p>
        </p:txBody>
      </p:sp>
    </p:spTree>
    <p:extLst>
      <p:ext uri="{BB962C8B-B14F-4D97-AF65-F5344CB8AC3E}">
        <p14:creationId xmlns:p14="http://schemas.microsoft.com/office/powerpoint/2010/main" val="92891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9F4-A6D3-B742-9FE2-F37459D2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3E84-2AE7-034E-9625-7463F609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815407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Diagnostic Requirements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Before any chronic mental stress claim can be adjudicated, there must be a diagnosis in accordance with the Diagnostic and Statistical Manual of Mental Disorders (DSM) which may include, but is not limited to,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56910-F3A7-2044-B0BB-5B788F0FD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3"/>
          <a:stretch/>
        </p:blipFill>
        <p:spPr>
          <a:xfrm>
            <a:off x="202132" y="3001729"/>
            <a:ext cx="4826539" cy="2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1141-7D4A-F047-B519-7CF94E7D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8195843" cy="1126794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reduce the risk of stress claims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6796-C45B-6E4B-8202-2825EFE5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91347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Supervision</a:t>
            </a:r>
            <a:r>
              <a:rPr lang="en-CA" i="1" dirty="0"/>
              <a:t> – </a:t>
            </a:r>
            <a:r>
              <a:rPr lang="en-CA" dirty="0"/>
              <a:t>this is part of your legal duty to identify any workplace hazards, including psychological hazards.</a:t>
            </a:r>
          </a:p>
          <a:p>
            <a:pPr>
              <a:spcBef>
                <a:spcPts val="1200"/>
              </a:spcBef>
            </a:pPr>
            <a:r>
              <a:rPr lang="en-CA" dirty="0"/>
              <a:t>Ensure that supervisors have the necessary skills to identify if a worker is struggling mentally.</a:t>
            </a:r>
          </a:p>
          <a:p>
            <a:r>
              <a:rPr lang="en-CA" dirty="0"/>
              <a:t>Once you have identified the hazard, determine the level of risk.</a:t>
            </a:r>
          </a:p>
          <a:p>
            <a:r>
              <a:rPr lang="en-CA" dirty="0"/>
              <a:t>Put controls in place to provide a safe working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88296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3317-C6AF-A446-A32C-61F995D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8105187" cy="1126794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reduce the risk of stress claims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66F8-C1C4-FC44-92A9-241587A8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76107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Intervention </a:t>
            </a:r>
          </a:p>
          <a:p>
            <a:pPr>
              <a:spcBef>
                <a:spcPts val="1200"/>
              </a:spcBef>
            </a:pPr>
            <a:r>
              <a:rPr lang="en-CA" dirty="0"/>
              <a:t>Make sure that you maintain a level of trust with the worker.</a:t>
            </a:r>
          </a:p>
          <a:p>
            <a:r>
              <a:rPr lang="en-CA" dirty="0"/>
              <a:t>Treat them fairly.</a:t>
            </a:r>
          </a:p>
          <a:p>
            <a:r>
              <a:rPr lang="en-CA" dirty="0"/>
              <a:t>If necessary, involve HR or the worker’s physician.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A well managed plan will stop any further harm and be proof that management took reasonable precautions.</a:t>
            </a:r>
          </a:p>
        </p:txBody>
      </p:sp>
    </p:spTree>
    <p:extLst>
      <p:ext uri="{BB962C8B-B14F-4D97-AF65-F5344CB8AC3E}">
        <p14:creationId xmlns:p14="http://schemas.microsoft.com/office/powerpoint/2010/main" val="319086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DF81-A4D3-9A4C-9801-B213D303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8195843" cy="1126794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reduce the risk of stress claims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2E83-58BF-4C43-8CF6-7822A1F0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621827" cy="455365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Policies and Procedures</a:t>
            </a:r>
          </a:p>
          <a:p>
            <a:pPr>
              <a:spcBef>
                <a:spcPts val="1200"/>
              </a:spcBef>
            </a:pPr>
            <a:r>
              <a:rPr lang="en-US" dirty="0"/>
              <a:t>Outlines the codes of conduct</a:t>
            </a:r>
          </a:p>
          <a:p>
            <a:r>
              <a:rPr lang="en-US" dirty="0"/>
              <a:t>Ensures consistency</a:t>
            </a:r>
          </a:p>
          <a:p>
            <a:r>
              <a:rPr lang="en-US" dirty="0"/>
              <a:t>Workers have a clear understanding of expectations and consequences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C75BA"/>
                </a:solidFill>
              </a:rPr>
              <a:t>REMEMBER TO KEEP CLEAR AND CONCISE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77995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F9BD-BFF1-3A42-B75E-367DE2F5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3CB6-B492-B04D-94C3-CD0B5817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7" y="1623308"/>
            <a:ext cx="8664156" cy="4553655"/>
          </a:xfrm>
        </p:spPr>
        <p:txBody>
          <a:bodyPr/>
          <a:lstStyle/>
          <a:p>
            <a:r>
              <a:rPr lang="en-CA" dirty="0"/>
              <a:t>A recent Monster Canada survey has revealed that </a:t>
            </a:r>
            <a:r>
              <a:rPr lang="en-CA" dirty="0">
                <a:solidFill>
                  <a:srgbClr val="03A7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in 4 working Canadians has left a job due to stress</a:t>
            </a:r>
            <a:r>
              <a:rPr lang="en-CA" dirty="0"/>
              <a:t>, while 17% have considered it.</a:t>
            </a:r>
          </a:p>
          <a:p>
            <a:r>
              <a:rPr lang="en-CA" dirty="0"/>
              <a:t>By the time a claim is filed, it is too late. </a:t>
            </a:r>
          </a:p>
          <a:p>
            <a:r>
              <a:rPr lang="en-US" dirty="0"/>
              <a:t>The longer the worker is off work, the harder it is to get him/her back to work.</a:t>
            </a:r>
          </a:p>
          <a:p>
            <a:r>
              <a:rPr lang="en-CA" dirty="0"/>
              <a:t>The secret is to “see” the stress and to act </a:t>
            </a:r>
            <a:r>
              <a:rPr lang="en-CA" b="1" dirty="0">
                <a:solidFill>
                  <a:srgbClr val="0C75BA"/>
                </a:solidFill>
              </a:rPr>
              <a:t>BEFORE</a:t>
            </a:r>
            <a:r>
              <a:rPr lang="en-CA" dirty="0"/>
              <a:t> it ends up as a claim.</a:t>
            </a:r>
          </a:p>
        </p:txBody>
      </p:sp>
    </p:spTree>
    <p:extLst>
      <p:ext uri="{BB962C8B-B14F-4D97-AF65-F5344CB8AC3E}">
        <p14:creationId xmlns:p14="http://schemas.microsoft.com/office/powerpoint/2010/main" val="139485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36F0-A0FA-9242-91F2-920DFC39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652307" cy="4553655"/>
          </a:xfrm>
        </p:spPr>
        <p:txBody>
          <a:bodyPr/>
          <a:lstStyle/>
          <a:p>
            <a:r>
              <a:rPr lang="en-CA" dirty="0"/>
              <a:t>Stress is a natural part of life. The expressions are familiar to us, “I’m stressed out”, “I’m under too much stress”, or “Work is one big stressor”.</a:t>
            </a:r>
          </a:p>
          <a:p>
            <a:r>
              <a:rPr lang="en-CA" dirty="0"/>
              <a:t>Stress is hard to define because it means different things to different people; however, it’s clear that most stress is a negative feeling rather than a positive feeling.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i="1" dirty="0">
                <a:solidFill>
                  <a:srgbClr val="0C75BA"/>
                </a:solidFill>
              </a:rPr>
              <a:t>(Mental Health America)</a:t>
            </a:r>
          </a:p>
        </p:txBody>
      </p:sp>
    </p:spTree>
    <p:extLst>
      <p:ext uri="{BB962C8B-B14F-4D97-AF65-F5344CB8AC3E}">
        <p14:creationId xmlns:p14="http://schemas.microsoft.com/office/powerpoint/2010/main" val="411641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EADD-4359-E949-9AE8-BA7A74F6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B1DD-FAA4-974C-99AB-587622F4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30387" cy="4553655"/>
          </a:xfrm>
        </p:spPr>
        <p:txBody>
          <a:bodyPr/>
          <a:lstStyle/>
          <a:p>
            <a:r>
              <a:rPr lang="en-US" dirty="0"/>
              <a:t>Your return to work program must be managed properly to avoid making the situation worse.</a:t>
            </a:r>
          </a:p>
          <a:p>
            <a:r>
              <a:rPr lang="en-US" dirty="0"/>
              <a:t>Identify workers who may be at risk and intervene in the early stages.</a:t>
            </a:r>
          </a:p>
          <a:p>
            <a:r>
              <a:rPr lang="en-US" dirty="0"/>
              <a:t>Don’t be judgmental!</a:t>
            </a:r>
          </a:p>
        </p:txBody>
      </p:sp>
    </p:spTree>
    <p:extLst>
      <p:ext uri="{BB962C8B-B14F-4D97-AF65-F5344CB8AC3E}">
        <p14:creationId xmlns:p14="http://schemas.microsoft.com/office/powerpoint/2010/main" val="207053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E115-BF4F-104D-8BA1-AD7251C9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to be proactive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AE7B-867E-2041-8904-42272600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CA" b="1" dirty="0">
                <a:solidFill>
                  <a:srgbClr val="F69321"/>
                </a:solidFill>
              </a:rPr>
              <a:t>Don’t wait for a claim to identify sources of mental stress in your workplace.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/>
              <a:t>Find out what substantial work-related stressors may be in your workplace and see what you can do to reduce the stress. </a:t>
            </a:r>
          </a:p>
          <a:p>
            <a:pPr>
              <a:spcBef>
                <a:spcPts val="1200"/>
              </a:spcBef>
            </a:pPr>
            <a:r>
              <a:rPr lang="en-CA" dirty="0"/>
              <a:t>Make temporary changes to their job or schedule. </a:t>
            </a:r>
          </a:p>
          <a:p>
            <a:r>
              <a:rPr lang="en-CA" dirty="0"/>
              <a:t>Resolve conflicts in the early stages.</a:t>
            </a:r>
          </a:p>
          <a:p>
            <a:r>
              <a:rPr lang="en-CA" dirty="0"/>
              <a:t>Take appropriate action to address harassment or bullying.</a:t>
            </a:r>
          </a:p>
          <a:p>
            <a:r>
              <a:rPr lang="en-CA" dirty="0"/>
              <a:t>Encourage the worker to get mental health treatment to manage their stress.</a:t>
            </a:r>
          </a:p>
        </p:txBody>
      </p:sp>
    </p:spTree>
    <p:extLst>
      <p:ext uri="{BB962C8B-B14F-4D97-AF65-F5344CB8AC3E}">
        <p14:creationId xmlns:p14="http://schemas.microsoft.com/office/powerpoint/2010/main" val="172759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C89C-6A90-5743-95BF-761B30E1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7" y="297746"/>
            <a:ext cx="7433978" cy="1325562"/>
          </a:xfrm>
        </p:spPr>
        <p:txBody>
          <a:bodyPr>
            <a:normAutofit/>
          </a:bodyPr>
          <a:lstStyle/>
          <a:p>
            <a:r>
              <a:rPr lang="en-US" dirty="0"/>
              <a:t>Connect on Social Media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40B44-88E1-C14E-9EFC-CF7C0FF0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3" y="1623308"/>
            <a:ext cx="8226592" cy="455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Get connected by following us on social media! We share tips and important information about your programs and services.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i="1" dirty="0">
                <a:solidFill>
                  <a:srgbClr val="F69321"/>
                </a:solidFill>
              </a:rPr>
              <a:t>Let’s talk!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614D3-F711-8C4F-AB26-BACC58AF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78" y="2775692"/>
            <a:ext cx="7013644" cy="33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CE9B-C52A-D247-9EF5-A6709158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14" y="2198071"/>
            <a:ext cx="4352474" cy="285273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56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694C-6912-4541-AE42-49E9ACB5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4C1D-1493-9444-A362-3921BFF1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23308"/>
            <a:ext cx="8658590" cy="455365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69321"/>
                </a:solidFill>
              </a:rPr>
              <a:t>Stress:</a:t>
            </a:r>
            <a:r>
              <a:rPr lang="en-CA" dirty="0"/>
              <a:t> In a medical or biological context; </a:t>
            </a: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stress</a:t>
            </a:r>
            <a:r>
              <a:rPr lang="en-CA" dirty="0"/>
              <a:t> is a physical, mental, or emotional factor that causes bodily or mental tension. </a:t>
            </a:r>
          </a:p>
          <a:p>
            <a:pPr>
              <a:spcBef>
                <a:spcPts val="1200"/>
              </a:spcBef>
            </a:pPr>
            <a:r>
              <a:rPr lang="en-CA" dirty="0"/>
              <a:t>Stresses can be external (from the environment, psychological, or social situations) or internal (illness, or from a medical procedure). </a:t>
            </a:r>
          </a:p>
          <a:p>
            <a:r>
              <a:rPr lang="en-CA" dirty="0"/>
              <a:t>Stress can initiate the "fight or flight" response, which is a complex reaction of the neurologic and endocrinological systems.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i="1" dirty="0">
                <a:solidFill>
                  <a:srgbClr val="0C75BA"/>
                </a:solidFill>
              </a:rPr>
              <a:t>(MedicineNet)</a:t>
            </a:r>
          </a:p>
        </p:txBody>
      </p:sp>
    </p:spTree>
    <p:extLst>
      <p:ext uri="{BB962C8B-B14F-4D97-AF65-F5344CB8AC3E}">
        <p14:creationId xmlns:p14="http://schemas.microsoft.com/office/powerpoint/2010/main" val="126473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D7DD-67A5-AA41-B0C7-8046204A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88456-C899-B54A-8918-BA5A3DB56041}"/>
              </a:ext>
            </a:extLst>
          </p:cNvPr>
          <p:cNvSpPr/>
          <p:nvPr/>
        </p:nvSpPr>
        <p:spPr>
          <a:xfrm>
            <a:off x="1716675" y="1424540"/>
            <a:ext cx="4816596" cy="1674056"/>
          </a:xfrm>
          <a:prstGeom prst="rect">
            <a:avLst/>
          </a:prstGeom>
          <a:solidFill>
            <a:srgbClr val="03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Anyone who has experienced mental stress as a result of the condition of their workplace knows that this can be every bit as painful and debilitating as a physical injury.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7B0E6-AAD5-F843-A92B-050480CB78F0}"/>
              </a:ext>
            </a:extLst>
          </p:cNvPr>
          <p:cNvSpPr/>
          <p:nvPr/>
        </p:nvSpPr>
        <p:spPr>
          <a:xfrm>
            <a:off x="1716675" y="3232936"/>
            <a:ext cx="4816596" cy="1198387"/>
          </a:xfrm>
          <a:prstGeom prst="rect">
            <a:avLst/>
          </a:prstGeom>
          <a:solidFill>
            <a:srgbClr val="F6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Historically, however, the compensation boards haven’t always recognized or allowed claims for mental stress.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C1EA9-F17B-964E-8804-3D06AA5E5805}"/>
              </a:ext>
            </a:extLst>
          </p:cNvPr>
          <p:cNvSpPr txBox="1"/>
          <p:nvPr/>
        </p:nvSpPr>
        <p:spPr>
          <a:xfrm>
            <a:off x="1716675" y="4600135"/>
            <a:ext cx="481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C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CHANGING!</a:t>
            </a:r>
          </a:p>
        </p:txBody>
      </p:sp>
    </p:spTree>
    <p:extLst>
      <p:ext uri="{BB962C8B-B14F-4D97-AF65-F5344CB8AC3E}">
        <p14:creationId xmlns:p14="http://schemas.microsoft.com/office/powerpoint/2010/main" val="221331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2030-BF6B-9A46-9648-A56BF900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8E7C-6101-A941-A341-EF019011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621828" cy="4553655"/>
          </a:xfrm>
        </p:spPr>
        <p:txBody>
          <a:bodyPr/>
          <a:lstStyle/>
          <a:p>
            <a:r>
              <a:rPr lang="en-CA" dirty="0"/>
              <a:t>Several regions in Canada now cover claims under worker’s compensation for chronic (rather than just traumatic) mental stress, and it is likely more may follow. </a:t>
            </a:r>
          </a:p>
          <a:p>
            <a:r>
              <a:rPr lang="en-CA" dirty="0"/>
              <a:t>Understanding how chronic mental stress might be defined and how to recognize the hazards and reduce risk can protect both employer and employees.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i="1" dirty="0">
                <a:solidFill>
                  <a:srgbClr val="0C75BA"/>
                </a:solidFill>
              </a:rPr>
              <a:t>(Preventing Chronic Mental Stress)</a:t>
            </a:r>
          </a:p>
        </p:txBody>
      </p:sp>
    </p:spTree>
    <p:extLst>
      <p:ext uri="{BB962C8B-B14F-4D97-AF65-F5344CB8AC3E}">
        <p14:creationId xmlns:p14="http://schemas.microsoft.com/office/powerpoint/2010/main" val="96522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B4B1-615A-7F4E-A37F-B193C40A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D05F-6E67-B041-AEF4-7B31A7B2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F69321"/>
                </a:solidFill>
              </a:rPr>
              <a:t>Mental stress claims are being approved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23BD7-FE22-2C48-9874-5F91C9664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148"/>
          <a:stretch/>
        </p:blipFill>
        <p:spPr>
          <a:xfrm>
            <a:off x="202133" y="2148840"/>
            <a:ext cx="8697395" cy="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DE28-ACEB-6541-A099-6927C264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9AD1-93A2-504E-9F0D-9FFEF239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F69321"/>
                </a:solidFill>
              </a:rPr>
              <a:t>There’s no entitlement to compensation if the stress is related to management actions such 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7E4C4-344E-994C-A8C0-D45CFD204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69"/>
          <a:stretch/>
        </p:blipFill>
        <p:spPr>
          <a:xfrm>
            <a:off x="320040" y="2393239"/>
            <a:ext cx="6326823" cy="22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B7F-F9F1-B942-9442-BB4C3AEF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9F14-1F57-1541-8E90-02E1410C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45627" cy="4553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69321"/>
                </a:solidFill>
              </a:rPr>
              <a:t>CAUTION</a:t>
            </a:r>
            <a:r>
              <a:rPr lang="en-US" dirty="0"/>
              <a:t> – workers may be entitled for benefits for mental stress due to an employer’s decisions or actions that are not part of the employment function, such as: </a:t>
            </a:r>
          </a:p>
          <a:p>
            <a:pPr>
              <a:spcBef>
                <a:spcPts val="1200"/>
              </a:spcBef>
            </a:pPr>
            <a:r>
              <a:rPr lang="en-US" dirty="0"/>
              <a:t>Workplace Harassment – shouting at a worker, excessive scrutiny of a worker, physical violence, intimidation etc.</a:t>
            </a:r>
          </a:p>
          <a:p>
            <a:r>
              <a:rPr lang="en-US" dirty="0"/>
              <a:t>Abuse of power.</a:t>
            </a:r>
          </a:p>
          <a:p>
            <a:r>
              <a:rPr lang="en-US" dirty="0"/>
              <a:t>Any conduct that a reasonable person would perceive as threatening or abusive.</a:t>
            </a:r>
          </a:p>
        </p:txBody>
      </p:sp>
    </p:spTree>
    <p:extLst>
      <p:ext uri="{BB962C8B-B14F-4D97-AF65-F5344CB8AC3E}">
        <p14:creationId xmlns:p14="http://schemas.microsoft.com/office/powerpoint/2010/main" val="196241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A787-37F5-FB44-84CA-AE540A26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Mental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7FC2-1190-3F44-9B1B-A7E2E93A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623308"/>
            <a:ext cx="8530387" cy="4553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69321"/>
                </a:solidFill>
              </a:rPr>
              <a:t> Diagnosis</a:t>
            </a:r>
          </a:p>
          <a:p>
            <a:pPr>
              <a:spcBef>
                <a:spcPts val="1200"/>
              </a:spcBef>
            </a:pPr>
            <a:r>
              <a:rPr lang="en-US" dirty="0"/>
              <a:t>There needs to be a diagnosis from a regulated health professional.</a:t>
            </a:r>
          </a:p>
          <a:p>
            <a:r>
              <a:rPr lang="en-US" dirty="0"/>
              <a:t>This usually includes physicians, nurse practitioners, psychologists and psychiatrists.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49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ims Webinar Template" id="{EBAEE4C2-973E-E54E-AA06-CA98F2C811DF}" vid="{5E3BDF10-36B9-054A-8B30-8DC8A154E8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940</Words>
  <Application>Microsoft Macintosh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Office Theme</vt:lpstr>
      <vt:lpstr>Stress Claims Easily Explained</vt:lpstr>
      <vt:lpstr>What is Mental Stress</vt:lpstr>
      <vt:lpstr>What is Mental Stress</vt:lpstr>
      <vt:lpstr>Entitlement</vt:lpstr>
      <vt:lpstr>Entitlement</vt:lpstr>
      <vt:lpstr>Entitlement</vt:lpstr>
      <vt:lpstr>Entitlement</vt:lpstr>
      <vt:lpstr>Entitlement</vt:lpstr>
      <vt:lpstr>Criteria for Mental Stress</vt:lpstr>
      <vt:lpstr>Criteria for Mental Stress</vt:lpstr>
      <vt:lpstr>Criteria for Mental Stress</vt:lpstr>
      <vt:lpstr>Criteria for Mental Stress</vt:lpstr>
      <vt:lpstr>Criteria for Mental Stress</vt:lpstr>
      <vt:lpstr>Criteria for Mental Stress</vt:lpstr>
      <vt:lpstr>Criteria for Mental Stress</vt:lpstr>
      <vt:lpstr>How to reduce the risk of stress claims</vt:lpstr>
      <vt:lpstr>How to reduce the risk of stress claims</vt:lpstr>
      <vt:lpstr>How to reduce the risk of stress claims</vt:lpstr>
      <vt:lpstr>Points to Ponder</vt:lpstr>
      <vt:lpstr>Points to Ponder</vt:lpstr>
      <vt:lpstr>Remember to be proactive</vt:lpstr>
      <vt:lpstr>Connect on Social Media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Claims Easily Explained</dc:title>
  <dc:creator>Microsoft Office User</dc:creator>
  <cp:lastModifiedBy>Microsoft Office User</cp:lastModifiedBy>
  <cp:revision>31</cp:revision>
  <dcterms:created xsi:type="dcterms:W3CDTF">2019-04-23T19:41:31Z</dcterms:created>
  <dcterms:modified xsi:type="dcterms:W3CDTF">2019-05-08T17:02:48Z</dcterms:modified>
</cp:coreProperties>
</file>