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379" r:id="rId3"/>
    <p:sldId id="352" r:id="rId4"/>
    <p:sldId id="371" r:id="rId5"/>
    <p:sldId id="372" r:id="rId6"/>
    <p:sldId id="373" r:id="rId7"/>
    <p:sldId id="380" r:id="rId8"/>
    <p:sldId id="374" r:id="rId9"/>
    <p:sldId id="365" r:id="rId10"/>
    <p:sldId id="366" r:id="rId11"/>
    <p:sldId id="367" r:id="rId12"/>
    <p:sldId id="375" r:id="rId13"/>
    <p:sldId id="376" r:id="rId14"/>
    <p:sldId id="348" r:id="rId15"/>
    <p:sldId id="377" r:id="rId16"/>
    <p:sldId id="3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363" userDrawn="1">
          <p15:clr>
            <a:srgbClr val="A4A3A4"/>
          </p15:clr>
        </p15:guide>
        <p15:guide id="3" orient="horz" pos="3453" userDrawn="1">
          <p15:clr>
            <a:srgbClr val="A4A3A4"/>
          </p15:clr>
        </p15:guide>
        <p15:guide id="4" orient="horz" pos="4201" userDrawn="1">
          <p15:clr>
            <a:srgbClr val="A4A3A4"/>
          </p15:clr>
        </p15:guide>
        <p15:guide id="5" orient="horz" pos="10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4BB"/>
    <a:srgbClr val="F15922"/>
    <a:srgbClr val="FF9300"/>
    <a:srgbClr val="92278E"/>
    <a:srgbClr val="19A89F"/>
    <a:srgbClr val="38B54A"/>
    <a:srgbClr val="00A2FF"/>
    <a:srgbClr val="9A7D5D"/>
    <a:srgbClr val="94B674"/>
    <a:srgbClr val="C24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59" autoAdjust="0"/>
    <p:restoredTop sz="81929"/>
  </p:normalViewPr>
  <p:slideViewPr>
    <p:cSldViewPr snapToGrid="0">
      <p:cViewPr varScale="1">
        <p:scale>
          <a:sx n="98" d="100"/>
          <a:sy n="98" d="100"/>
        </p:scale>
        <p:origin x="864" y="192"/>
      </p:cViewPr>
      <p:guideLst>
        <p:guide orient="horz" pos="527"/>
        <p:guide pos="363"/>
        <p:guide orient="horz" pos="3453"/>
        <p:guide orient="horz" pos="4201"/>
        <p:guide orient="horz" pos="100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BFA77-AFC3-7E40-A2B7-E343F1748E57}" type="datetimeFigureOut">
              <a:rPr lang="en-US" smtClean="0"/>
              <a:t>4/19/23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3A70E-4A5F-BF44-8C19-23AF28E0EAD3}" type="slidenum">
              <a:rPr lang="en-US" smtClean="0"/>
              <a:t>‹#›</a:t>
            </a:fld>
            <a:endParaRPr lang="en-US" dirty="0"/>
          </a:p>
        </p:txBody>
      </p:sp>
    </p:spTree>
    <p:extLst>
      <p:ext uri="{BB962C8B-B14F-4D97-AF65-F5344CB8AC3E}">
        <p14:creationId xmlns:p14="http://schemas.microsoft.com/office/powerpoint/2010/main" val="14464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2</a:t>
            </a:fld>
            <a:endParaRPr lang="en-US" dirty="0"/>
          </a:p>
        </p:txBody>
      </p:sp>
    </p:spTree>
    <p:extLst>
      <p:ext uri="{BB962C8B-B14F-4D97-AF65-F5344CB8AC3E}">
        <p14:creationId xmlns:p14="http://schemas.microsoft.com/office/powerpoint/2010/main" val="536015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11</a:t>
            </a:fld>
            <a:endParaRPr lang="en-US" dirty="0"/>
          </a:p>
        </p:txBody>
      </p:sp>
    </p:spTree>
    <p:extLst>
      <p:ext uri="{BB962C8B-B14F-4D97-AF65-F5344CB8AC3E}">
        <p14:creationId xmlns:p14="http://schemas.microsoft.com/office/powerpoint/2010/main" val="44875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12</a:t>
            </a:fld>
            <a:endParaRPr lang="en-US" dirty="0"/>
          </a:p>
        </p:txBody>
      </p:sp>
    </p:spTree>
    <p:extLst>
      <p:ext uri="{BB962C8B-B14F-4D97-AF65-F5344CB8AC3E}">
        <p14:creationId xmlns:p14="http://schemas.microsoft.com/office/powerpoint/2010/main" val="328843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13</a:t>
            </a:fld>
            <a:endParaRPr lang="en-US" dirty="0"/>
          </a:p>
        </p:txBody>
      </p:sp>
    </p:spTree>
    <p:extLst>
      <p:ext uri="{BB962C8B-B14F-4D97-AF65-F5344CB8AC3E}">
        <p14:creationId xmlns:p14="http://schemas.microsoft.com/office/powerpoint/2010/main" val="44229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15</a:t>
            </a:fld>
            <a:endParaRPr lang="en-US" dirty="0"/>
          </a:p>
        </p:txBody>
      </p:sp>
    </p:spTree>
    <p:extLst>
      <p:ext uri="{BB962C8B-B14F-4D97-AF65-F5344CB8AC3E}">
        <p14:creationId xmlns:p14="http://schemas.microsoft.com/office/powerpoint/2010/main" val="192396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3</a:t>
            </a:fld>
            <a:endParaRPr lang="en-US" dirty="0"/>
          </a:p>
        </p:txBody>
      </p:sp>
    </p:spTree>
    <p:extLst>
      <p:ext uri="{BB962C8B-B14F-4D97-AF65-F5344CB8AC3E}">
        <p14:creationId xmlns:p14="http://schemas.microsoft.com/office/powerpoint/2010/main" val="58252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4</a:t>
            </a:fld>
            <a:endParaRPr lang="en-US" dirty="0"/>
          </a:p>
        </p:txBody>
      </p:sp>
    </p:spTree>
    <p:extLst>
      <p:ext uri="{BB962C8B-B14F-4D97-AF65-F5344CB8AC3E}">
        <p14:creationId xmlns:p14="http://schemas.microsoft.com/office/powerpoint/2010/main" val="331402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5</a:t>
            </a:fld>
            <a:endParaRPr lang="en-US" dirty="0"/>
          </a:p>
        </p:txBody>
      </p:sp>
    </p:spTree>
    <p:extLst>
      <p:ext uri="{BB962C8B-B14F-4D97-AF65-F5344CB8AC3E}">
        <p14:creationId xmlns:p14="http://schemas.microsoft.com/office/powerpoint/2010/main" val="120481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6</a:t>
            </a:fld>
            <a:endParaRPr lang="en-US" dirty="0"/>
          </a:p>
        </p:txBody>
      </p:sp>
    </p:spTree>
    <p:extLst>
      <p:ext uri="{BB962C8B-B14F-4D97-AF65-F5344CB8AC3E}">
        <p14:creationId xmlns:p14="http://schemas.microsoft.com/office/powerpoint/2010/main" val="228133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7</a:t>
            </a:fld>
            <a:endParaRPr lang="en-US" dirty="0"/>
          </a:p>
        </p:txBody>
      </p:sp>
    </p:spTree>
    <p:extLst>
      <p:ext uri="{BB962C8B-B14F-4D97-AF65-F5344CB8AC3E}">
        <p14:creationId xmlns:p14="http://schemas.microsoft.com/office/powerpoint/2010/main" val="196182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8</a:t>
            </a:fld>
            <a:endParaRPr lang="en-US" dirty="0"/>
          </a:p>
        </p:txBody>
      </p:sp>
    </p:spTree>
    <p:extLst>
      <p:ext uri="{BB962C8B-B14F-4D97-AF65-F5344CB8AC3E}">
        <p14:creationId xmlns:p14="http://schemas.microsoft.com/office/powerpoint/2010/main" val="227490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9</a:t>
            </a:fld>
            <a:endParaRPr lang="en-US" dirty="0"/>
          </a:p>
        </p:txBody>
      </p:sp>
    </p:spTree>
    <p:extLst>
      <p:ext uri="{BB962C8B-B14F-4D97-AF65-F5344CB8AC3E}">
        <p14:creationId xmlns:p14="http://schemas.microsoft.com/office/powerpoint/2010/main" val="54042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10</a:t>
            </a:fld>
            <a:endParaRPr lang="en-US" dirty="0"/>
          </a:p>
        </p:txBody>
      </p:sp>
    </p:spTree>
    <p:extLst>
      <p:ext uri="{BB962C8B-B14F-4D97-AF65-F5344CB8AC3E}">
        <p14:creationId xmlns:p14="http://schemas.microsoft.com/office/powerpoint/2010/main" val="2796098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8878F6-357C-C04A-88FA-5C6AD7D4D038}"/>
              </a:ext>
            </a:extLst>
          </p:cNvPr>
          <p:cNvSpPr/>
          <p:nvPr userDrawn="1"/>
        </p:nvSpPr>
        <p:spPr>
          <a:xfrm>
            <a:off x="0" y="4113213"/>
            <a:ext cx="9144000" cy="274478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D63F6B9-A9A4-C449-9EC6-11719E81CE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12889" y="6115961"/>
            <a:ext cx="2457762" cy="676952"/>
          </a:xfrm>
          <a:prstGeom prst="rect">
            <a:avLst/>
          </a:prstGeom>
        </p:spPr>
      </p:pic>
      <p:sp>
        <p:nvSpPr>
          <p:cNvPr id="2" name="Title 1"/>
          <p:cNvSpPr>
            <a:spLocks noGrp="1"/>
          </p:cNvSpPr>
          <p:nvPr>
            <p:ph type="ctrTitle" hasCustomPrompt="1"/>
          </p:nvPr>
        </p:nvSpPr>
        <p:spPr>
          <a:xfrm>
            <a:off x="424527" y="3307397"/>
            <a:ext cx="7596351" cy="2387600"/>
          </a:xfrm>
        </p:spPr>
        <p:txBody>
          <a:bodyPr anchor="b">
            <a:normAutofit/>
          </a:bodyPr>
          <a:lstStyle>
            <a:lvl1pPr algn="l">
              <a:defRPr sz="4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1394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DD37F643-5DB3-A24D-881E-398AB6CE3D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024" y="6305978"/>
            <a:ext cx="1694329" cy="466098"/>
          </a:xfrm>
          <a:prstGeom prst="rect">
            <a:avLst/>
          </a:prstGeom>
        </p:spPr>
      </p:pic>
      <p:sp>
        <p:nvSpPr>
          <p:cNvPr id="9" name="Title 1">
            <a:extLst>
              <a:ext uri="{FF2B5EF4-FFF2-40B4-BE49-F238E27FC236}">
                <a16:creationId xmlns:a16="http://schemas.microsoft.com/office/drawing/2014/main" id="{F2322B32-51A3-014A-B09A-C96CA986AD51}"/>
              </a:ext>
            </a:extLst>
          </p:cNvPr>
          <p:cNvSpPr>
            <a:spLocks noGrp="1"/>
          </p:cNvSpPr>
          <p:nvPr>
            <p:ph type="title" hasCustomPrompt="1"/>
          </p:nvPr>
        </p:nvSpPr>
        <p:spPr>
          <a:xfrm>
            <a:off x="467830" y="29817"/>
            <a:ext cx="8268666" cy="1325563"/>
          </a:xfrm>
        </p:spPr>
        <p:txBody>
          <a:bodyPr>
            <a:normAutofit/>
          </a:bodyPr>
          <a:lstStyle>
            <a:lvl1pPr>
              <a:defRPr sz="3200" b="1">
                <a:solidFill>
                  <a:srgbClr val="FF93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6A547FBF-5AAF-3144-9F85-26BC52124DDE}"/>
              </a:ext>
            </a:extLst>
          </p:cNvPr>
          <p:cNvSpPr>
            <a:spLocks noGrp="1"/>
          </p:cNvSpPr>
          <p:nvPr>
            <p:ph sz="half" idx="1"/>
          </p:nvPr>
        </p:nvSpPr>
        <p:spPr>
          <a:xfrm>
            <a:off x="467830" y="1655010"/>
            <a:ext cx="8268666"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a:extLst>
              <a:ext uri="{FF2B5EF4-FFF2-40B4-BE49-F238E27FC236}">
                <a16:creationId xmlns:a16="http://schemas.microsoft.com/office/drawing/2014/main" id="{96E86D92-7CDA-414F-949A-2F514A5355CA}"/>
              </a:ext>
            </a:extLst>
          </p:cNvPr>
          <p:cNvSpPr>
            <a:spLocks noGrp="1"/>
          </p:cNvSpPr>
          <p:nvPr>
            <p:ph type="sldNum" sz="quarter" idx="12"/>
          </p:nvPr>
        </p:nvSpPr>
        <p:spPr>
          <a:xfrm>
            <a:off x="8666922" y="6406951"/>
            <a:ext cx="356054" cy="365125"/>
          </a:xfrm>
        </p:spPr>
        <p:txBody>
          <a:bodyPr/>
          <a:lstStyle>
            <a:lvl1pPr algn="l">
              <a:defRPr sz="1000"/>
            </a:lvl1pPr>
          </a:lstStyle>
          <a:p>
            <a:fld id="{A1E65B63-932B-4D0B-8ABF-30F8394CFB8D}" type="slidenum">
              <a:rPr lang="en-US" smtClean="0"/>
              <a:pPr/>
              <a:t>‹#›</a:t>
            </a:fld>
            <a:endParaRPr lang="en-US" dirty="0"/>
          </a:p>
        </p:txBody>
      </p:sp>
      <p:sp>
        <p:nvSpPr>
          <p:cNvPr id="13" name="Footer Placeholder 3">
            <a:extLst>
              <a:ext uri="{FF2B5EF4-FFF2-40B4-BE49-F238E27FC236}">
                <a16:creationId xmlns:a16="http://schemas.microsoft.com/office/drawing/2014/main" id="{F236DF97-17CA-1745-A8E7-4A8A9FCA7EFB}"/>
              </a:ext>
            </a:extLst>
          </p:cNvPr>
          <p:cNvSpPr>
            <a:spLocks noGrp="1"/>
          </p:cNvSpPr>
          <p:nvPr>
            <p:ph type="ftr" sz="quarter" idx="11"/>
          </p:nvPr>
        </p:nvSpPr>
        <p:spPr>
          <a:xfrm>
            <a:off x="5719968" y="6403163"/>
            <a:ext cx="3086100" cy="365125"/>
          </a:xfrm>
        </p:spPr>
        <p:txBody>
          <a:bodyPr/>
          <a:lstStyle>
            <a:lvl1pPr algn="r">
              <a:defRPr sz="1000"/>
            </a:lvl1pPr>
          </a:lstStyle>
          <a:p>
            <a:r>
              <a:rPr lang="en-US" dirty="0"/>
              <a:t>Page </a:t>
            </a:r>
          </a:p>
        </p:txBody>
      </p:sp>
    </p:spTree>
    <p:extLst>
      <p:ext uri="{BB962C8B-B14F-4D97-AF65-F5344CB8AC3E}">
        <p14:creationId xmlns:p14="http://schemas.microsoft.com/office/powerpoint/2010/main" val="141507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39324-B847-D144-B199-BF73EE004E80}"/>
              </a:ext>
            </a:extLst>
          </p:cNvPr>
          <p:cNvSpPr/>
          <p:nvPr userDrawn="1"/>
        </p:nvSpPr>
        <p:spPr>
          <a:xfrm>
            <a:off x="0" y="1"/>
            <a:ext cx="9144000"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A169666-00D1-AE4A-8DF8-7C79F099E6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12889" y="6115961"/>
            <a:ext cx="2457762" cy="676952"/>
          </a:xfrm>
          <a:prstGeom prst="rect">
            <a:avLst/>
          </a:prstGeom>
        </p:spPr>
      </p:pic>
      <p:sp>
        <p:nvSpPr>
          <p:cNvPr id="8" name="Content Placeholder 2">
            <a:extLst>
              <a:ext uri="{FF2B5EF4-FFF2-40B4-BE49-F238E27FC236}">
                <a16:creationId xmlns:a16="http://schemas.microsoft.com/office/drawing/2014/main" id="{B809E082-F788-0D40-81F6-F4706C8C7B75}"/>
              </a:ext>
            </a:extLst>
          </p:cNvPr>
          <p:cNvSpPr>
            <a:spLocks noGrp="1"/>
          </p:cNvSpPr>
          <p:nvPr>
            <p:ph sz="half" idx="1" hasCustomPrompt="1"/>
          </p:nvPr>
        </p:nvSpPr>
        <p:spPr>
          <a:xfrm>
            <a:off x="515302" y="2852530"/>
            <a:ext cx="7843507" cy="3074305"/>
          </a:xfrm>
        </p:spPr>
        <p:txBody>
          <a:bodyPr>
            <a:noAutofit/>
          </a:bodyPr>
          <a:lstStyle>
            <a:lvl1pPr marL="0" indent="0">
              <a:buNone/>
              <a:defRPr sz="4400" b="1">
                <a:solidFill>
                  <a:schemeClr val="bg1"/>
                </a:solidFill>
              </a:defRPr>
            </a:lvl1pPr>
            <a:lvl2pPr>
              <a:defRPr sz="4400" b="1">
                <a:solidFill>
                  <a:schemeClr val="bg1"/>
                </a:solidFill>
              </a:defRPr>
            </a:lvl2pPr>
            <a:lvl3pPr>
              <a:defRPr sz="4400" b="1">
                <a:solidFill>
                  <a:schemeClr val="bg1"/>
                </a:solidFill>
              </a:defRPr>
            </a:lvl3pPr>
            <a:lvl4pPr>
              <a:defRPr sz="4400" b="1">
                <a:solidFill>
                  <a:schemeClr val="bg1"/>
                </a:solidFill>
              </a:defRPr>
            </a:lvl4pPr>
            <a:lvl5pPr>
              <a:defRPr sz="4400" b="1">
                <a:solidFill>
                  <a:schemeClr val="bg1"/>
                </a:solidFill>
              </a:defRPr>
            </a:lvl5pPr>
          </a:lstStyle>
          <a:p>
            <a:pPr lvl="0"/>
            <a:r>
              <a:rPr lang="en-US" dirty="0"/>
              <a:t>SECTION TITLE</a:t>
            </a:r>
          </a:p>
        </p:txBody>
      </p:sp>
    </p:spTree>
    <p:extLst>
      <p:ext uri="{BB962C8B-B14F-4D97-AF65-F5344CB8AC3E}">
        <p14:creationId xmlns:p14="http://schemas.microsoft.com/office/powerpoint/2010/main" val="2138346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671C4-0B5D-D344-BED6-8C2B7395195A}" type="datetime1">
              <a:rPr lang="en-CA" smtClean="0"/>
              <a:t>2023-04-19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Page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65B63-932B-4D0B-8ABF-30F8394CFB8D}" type="slidenum">
              <a:rPr lang="en-US" smtClean="0"/>
              <a:t>‹#›</a:t>
            </a:fld>
            <a:endParaRPr lang="en-US" dirty="0"/>
          </a:p>
        </p:txBody>
      </p:sp>
    </p:spTree>
    <p:extLst>
      <p:ext uri="{BB962C8B-B14F-4D97-AF65-F5344CB8AC3E}">
        <p14:creationId xmlns:p14="http://schemas.microsoft.com/office/powerpoint/2010/main" val="2400968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ystems24-7.com/webinar-schedule-public" TargetMode="External"/><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systems24-7" TargetMode="External"/><Relationship Id="rId5" Type="http://schemas.openxmlformats.org/officeDocument/2006/relationships/hyperlink" Target="https://www.systems24-7.com/webinar-archive"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facebook.com/Systems247/" TargetMode="External"/><Relationship Id="rId7" Type="http://schemas.openxmlformats.org/officeDocument/2006/relationships/hyperlink" Target="https://ca.linkedin.com/company/systems-24-7" TargetMode="External"/><Relationship Id="rId2" Type="http://schemas.openxmlformats.org/officeDocument/2006/relationships/hyperlink" Target="mailto:communications@systems24-7.com"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www.youtube.com/" TargetMode="External"/><Relationship Id="rId5" Type="http://schemas.openxmlformats.org/officeDocument/2006/relationships/hyperlink" Target="https://www.instagram.com/dunk247/" TargetMode="External"/><Relationship Id="rId10" Type="http://schemas.openxmlformats.org/officeDocument/2006/relationships/hyperlink" Target="http://www.linkedin.com/systems-24-7" TargetMode="External"/><Relationship Id="rId4" Type="http://schemas.openxmlformats.org/officeDocument/2006/relationships/image" Target="../media/image22.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5A301E-DF76-D843-B434-A9F2DB0874BD}"/>
              </a:ext>
            </a:extLst>
          </p:cNvPr>
          <p:cNvSpPr/>
          <p:nvPr/>
        </p:nvSpPr>
        <p:spPr>
          <a:xfrm>
            <a:off x="0" y="1"/>
            <a:ext cx="9144000"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E191C2-6B29-4337-840A-3192B4B5656A}"/>
              </a:ext>
            </a:extLst>
          </p:cNvPr>
          <p:cNvSpPr>
            <a:spLocks noGrp="1"/>
          </p:cNvSpPr>
          <p:nvPr>
            <p:ph type="ctrTitle"/>
          </p:nvPr>
        </p:nvSpPr>
        <p:spPr>
          <a:xfrm>
            <a:off x="472436" y="2418361"/>
            <a:ext cx="7682317" cy="1712044"/>
          </a:xfrm>
        </p:spPr>
        <p:txBody>
          <a:bodyPr>
            <a:noAutofit/>
          </a:bodyPr>
          <a:lstStyle/>
          <a:p>
            <a:r>
              <a:rPr lang="en-US" sz="4400" b="1" dirty="0">
                <a:solidFill>
                  <a:schemeClr val="bg1"/>
                </a:solidFill>
              </a:rPr>
              <a:t>SECURITY IN ONLINE PROGRAMS</a:t>
            </a:r>
          </a:p>
        </p:txBody>
      </p:sp>
      <p:pic>
        <p:nvPicPr>
          <p:cNvPr id="7" name="Picture 6">
            <a:extLst>
              <a:ext uri="{FF2B5EF4-FFF2-40B4-BE49-F238E27FC236}">
                <a16:creationId xmlns:a16="http://schemas.microsoft.com/office/drawing/2014/main" id="{BB7590E5-5FD0-A441-8E9A-13D059E1191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12889" y="6115961"/>
            <a:ext cx="2457762" cy="676952"/>
          </a:xfrm>
          <a:prstGeom prst="rect">
            <a:avLst/>
          </a:prstGeom>
        </p:spPr>
      </p:pic>
    </p:spTree>
    <p:extLst>
      <p:ext uri="{BB962C8B-B14F-4D97-AF65-F5344CB8AC3E}">
        <p14:creationId xmlns:p14="http://schemas.microsoft.com/office/powerpoint/2010/main" val="2186115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368C554-AF95-BC43-A588-64D48EA8F4EB}"/>
              </a:ext>
            </a:extLst>
          </p:cNvPr>
          <p:cNvSpPr/>
          <p:nvPr/>
        </p:nvSpPr>
        <p:spPr>
          <a:xfrm>
            <a:off x="1" y="1592263"/>
            <a:ext cx="9144000" cy="3931021"/>
          </a:xfrm>
          <a:prstGeom prst="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456C335-A43F-B44C-9741-FC5CA9023D23}"/>
              </a:ext>
            </a:extLst>
          </p:cNvPr>
          <p:cNvSpPr txBox="1"/>
          <p:nvPr/>
        </p:nvSpPr>
        <p:spPr>
          <a:xfrm>
            <a:off x="3931025" y="2286054"/>
            <a:ext cx="4757716" cy="1754326"/>
          </a:xfrm>
          <a:prstGeom prst="rect">
            <a:avLst/>
          </a:prstGeom>
          <a:noFill/>
        </p:spPr>
        <p:txBody>
          <a:bodyPr wrap="square" rtlCol="0">
            <a:spAutoFit/>
          </a:bodyPr>
          <a:lstStyle/>
          <a:p>
            <a:pPr>
              <a:spcBef>
                <a:spcPts val="600"/>
              </a:spcBef>
            </a:pPr>
            <a:r>
              <a:rPr lang="en-US" sz="1800"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Anti-virus software is essential for protecting your computer from malware and viruses that can compromise your data. Check that your computer has anti-virus software installed and that it is up-to-date with the latest virus definitions.</a:t>
            </a:r>
            <a:endParaRPr lang="en-CA"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itle 1">
            <a:extLst>
              <a:ext uri="{FF2B5EF4-FFF2-40B4-BE49-F238E27FC236}">
                <a16:creationId xmlns:a16="http://schemas.microsoft.com/office/drawing/2014/main" id="{2C505A1A-0728-524D-BA1B-4E2AD8CACB94}"/>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ANTI-VIRUS SOFTWARE</a:t>
            </a:r>
            <a:endParaRPr lang="en-US" sz="3200" b="1" dirty="0">
              <a:solidFill>
                <a:srgbClr val="FF9300"/>
              </a:solidFill>
            </a:endParaRPr>
          </a:p>
        </p:txBody>
      </p:sp>
      <p:pic>
        <p:nvPicPr>
          <p:cNvPr id="25" name="Picture 24" descr="Shape&#10;&#10;Description automatically generated with medium confidence">
            <a:extLst>
              <a:ext uri="{FF2B5EF4-FFF2-40B4-BE49-F238E27FC236}">
                <a16:creationId xmlns:a16="http://schemas.microsoft.com/office/drawing/2014/main" id="{110EF826-1371-0845-B62A-4119D954D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24" y="6305978"/>
            <a:ext cx="1694329" cy="466098"/>
          </a:xfrm>
          <a:prstGeom prst="rect">
            <a:avLst/>
          </a:prstGeom>
        </p:spPr>
      </p:pic>
      <p:sp>
        <p:nvSpPr>
          <p:cNvPr id="20" name="Footer Placeholder 4">
            <a:extLst>
              <a:ext uri="{FF2B5EF4-FFF2-40B4-BE49-F238E27FC236}">
                <a16:creationId xmlns:a16="http://schemas.microsoft.com/office/drawing/2014/main" id="{DB787869-CFC1-6E44-9579-C3C8C1464632}"/>
              </a:ext>
            </a:extLst>
          </p:cNvPr>
          <p:cNvSpPr>
            <a:spLocks noGrp="1"/>
          </p:cNvSpPr>
          <p:nvPr>
            <p:ph type="ftr" sz="quarter" idx="11"/>
          </p:nvPr>
        </p:nvSpPr>
        <p:spPr>
          <a:xfrm>
            <a:off x="5719967" y="6403163"/>
            <a:ext cx="3185493" cy="365125"/>
          </a:xfrm>
        </p:spPr>
        <p:txBody>
          <a:bodyPr/>
          <a:lstStyle/>
          <a:p>
            <a:r>
              <a:rPr lang="en-US" dirty="0"/>
              <a:t>Slide 10 of 16</a:t>
            </a:r>
          </a:p>
        </p:txBody>
      </p:sp>
      <p:pic>
        <p:nvPicPr>
          <p:cNvPr id="3" name="Picture 2" descr="A picture containing text, electronics, monitor, computer&#10;&#10;Description automatically generated">
            <a:extLst>
              <a:ext uri="{FF2B5EF4-FFF2-40B4-BE49-F238E27FC236}">
                <a16:creationId xmlns:a16="http://schemas.microsoft.com/office/drawing/2014/main" id="{D70A63F9-0F03-C516-6963-570242264B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1024" y="1523998"/>
            <a:ext cx="3810001" cy="3810001"/>
          </a:xfrm>
          <a:prstGeom prst="rect">
            <a:avLst/>
          </a:prstGeom>
        </p:spPr>
      </p:pic>
    </p:spTree>
    <p:extLst>
      <p:ext uri="{BB962C8B-B14F-4D97-AF65-F5344CB8AC3E}">
        <p14:creationId xmlns:p14="http://schemas.microsoft.com/office/powerpoint/2010/main" val="228052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368C554-AF95-BC43-A588-64D48EA8F4EB}"/>
              </a:ext>
            </a:extLst>
          </p:cNvPr>
          <p:cNvSpPr/>
          <p:nvPr/>
        </p:nvSpPr>
        <p:spPr>
          <a:xfrm>
            <a:off x="1" y="1592263"/>
            <a:ext cx="9144000" cy="3931021"/>
          </a:xfrm>
          <a:prstGeom prst="rect">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456C335-A43F-B44C-9741-FC5CA9023D23}"/>
              </a:ext>
            </a:extLst>
          </p:cNvPr>
          <p:cNvSpPr txBox="1"/>
          <p:nvPr/>
        </p:nvSpPr>
        <p:spPr>
          <a:xfrm>
            <a:off x="576263" y="2323832"/>
            <a:ext cx="3193246" cy="2585323"/>
          </a:xfrm>
          <a:prstGeom prst="rect">
            <a:avLst/>
          </a:prstGeom>
          <a:noFill/>
        </p:spPr>
        <p:txBody>
          <a:bodyPr wrap="square" rtlCol="0">
            <a:spAutoFit/>
          </a:bodyPr>
          <a:lstStyle/>
          <a:p>
            <a:r>
              <a:rPr lang="en-US" sz="1800"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Parental controls are an essential security feature for protecting children when using online programs and websites. Check that the website or online program offers parental controls to limit access to inappropriate content.</a:t>
            </a:r>
            <a:endParaRPr lang="en-CA"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itle 1">
            <a:extLst>
              <a:ext uri="{FF2B5EF4-FFF2-40B4-BE49-F238E27FC236}">
                <a16:creationId xmlns:a16="http://schemas.microsoft.com/office/drawing/2014/main" id="{2C505A1A-0728-524D-BA1B-4E2AD8CACB94}"/>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PARENTAL CONTROLS</a:t>
            </a:r>
            <a:endParaRPr lang="en-US" sz="3200" b="1" dirty="0">
              <a:solidFill>
                <a:srgbClr val="FF9300"/>
              </a:solidFill>
            </a:endParaRPr>
          </a:p>
        </p:txBody>
      </p:sp>
      <p:pic>
        <p:nvPicPr>
          <p:cNvPr id="25" name="Picture 24" descr="Shape&#10;&#10;Description automatically generated with medium confidence">
            <a:extLst>
              <a:ext uri="{FF2B5EF4-FFF2-40B4-BE49-F238E27FC236}">
                <a16:creationId xmlns:a16="http://schemas.microsoft.com/office/drawing/2014/main" id="{110EF826-1371-0845-B62A-4119D954D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24" y="6305978"/>
            <a:ext cx="1694329" cy="466098"/>
          </a:xfrm>
          <a:prstGeom prst="rect">
            <a:avLst/>
          </a:prstGeom>
        </p:spPr>
      </p:pic>
      <p:sp>
        <p:nvSpPr>
          <p:cNvPr id="20" name="Footer Placeholder 4">
            <a:extLst>
              <a:ext uri="{FF2B5EF4-FFF2-40B4-BE49-F238E27FC236}">
                <a16:creationId xmlns:a16="http://schemas.microsoft.com/office/drawing/2014/main" id="{DB787869-CFC1-6E44-9579-C3C8C1464632}"/>
              </a:ext>
            </a:extLst>
          </p:cNvPr>
          <p:cNvSpPr>
            <a:spLocks noGrp="1"/>
          </p:cNvSpPr>
          <p:nvPr>
            <p:ph type="ftr" sz="quarter" idx="11"/>
          </p:nvPr>
        </p:nvSpPr>
        <p:spPr>
          <a:xfrm>
            <a:off x="5719967" y="6403163"/>
            <a:ext cx="3185493" cy="365125"/>
          </a:xfrm>
        </p:spPr>
        <p:txBody>
          <a:bodyPr/>
          <a:lstStyle/>
          <a:p>
            <a:r>
              <a:rPr lang="en-US" dirty="0"/>
              <a:t>Slide 11 of 16</a:t>
            </a:r>
          </a:p>
        </p:txBody>
      </p:sp>
      <p:pic>
        <p:nvPicPr>
          <p:cNvPr id="3" name="Picture 2" descr="Graphical user interface, website&#10;&#10;Description automatically generated">
            <a:extLst>
              <a:ext uri="{FF2B5EF4-FFF2-40B4-BE49-F238E27FC236}">
                <a16:creationId xmlns:a16="http://schemas.microsoft.com/office/drawing/2014/main" id="{E0E89ACE-3983-C30D-CCFB-9012AB170F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50860" y="2323832"/>
            <a:ext cx="5054600" cy="2597135"/>
          </a:xfrm>
          <a:prstGeom prst="rect">
            <a:avLst/>
          </a:prstGeom>
        </p:spPr>
      </p:pic>
    </p:spTree>
    <p:extLst>
      <p:ext uri="{BB962C8B-B14F-4D97-AF65-F5344CB8AC3E}">
        <p14:creationId xmlns:p14="http://schemas.microsoft.com/office/powerpoint/2010/main" val="45275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368C554-AF95-BC43-A588-64D48EA8F4EB}"/>
              </a:ext>
            </a:extLst>
          </p:cNvPr>
          <p:cNvSpPr/>
          <p:nvPr/>
        </p:nvSpPr>
        <p:spPr>
          <a:xfrm>
            <a:off x="1" y="1592263"/>
            <a:ext cx="9144000" cy="3931021"/>
          </a:xfrm>
          <a:prstGeom prst="rect">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456C335-A43F-B44C-9741-FC5CA9023D23}"/>
              </a:ext>
            </a:extLst>
          </p:cNvPr>
          <p:cNvSpPr txBox="1"/>
          <p:nvPr/>
        </p:nvSpPr>
        <p:spPr>
          <a:xfrm>
            <a:off x="576263" y="4294749"/>
            <a:ext cx="8329197" cy="923330"/>
          </a:xfrm>
          <a:prstGeom prst="rect">
            <a:avLst/>
          </a:prstGeom>
          <a:noFill/>
        </p:spPr>
        <p:txBody>
          <a:bodyPr wrap="square" rtlCol="0">
            <a:spAutoFit/>
          </a:bodyPr>
          <a:lstStyle/>
          <a:p>
            <a:r>
              <a:rPr lang="en-US" sz="1800"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Data backup is critical for protecting your data from loss or theft. Check that the website or online program offers automatic backup services or manually backup your data regularly.</a:t>
            </a:r>
            <a:endParaRPr lang="en-CA"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itle 1">
            <a:extLst>
              <a:ext uri="{FF2B5EF4-FFF2-40B4-BE49-F238E27FC236}">
                <a16:creationId xmlns:a16="http://schemas.microsoft.com/office/drawing/2014/main" id="{2C505A1A-0728-524D-BA1B-4E2AD8CACB94}"/>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DATA BACKUP</a:t>
            </a:r>
            <a:endParaRPr lang="en-US" sz="3200" b="1" dirty="0">
              <a:solidFill>
                <a:srgbClr val="FF9300"/>
              </a:solidFill>
            </a:endParaRPr>
          </a:p>
        </p:txBody>
      </p:sp>
      <p:pic>
        <p:nvPicPr>
          <p:cNvPr id="25" name="Picture 24" descr="Shape&#10;&#10;Description automatically generated with medium confidence">
            <a:extLst>
              <a:ext uri="{FF2B5EF4-FFF2-40B4-BE49-F238E27FC236}">
                <a16:creationId xmlns:a16="http://schemas.microsoft.com/office/drawing/2014/main" id="{110EF826-1371-0845-B62A-4119D954D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24" y="6305978"/>
            <a:ext cx="1694329" cy="466098"/>
          </a:xfrm>
          <a:prstGeom prst="rect">
            <a:avLst/>
          </a:prstGeom>
        </p:spPr>
      </p:pic>
      <p:sp>
        <p:nvSpPr>
          <p:cNvPr id="20" name="Footer Placeholder 4">
            <a:extLst>
              <a:ext uri="{FF2B5EF4-FFF2-40B4-BE49-F238E27FC236}">
                <a16:creationId xmlns:a16="http://schemas.microsoft.com/office/drawing/2014/main" id="{DB787869-CFC1-6E44-9579-C3C8C1464632}"/>
              </a:ext>
            </a:extLst>
          </p:cNvPr>
          <p:cNvSpPr>
            <a:spLocks noGrp="1"/>
          </p:cNvSpPr>
          <p:nvPr>
            <p:ph type="ftr" sz="quarter" idx="11"/>
          </p:nvPr>
        </p:nvSpPr>
        <p:spPr>
          <a:xfrm>
            <a:off x="5719967" y="6403163"/>
            <a:ext cx="3185493" cy="365125"/>
          </a:xfrm>
        </p:spPr>
        <p:txBody>
          <a:bodyPr/>
          <a:lstStyle/>
          <a:p>
            <a:r>
              <a:rPr lang="en-US" dirty="0"/>
              <a:t>Slide 12 of 16</a:t>
            </a:r>
          </a:p>
        </p:txBody>
      </p:sp>
      <p:pic>
        <p:nvPicPr>
          <p:cNvPr id="3" name="Picture 2" descr="A picture containing text&#10;&#10;Description automatically generated">
            <a:extLst>
              <a:ext uri="{FF2B5EF4-FFF2-40B4-BE49-F238E27FC236}">
                <a16:creationId xmlns:a16="http://schemas.microsoft.com/office/drawing/2014/main" id="{3BDB9A2D-5E73-25B2-758D-15F4B7C28E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188" y="1948955"/>
            <a:ext cx="7381091" cy="2367519"/>
          </a:xfrm>
          <a:prstGeom prst="rect">
            <a:avLst/>
          </a:prstGeom>
        </p:spPr>
      </p:pic>
    </p:spTree>
    <p:extLst>
      <p:ext uri="{BB962C8B-B14F-4D97-AF65-F5344CB8AC3E}">
        <p14:creationId xmlns:p14="http://schemas.microsoft.com/office/powerpoint/2010/main" val="22395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368C554-AF95-BC43-A588-64D48EA8F4EB}"/>
              </a:ext>
            </a:extLst>
          </p:cNvPr>
          <p:cNvSpPr/>
          <p:nvPr/>
        </p:nvSpPr>
        <p:spPr>
          <a:xfrm>
            <a:off x="1" y="1592263"/>
            <a:ext cx="9144000" cy="3931021"/>
          </a:xfrm>
          <a:prstGeom prst="rect">
            <a:avLst/>
          </a:prstGeom>
          <a:solidFill>
            <a:srgbClr val="38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456C335-A43F-B44C-9741-FC5CA9023D23}"/>
              </a:ext>
            </a:extLst>
          </p:cNvPr>
          <p:cNvSpPr txBox="1"/>
          <p:nvPr/>
        </p:nvSpPr>
        <p:spPr>
          <a:xfrm>
            <a:off x="492387" y="2727491"/>
            <a:ext cx="3774813" cy="2122735"/>
          </a:xfrm>
          <a:prstGeom prst="rect">
            <a:avLst/>
          </a:prstGeom>
          <a:noFill/>
        </p:spPr>
        <p:txBody>
          <a:bodyPr wrap="square" rtlCol="0">
            <a:spAutoFit/>
          </a:bodyPr>
          <a:lstStyle/>
          <a:p>
            <a:r>
              <a:rPr lang="en-US" sz="1800"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A user-friendly interface is essential for avoiding mistakes that could compromise your security. Check that the website or online program has a simple and intuitive interface to navigate easily.</a:t>
            </a:r>
            <a:endParaRPr lang="en-CA"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itle 1">
            <a:extLst>
              <a:ext uri="{FF2B5EF4-FFF2-40B4-BE49-F238E27FC236}">
                <a16:creationId xmlns:a16="http://schemas.microsoft.com/office/drawing/2014/main" id="{2C505A1A-0728-524D-BA1B-4E2AD8CACB94}"/>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USER-FRIENDLY INTERFACE</a:t>
            </a:r>
            <a:endParaRPr lang="en-US" sz="3200" b="1" dirty="0">
              <a:solidFill>
                <a:srgbClr val="FF9300"/>
              </a:solidFill>
            </a:endParaRPr>
          </a:p>
        </p:txBody>
      </p:sp>
      <p:pic>
        <p:nvPicPr>
          <p:cNvPr id="25" name="Picture 24" descr="Shape&#10;&#10;Description automatically generated with medium confidence">
            <a:extLst>
              <a:ext uri="{FF2B5EF4-FFF2-40B4-BE49-F238E27FC236}">
                <a16:creationId xmlns:a16="http://schemas.microsoft.com/office/drawing/2014/main" id="{110EF826-1371-0845-B62A-4119D954D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24" y="6305978"/>
            <a:ext cx="1694329" cy="466098"/>
          </a:xfrm>
          <a:prstGeom prst="rect">
            <a:avLst/>
          </a:prstGeom>
        </p:spPr>
      </p:pic>
      <p:sp>
        <p:nvSpPr>
          <p:cNvPr id="20" name="Footer Placeholder 4">
            <a:extLst>
              <a:ext uri="{FF2B5EF4-FFF2-40B4-BE49-F238E27FC236}">
                <a16:creationId xmlns:a16="http://schemas.microsoft.com/office/drawing/2014/main" id="{DB787869-CFC1-6E44-9579-C3C8C1464632}"/>
              </a:ext>
            </a:extLst>
          </p:cNvPr>
          <p:cNvSpPr>
            <a:spLocks noGrp="1"/>
          </p:cNvSpPr>
          <p:nvPr>
            <p:ph type="ftr" sz="quarter" idx="11"/>
          </p:nvPr>
        </p:nvSpPr>
        <p:spPr>
          <a:xfrm>
            <a:off x="5719967" y="6403163"/>
            <a:ext cx="3185493" cy="365125"/>
          </a:xfrm>
        </p:spPr>
        <p:txBody>
          <a:bodyPr/>
          <a:lstStyle/>
          <a:p>
            <a:r>
              <a:rPr lang="en-US" dirty="0"/>
              <a:t>Slide 13 of 16</a:t>
            </a:r>
          </a:p>
        </p:txBody>
      </p:sp>
      <p:pic>
        <p:nvPicPr>
          <p:cNvPr id="2" name="Picture 3" descr="D:\Fullppt\005-PNG이미지\노트북.png">
            <a:extLst>
              <a:ext uri="{FF2B5EF4-FFF2-40B4-BE49-F238E27FC236}">
                <a16:creationId xmlns:a16="http://schemas.microsoft.com/office/drawing/2014/main" id="{A9E8E111-3C0E-18D8-9D0B-559BEF25841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0876" y="1706356"/>
            <a:ext cx="7230270" cy="36774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website&#10;&#10;Description automatically generated">
            <a:extLst>
              <a:ext uri="{FF2B5EF4-FFF2-40B4-BE49-F238E27FC236}">
                <a16:creationId xmlns:a16="http://schemas.microsoft.com/office/drawing/2014/main" id="{45B46E0E-2019-788A-7917-6BB06F79577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73600" y="2186159"/>
            <a:ext cx="3488266" cy="2572108"/>
          </a:xfrm>
          <a:prstGeom prst="rect">
            <a:avLst/>
          </a:prstGeom>
        </p:spPr>
      </p:pic>
    </p:spTree>
    <p:extLst>
      <p:ext uri="{BB962C8B-B14F-4D97-AF65-F5344CB8AC3E}">
        <p14:creationId xmlns:p14="http://schemas.microsoft.com/office/powerpoint/2010/main" val="83547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6B912D-76BE-3C46-94C5-0266C04961A8}"/>
              </a:ext>
            </a:extLst>
          </p:cNvPr>
          <p:cNvSpPr/>
          <p:nvPr/>
        </p:nvSpPr>
        <p:spPr>
          <a:xfrm>
            <a:off x="0" y="5481639"/>
            <a:ext cx="9144000" cy="1376362"/>
          </a:xfrm>
          <a:prstGeom prst="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0674BB"/>
              </a:solidFill>
            </a:endParaRPr>
          </a:p>
        </p:txBody>
      </p:sp>
      <p:pic>
        <p:nvPicPr>
          <p:cNvPr id="7" name="Picture 6">
            <a:extLst>
              <a:ext uri="{FF2B5EF4-FFF2-40B4-BE49-F238E27FC236}">
                <a16:creationId xmlns:a16="http://schemas.microsoft.com/office/drawing/2014/main" id="{74D205FB-4CD7-C948-B90C-F87BE164C83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2074" y="6305978"/>
            <a:ext cx="1692229" cy="466098"/>
          </a:xfrm>
          <a:prstGeom prst="rect">
            <a:avLst/>
          </a:prstGeom>
        </p:spPr>
      </p:pic>
      <p:sp>
        <p:nvSpPr>
          <p:cNvPr id="8" name="Footer Placeholder 4">
            <a:extLst>
              <a:ext uri="{FF2B5EF4-FFF2-40B4-BE49-F238E27FC236}">
                <a16:creationId xmlns:a16="http://schemas.microsoft.com/office/drawing/2014/main" id="{E7FAA400-7901-0F44-8C12-40C56AD044B6}"/>
              </a:ext>
            </a:extLst>
          </p:cNvPr>
          <p:cNvSpPr txBox="1">
            <a:spLocks/>
          </p:cNvSpPr>
          <p:nvPr/>
        </p:nvSpPr>
        <p:spPr>
          <a:xfrm>
            <a:off x="5719967" y="6456328"/>
            <a:ext cx="318549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solidFill>
                  <a:schemeClr val="bg1"/>
                </a:solidFill>
              </a:rPr>
              <a:t>Slide 14 of 16</a:t>
            </a:r>
          </a:p>
        </p:txBody>
      </p:sp>
      <p:sp>
        <p:nvSpPr>
          <p:cNvPr id="9" name="TextBox 8">
            <a:extLst>
              <a:ext uri="{FF2B5EF4-FFF2-40B4-BE49-F238E27FC236}">
                <a16:creationId xmlns:a16="http://schemas.microsoft.com/office/drawing/2014/main" id="{B0360FD8-369E-5C4F-A361-E07B0E95F806}"/>
              </a:ext>
            </a:extLst>
          </p:cNvPr>
          <p:cNvSpPr txBox="1"/>
          <p:nvPr/>
        </p:nvSpPr>
        <p:spPr>
          <a:xfrm>
            <a:off x="491199" y="1325627"/>
            <a:ext cx="8010249" cy="2031325"/>
          </a:xfrm>
          <a:prstGeom prst="rect">
            <a:avLst/>
          </a:prstGeom>
          <a:noFill/>
        </p:spPr>
        <p:txBody>
          <a:bodyPr wrap="square" rtlCol="0">
            <a:spAutoFit/>
          </a:bodyPr>
          <a:lstStyle/>
          <a:p>
            <a:r>
              <a:rPr lang="en-US" sz="1800" kern="0" dirty="0">
                <a:effectLst/>
                <a:latin typeface="Arial" panose="020B0604020202020204" pitchFamily="34" charset="0"/>
                <a:ea typeface="Calibri" panose="020F0502020204030204" pitchFamily="34" charset="0"/>
                <a:cs typeface="Arial" panose="020B0604020202020204" pitchFamily="34" charset="0"/>
              </a:rPr>
              <a:t>In conclusion, online security is a necessity, and by understanding the security features of online programs and websites, you can better protect yourself from security threats. Ensure that the website or online program you use has encryption, strong password requirements, 2FA, a privacy policy, regular updates, firewalls, anti-virus software, parental controls, data backup, and a user-friendly interface. By following this checklist, you can ensure that you are protected when using the internet.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2A485866-684E-E772-0EEA-2F689247B090}"/>
              </a:ext>
            </a:extLst>
          </p:cNvPr>
          <p:cNvSpPr>
            <a:spLocks noGrp="1"/>
          </p:cNvSpPr>
          <p:nvPr>
            <p:ph type="title"/>
          </p:nvPr>
        </p:nvSpPr>
        <p:spPr>
          <a:xfrm>
            <a:off x="468589" y="281132"/>
            <a:ext cx="8025495" cy="880007"/>
          </a:xfrm>
        </p:spPr>
        <p:txBody>
          <a:bodyPr>
            <a:normAutofit/>
          </a:bodyPr>
          <a:lstStyle/>
          <a:p>
            <a:r>
              <a:rPr lang="en-US" sz="3200" b="1" dirty="0">
                <a:solidFill>
                  <a:srgbClr val="FF9300"/>
                </a:solidFill>
              </a:rPr>
              <a:t>CONCLUSION</a:t>
            </a:r>
          </a:p>
        </p:txBody>
      </p:sp>
      <p:pic>
        <p:nvPicPr>
          <p:cNvPr id="5" name="Picture 4" descr="Graphical user interface&#10;&#10;Description automatically generated">
            <a:extLst>
              <a:ext uri="{FF2B5EF4-FFF2-40B4-BE49-F238E27FC236}">
                <a16:creationId xmlns:a16="http://schemas.microsoft.com/office/drawing/2014/main" id="{4412D00E-7D0A-FCD3-38C0-949567A2FA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5659" y="3356952"/>
            <a:ext cx="4969801" cy="2975002"/>
          </a:xfrm>
          <a:prstGeom prst="rect">
            <a:avLst/>
          </a:prstGeom>
        </p:spPr>
      </p:pic>
    </p:spTree>
    <p:extLst>
      <p:ext uri="{BB962C8B-B14F-4D97-AF65-F5344CB8AC3E}">
        <p14:creationId xmlns:p14="http://schemas.microsoft.com/office/powerpoint/2010/main" val="428277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0D3A9C-A7C9-8482-1037-3B4715C52953}"/>
              </a:ext>
            </a:extLst>
          </p:cNvPr>
          <p:cNvSpPr/>
          <p:nvPr/>
        </p:nvSpPr>
        <p:spPr>
          <a:xfrm>
            <a:off x="0" y="1608052"/>
            <a:ext cx="9144000" cy="3256048"/>
          </a:xfrm>
          <a:prstGeom prst="rect">
            <a:avLst/>
          </a:prstGeom>
          <a:solidFill>
            <a:srgbClr val="19A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9A04E1-3FB2-D949-97E2-5B02E854EDB4}"/>
              </a:ext>
            </a:extLst>
          </p:cNvPr>
          <p:cNvSpPr>
            <a:spLocks noGrp="1"/>
          </p:cNvSpPr>
          <p:nvPr>
            <p:ph type="title"/>
          </p:nvPr>
        </p:nvSpPr>
        <p:spPr>
          <a:xfrm>
            <a:off x="467830" y="54188"/>
            <a:ext cx="8268666" cy="1768723"/>
          </a:xfrm>
        </p:spPr>
        <p:txBody>
          <a:bodyPr/>
          <a:lstStyle/>
          <a:p>
            <a:r>
              <a:rPr lang="en-US" b="1" dirty="0">
                <a:latin typeface="Arial" panose="020B0604020202020204" pitchFamily="34" charset="0"/>
                <a:cs typeface="Arial" panose="020B0604020202020204" pitchFamily="34" charset="0"/>
              </a:rPr>
              <a:t>LOVE THIS WEBINAR? HERE’S HOW TO GET THE RECORDING</a:t>
            </a:r>
            <a:endParaRPr lang="en-US" dirty="0"/>
          </a:p>
        </p:txBody>
      </p:sp>
      <p:sp>
        <p:nvSpPr>
          <p:cNvPr id="4" name="Footer Placeholder 4">
            <a:extLst>
              <a:ext uri="{FF2B5EF4-FFF2-40B4-BE49-F238E27FC236}">
                <a16:creationId xmlns:a16="http://schemas.microsoft.com/office/drawing/2014/main" id="{D891E6AF-9B18-E32F-81D6-9F0D0496A251}"/>
              </a:ext>
            </a:extLst>
          </p:cNvPr>
          <p:cNvSpPr txBox="1">
            <a:spLocks/>
          </p:cNvSpPr>
          <p:nvPr/>
        </p:nvSpPr>
        <p:spPr>
          <a:xfrm>
            <a:off x="5719967" y="6456328"/>
            <a:ext cx="318549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solidFill>
                  <a:schemeClr val="tx1">
                    <a:lumMod val="50000"/>
                    <a:lumOff val="50000"/>
                  </a:schemeClr>
                </a:solidFill>
              </a:rPr>
              <a:t>Slide 15 of 16</a:t>
            </a:r>
          </a:p>
        </p:txBody>
      </p:sp>
      <p:sp>
        <p:nvSpPr>
          <p:cNvPr id="16" name="TextBox 15">
            <a:extLst>
              <a:ext uri="{FF2B5EF4-FFF2-40B4-BE49-F238E27FC236}">
                <a16:creationId xmlns:a16="http://schemas.microsoft.com/office/drawing/2014/main" id="{7D334EDD-94D7-7D85-D89B-35896F45C6AE}"/>
              </a:ext>
            </a:extLst>
          </p:cNvPr>
          <p:cNvSpPr txBox="1"/>
          <p:nvPr/>
        </p:nvSpPr>
        <p:spPr>
          <a:xfrm>
            <a:off x="480530" y="5022389"/>
            <a:ext cx="8255965" cy="1200329"/>
          </a:xfrm>
          <a:prstGeom prst="rect">
            <a:avLst/>
          </a:prstGeom>
          <a:noFill/>
        </p:spPr>
        <p:txBody>
          <a:bodyPr wrap="square" rtlCol="0">
            <a:spAutoFit/>
          </a:bodyPr>
          <a:lstStyle/>
          <a:p>
            <a:pPr marL="0" indent="0" algn="ctr">
              <a:buNone/>
            </a:pPr>
            <a:r>
              <a:rPr lang="en-CA" b="1" dirty="0">
                <a:solidFill>
                  <a:srgbClr val="FF9300"/>
                </a:solidFill>
                <a:latin typeface="Arial" panose="020B0604020202020204" pitchFamily="34" charset="0"/>
                <a:cs typeface="Arial" panose="020B0604020202020204" pitchFamily="34" charset="0"/>
              </a:rPr>
              <a:t>Our next webinar is: </a:t>
            </a:r>
          </a:p>
          <a:p>
            <a:pPr marL="0" indent="0" algn="ctr">
              <a:buNone/>
            </a:pPr>
            <a:r>
              <a:rPr lang="en-CA" dirty="0">
                <a:latin typeface="Arial" panose="020B0604020202020204" pitchFamily="34" charset="0"/>
                <a:cs typeface="Arial" panose="020B0604020202020204" pitchFamily="34" charset="0"/>
              </a:rPr>
              <a:t>“Coaching Clinic (HR and Safety)”</a:t>
            </a:r>
          </a:p>
          <a:p>
            <a:pPr marL="0" indent="0" algn="ctr">
              <a:buNone/>
            </a:pPr>
            <a:r>
              <a:rPr lang="en-CA" dirty="0">
                <a:latin typeface="Arial" panose="020B0604020202020204" pitchFamily="34" charset="0"/>
                <a:cs typeface="Arial" panose="020B0604020202020204" pitchFamily="34" charset="0"/>
              </a:rPr>
              <a:t>May 9, 2023 | 1:00-2:00pm</a:t>
            </a:r>
          </a:p>
          <a:p>
            <a:pPr marL="0" indent="0" algn="ctr">
              <a:buNone/>
            </a:pPr>
            <a:r>
              <a:rPr lang="en-CA" dirty="0">
                <a:latin typeface="Arial" panose="020B0604020202020204" pitchFamily="34" charset="0"/>
                <a:cs typeface="Arial" panose="020B0604020202020204" pitchFamily="34" charset="0"/>
                <a:hlinkClick r:id="rId3"/>
              </a:rPr>
              <a:t>https://www.systems24-7.com/webinar-schedule-public</a:t>
            </a:r>
            <a:r>
              <a:rPr lang="en-CA" dirty="0">
                <a:latin typeface="Arial" panose="020B0604020202020204" pitchFamily="34" charset="0"/>
                <a:cs typeface="Arial" panose="020B0604020202020204" pitchFamily="34" charset="0"/>
              </a:rPr>
              <a:t> </a:t>
            </a:r>
          </a:p>
        </p:txBody>
      </p:sp>
      <p:pic>
        <p:nvPicPr>
          <p:cNvPr id="3" name="Picture 3" descr="D:\Fullppt\005-PNG이미지\노트북.png">
            <a:extLst>
              <a:ext uri="{FF2B5EF4-FFF2-40B4-BE49-F238E27FC236}">
                <a16:creationId xmlns:a16="http://schemas.microsoft.com/office/drawing/2014/main" id="{793F56F0-6E67-BD9F-9439-97BFE24219B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47876" y="1332257"/>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19A45A-891E-0EF6-32D0-D92F93EA45E2}"/>
              </a:ext>
            </a:extLst>
          </p:cNvPr>
          <p:cNvSpPr txBox="1"/>
          <p:nvPr/>
        </p:nvSpPr>
        <p:spPr>
          <a:xfrm>
            <a:off x="480530" y="2639312"/>
            <a:ext cx="3246437" cy="1831271"/>
          </a:xfrm>
          <a:prstGeom prst="rect">
            <a:avLst/>
          </a:prstGeom>
          <a:noFill/>
        </p:spPr>
        <p:txBody>
          <a:bodyPr wrap="square" rtlCol="0">
            <a:spAutoFit/>
          </a:bodyPr>
          <a:lstStyle/>
          <a:p>
            <a:pPr marL="342900" indent="-342900">
              <a:spcBef>
                <a:spcPts val="600"/>
              </a:spcBef>
              <a:buFont typeface="+mj-lt"/>
              <a:buAutoNum type="arabicPeriod"/>
            </a:pPr>
            <a:r>
              <a:rPr lang="en-CA" dirty="0">
                <a:solidFill>
                  <a:schemeClr val="bg1"/>
                </a:solidFill>
                <a:latin typeface="Arial" panose="020B0604020202020204" pitchFamily="34" charset="0"/>
                <a:cs typeface="Arial" panose="020B0604020202020204" pitchFamily="34" charset="0"/>
              </a:rPr>
              <a:t>On our website: </a:t>
            </a:r>
            <a:r>
              <a:rPr lang="en-CA"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https://www.systems24-7.com/webinar-archive</a:t>
            </a:r>
            <a:r>
              <a:rPr lang="en-CA" dirty="0">
                <a:solidFill>
                  <a:schemeClr val="bg1"/>
                </a:solidFill>
                <a:latin typeface="Arial" panose="020B0604020202020204" pitchFamily="34" charset="0"/>
                <a:cs typeface="Arial" panose="020B0604020202020204" pitchFamily="34" charset="0"/>
              </a:rPr>
              <a:t> </a:t>
            </a:r>
          </a:p>
          <a:p>
            <a:pPr marL="342900" indent="-342900">
              <a:spcBef>
                <a:spcPts val="600"/>
              </a:spcBef>
              <a:buFont typeface="+mj-lt"/>
              <a:buAutoNum type="arabicPeriod"/>
            </a:pPr>
            <a:r>
              <a:rPr lang="en-CA" dirty="0">
                <a:solidFill>
                  <a:schemeClr val="bg1"/>
                </a:solidFill>
                <a:latin typeface="Arial" panose="020B0604020202020204" pitchFamily="34" charset="0"/>
                <a:cs typeface="Arial" panose="020B0604020202020204" pitchFamily="34" charset="0"/>
              </a:rPr>
              <a:t>On our YouTube channel: </a:t>
            </a:r>
            <a:r>
              <a:rPr lang="en-CA"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https://www.youtube.com/@systems24-7</a:t>
            </a:r>
            <a:r>
              <a:rPr lang="en-CA" dirty="0">
                <a:solidFill>
                  <a:schemeClr val="bg1"/>
                </a:solidFill>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9B67BA9E-8075-E111-AC60-00E16E000F1B}"/>
              </a:ext>
            </a:extLst>
          </p:cNvPr>
          <p:cNvSpPr txBox="1"/>
          <p:nvPr/>
        </p:nvSpPr>
        <p:spPr>
          <a:xfrm>
            <a:off x="480530" y="1950952"/>
            <a:ext cx="4091470" cy="646331"/>
          </a:xfrm>
          <a:prstGeom prst="rect">
            <a:avLst/>
          </a:prstGeom>
          <a:noFill/>
        </p:spPr>
        <p:txBody>
          <a:bodyPr wrap="square">
            <a:spAutoFit/>
          </a:bodyPr>
          <a:lstStyle/>
          <a:p>
            <a:pPr marL="0" indent="0">
              <a:buNone/>
            </a:pPr>
            <a:r>
              <a:rPr lang="en-CA" b="1" dirty="0">
                <a:solidFill>
                  <a:schemeClr val="bg1"/>
                </a:solidFill>
                <a:latin typeface="Arial" panose="020B0604020202020204" pitchFamily="34" charset="0"/>
                <a:cs typeface="Arial" panose="020B0604020202020204" pitchFamily="34" charset="0"/>
              </a:rPr>
              <a:t>Dunk &amp; Associates posts webinar recordings in two places:</a:t>
            </a:r>
          </a:p>
        </p:txBody>
      </p:sp>
      <p:pic>
        <p:nvPicPr>
          <p:cNvPr id="12" name="Picture 11" descr="Graphical user interface, website&#10;&#10;Description automatically generated">
            <a:extLst>
              <a:ext uri="{FF2B5EF4-FFF2-40B4-BE49-F238E27FC236}">
                <a16:creationId xmlns:a16="http://schemas.microsoft.com/office/drawing/2014/main" id="{37CD8CA7-6979-FCB2-0E38-82B91C44594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00600" y="1833500"/>
            <a:ext cx="3467100" cy="2534959"/>
          </a:xfrm>
          <a:prstGeom prst="rect">
            <a:avLst/>
          </a:prstGeom>
        </p:spPr>
      </p:pic>
    </p:spTree>
    <p:extLst>
      <p:ext uri="{BB962C8B-B14F-4D97-AF65-F5344CB8AC3E}">
        <p14:creationId xmlns:p14="http://schemas.microsoft.com/office/powerpoint/2010/main" val="427315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43F9-A89C-94A6-1598-F12A7DE72EDF}"/>
              </a:ext>
            </a:extLst>
          </p:cNvPr>
          <p:cNvSpPr>
            <a:spLocks noGrp="1"/>
          </p:cNvSpPr>
          <p:nvPr>
            <p:ph type="title"/>
          </p:nvPr>
        </p:nvSpPr>
        <p:spPr/>
        <p:txBody>
          <a:bodyPr/>
          <a:lstStyle/>
          <a:p>
            <a:r>
              <a:rPr lang="en-US" sz="3200" b="1" dirty="0">
                <a:solidFill>
                  <a:srgbClr val="FF9300"/>
                </a:solidFill>
              </a:rPr>
              <a:t>CONNECT WITH US!</a:t>
            </a:r>
            <a:endParaRPr lang="en-US" dirty="0"/>
          </a:p>
        </p:txBody>
      </p:sp>
      <p:sp>
        <p:nvSpPr>
          <p:cNvPr id="3" name="Content Placeholder 2">
            <a:extLst>
              <a:ext uri="{FF2B5EF4-FFF2-40B4-BE49-F238E27FC236}">
                <a16:creationId xmlns:a16="http://schemas.microsoft.com/office/drawing/2014/main" id="{7DC2A643-2356-9BC4-49CA-99B030EE3274}"/>
              </a:ext>
            </a:extLst>
          </p:cNvPr>
          <p:cNvSpPr>
            <a:spLocks noGrp="1"/>
          </p:cNvSpPr>
          <p:nvPr>
            <p:ph sz="half" idx="1"/>
          </p:nvPr>
        </p:nvSpPr>
        <p:spPr>
          <a:xfrm>
            <a:off x="504901" y="1926861"/>
            <a:ext cx="4104170" cy="4351338"/>
          </a:xfrm>
        </p:spPr>
        <p:txBody>
          <a:bodyPr/>
          <a:lstStyle/>
          <a:p>
            <a:pPr marL="0" indent="0">
              <a:lnSpc>
                <a:spcPct val="100000"/>
              </a:lnSpc>
              <a:buNone/>
            </a:pPr>
            <a:r>
              <a:rPr lang="en-CA" sz="1800" dirty="0">
                <a:latin typeface="Arial" panose="020B0604020202020204" pitchFamily="34" charset="0"/>
                <a:cs typeface="Arial" panose="020B0604020202020204" pitchFamily="34" charset="0"/>
              </a:rPr>
              <a:t>Are you subscribed to our newsletters? Each month we share important news, updates, and any changes in legislation across Canada. </a:t>
            </a:r>
          </a:p>
          <a:p>
            <a:pPr marL="0" indent="0">
              <a:lnSpc>
                <a:spcPct val="100000"/>
              </a:lnSpc>
              <a:buNone/>
            </a:pPr>
            <a:r>
              <a:rPr lang="en-CA" sz="1800" dirty="0">
                <a:latin typeface="Arial" panose="020B0604020202020204" pitchFamily="34" charset="0"/>
                <a:cs typeface="Arial" panose="020B0604020202020204" pitchFamily="34" charset="0"/>
              </a:rPr>
              <a:t>We also provide free resources and provide you with links to join our upcoming webinars. If you want to be part of our mailing list, email </a:t>
            </a:r>
            <a:r>
              <a:rPr lang="en-CA" sz="1800" dirty="0">
                <a:latin typeface="Arial" panose="020B0604020202020204" pitchFamily="34" charset="0"/>
                <a:cs typeface="Arial" panose="020B0604020202020204" pitchFamily="34" charset="0"/>
                <a:hlinkClick r:id="rId2"/>
              </a:rPr>
              <a:t>communications@systems24-7.com</a:t>
            </a:r>
            <a:r>
              <a:rPr lang="en-CA" sz="1800" dirty="0">
                <a:latin typeface="Arial" panose="020B0604020202020204" pitchFamily="34" charset="0"/>
                <a:cs typeface="Arial" panose="020B0604020202020204" pitchFamily="34" charset="0"/>
              </a:rPr>
              <a:t>.</a:t>
            </a:r>
          </a:p>
        </p:txBody>
      </p:sp>
      <p:pic>
        <p:nvPicPr>
          <p:cNvPr id="4" name="Picture 3" descr="A close up of a sign&#10;&#10;Description automatically generated">
            <a:hlinkClick r:id="rId3"/>
            <a:extLst>
              <a:ext uri="{FF2B5EF4-FFF2-40B4-BE49-F238E27FC236}">
                <a16:creationId xmlns:a16="http://schemas.microsoft.com/office/drawing/2014/main" id="{5566EB0B-52ED-EC47-EA87-E1B10C4CA4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7208" y="1499763"/>
            <a:ext cx="709021" cy="749814"/>
          </a:xfrm>
          <a:prstGeom prst="rect">
            <a:avLst/>
          </a:prstGeom>
        </p:spPr>
      </p:pic>
      <p:pic>
        <p:nvPicPr>
          <p:cNvPr id="5" name="Picture 4" descr="A picture containing drawing, holding&#10;&#10;Description automatically generated">
            <a:hlinkClick r:id="rId5"/>
            <a:extLst>
              <a:ext uri="{FF2B5EF4-FFF2-40B4-BE49-F238E27FC236}">
                <a16:creationId xmlns:a16="http://schemas.microsoft.com/office/drawing/2014/main" id="{8E2A959E-AFB3-8406-9D73-83E6491EAD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7246" y="2455318"/>
            <a:ext cx="720543" cy="761999"/>
          </a:xfrm>
          <a:prstGeom prst="rect">
            <a:avLst/>
          </a:prstGeom>
        </p:spPr>
      </p:pic>
      <p:pic>
        <p:nvPicPr>
          <p:cNvPr id="6" name="Picture 5" descr="A close up of a sign&#10;&#10;Description automatically generated">
            <a:hlinkClick r:id="rId7"/>
            <a:extLst>
              <a:ext uri="{FF2B5EF4-FFF2-40B4-BE49-F238E27FC236}">
                <a16:creationId xmlns:a16="http://schemas.microsoft.com/office/drawing/2014/main" id="{DC8E2FEA-7AF3-65FA-2D58-A3A00EF7C3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30673" y="3444780"/>
            <a:ext cx="720543" cy="761999"/>
          </a:xfrm>
          <a:prstGeom prst="rect">
            <a:avLst/>
          </a:prstGeom>
        </p:spPr>
      </p:pic>
      <p:pic>
        <p:nvPicPr>
          <p:cNvPr id="7" name="Picture 6" descr="Logo, icon&#10;&#10;Description automatically generated">
            <a:extLst>
              <a:ext uri="{FF2B5EF4-FFF2-40B4-BE49-F238E27FC236}">
                <a16:creationId xmlns:a16="http://schemas.microsoft.com/office/drawing/2014/main" id="{E0069268-9EDB-4B07-D81B-F913F751454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38632" y="4526069"/>
            <a:ext cx="776601" cy="535328"/>
          </a:xfrm>
          <a:prstGeom prst="rect">
            <a:avLst/>
          </a:prstGeom>
        </p:spPr>
      </p:pic>
      <p:sp>
        <p:nvSpPr>
          <p:cNvPr id="8" name="Rounded Rectangle 7">
            <a:extLst>
              <a:ext uri="{FF2B5EF4-FFF2-40B4-BE49-F238E27FC236}">
                <a16:creationId xmlns:a16="http://schemas.microsoft.com/office/drawing/2014/main" id="{1AA834E8-DE55-5005-13E6-D9BF9CC35F37}"/>
              </a:ext>
            </a:extLst>
          </p:cNvPr>
          <p:cNvSpPr/>
          <p:nvPr/>
        </p:nvSpPr>
        <p:spPr>
          <a:xfrm>
            <a:off x="5803361" y="1622482"/>
            <a:ext cx="2414731"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5D6F9E7-D127-2DD0-770C-61DE6D3F3CC1}"/>
              </a:ext>
            </a:extLst>
          </p:cNvPr>
          <p:cNvSpPr txBox="1"/>
          <p:nvPr/>
        </p:nvSpPr>
        <p:spPr>
          <a:xfrm>
            <a:off x="5867559" y="1682203"/>
            <a:ext cx="2286339" cy="646331"/>
          </a:xfrm>
          <a:prstGeom prst="rect">
            <a:avLst/>
          </a:prstGeom>
          <a:noFill/>
        </p:spPr>
        <p:txBody>
          <a:bodyPr wrap="square" rtlCol="0">
            <a:spAutoFit/>
          </a:bodyPr>
          <a:lstStyle/>
          <a:p>
            <a:r>
              <a:rPr lang="en-CA" u="sng" dirty="0">
                <a:solidFill>
                  <a:schemeClr val="bg1"/>
                </a:solidFill>
                <a:latin typeface="Arial" panose="020B0604020202020204" pitchFamily="34" charset="0"/>
                <a:cs typeface="Arial" panose="020B0604020202020204" pitchFamily="34" charset="0"/>
              </a:rPr>
              <a:t>www.facebook.com/systems247</a:t>
            </a:r>
            <a:endParaRPr lang="en-US" dirty="0">
              <a:solidFill>
                <a:schemeClr val="bg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4B534732-5A3F-6E17-753F-18D31284303C}"/>
              </a:ext>
            </a:extLst>
          </p:cNvPr>
          <p:cNvSpPr/>
          <p:nvPr/>
        </p:nvSpPr>
        <p:spPr>
          <a:xfrm>
            <a:off x="5803361" y="2593259"/>
            <a:ext cx="2414733"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0624828-4D98-633A-3A4A-CDA91EB753BA}"/>
              </a:ext>
            </a:extLst>
          </p:cNvPr>
          <p:cNvSpPr txBox="1"/>
          <p:nvPr/>
        </p:nvSpPr>
        <p:spPr>
          <a:xfrm>
            <a:off x="5867559" y="2652980"/>
            <a:ext cx="2350536" cy="646331"/>
          </a:xfrm>
          <a:prstGeom prst="rect">
            <a:avLst/>
          </a:prstGeom>
          <a:noFill/>
        </p:spPr>
        <p:txBody>
          <a:bodyPr wrap="square" rtlCol="0">
            <a:spAutoFit/>
          </a:bodyPr>
          <a:lstStyle/>
          <a:p>
            <a:r>
              <a:rPr lang="en-CA" u="sng" dirty="0" err="1">
                <a:solidFill>
                  <a:schemeClr val="bg1"/>
                </a:solidFill>
                <a:latin typeface="Arial" panose="020B0604020202020204" pitchFamily="34" charset="0"/>
                <a:cs typeface="Arial" panose="020B0604020202020204" pitchFamily="34" charset="0"/>
              </a:rPr>
              <a:t>www.instagram.com</a:t>
            </a:r>
            <a:r>
              <a:rPr lang="en-CA" u="sng" dirty="0">
                <a:solidFill>
                  <a:schemeClr val="bg1"/>
                </a:solidFill>
                <a:latin typeface="Arial" panose="020B0604020202020204" pitchFamily="34" charset="0"/>
                <a:cs typeface="Arial" panose="020B0604020202020204" pitchFamily="34" charset="0"/>
              </a:rPr>
              <a:t>/dunk247</a:t>
            </a:r>
            <a:endParaRPr lang="en-US" dirty="0">
              <a:solidFill>
                <a:schemeClr val="bg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8B300331-A4FE-1863-7B9E-25920BE49F22}"/>
              </a:ext>
            </a:extLst>
          </p:cNvPr>
          <p:cNvSpPr/>
          <p:nvPr/>
        </p:nvSpPr>
        <p:spPr>
          <a:xfrm>
            <a:off x="5806096" y="3561551"/>
            <a:ext cx="2411997"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5F63F2F-C17B-6F88-E79B-43F45C924D7F}"/>
              </a:ext>
            </a:extLst>
          </p:cNvPr>
          <p:cNvSpPr txBox="1"/>
          <p:nvPr/>
        </p:nvSpPr>
        <p:spPr>
          <a:xfrm>
            <a:off x="5870295" y="3621272"/>
            <a:ext cx="2090066"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www.linkedin.com/systems-24-7</a:t>
            </a:r>
            <a:r>
              <a:rPr lang="en-US" dirty="0">
                <a:solidFill>
                  <a:schemeClr val="bg1"/>
                </a:solidFill>
                <a:latin typeface="Arial" panose="020B0604020202020204" pitchFamily="34" charset="0"/>
                <a:cs typeface="Arial" panose="020B0604020202020204" pitchFamily="34" charset="0"/>
              </a:rPr>
              <a:t> </a:t>
            </a:r>
          </a:p>
        </p:txBody>
      </p:sp>
      <p:sp>
        <p:nvSpPr>
          <p:cNvPr id="14" name="Rounded Rectangle 13">
            <a:extLst>
              <a:ext uri="{FF2B5EF4-FFF2-40B4-BE49-F238E27FC236}">
                <a16:creationId xmlns:a16="http://schemas.microsoft.com/office/drawing/2014/main" id="{54170F6A-2EE5-8FDD-D636-DF40D8DAC016}"/>
              </a:ext>
            </a:extLst>
          </p:cNvPr>
          <p:cNvSpPr/>
          <p:nvPr/>
        </p:nvSpPr>
        <p:spPr>
          <a:xfrm>
            <a:off x="5803362" y="4526069"/>
            <a:ext cx="2986234"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6EB1B-DE59-B44F-C2BE-1D4FA3AF2D6C}"/>
              </a:ext>
            </a:extLst>
          </p:cNvPr>
          <p:cNvSpPr txBox="1"/>
          <p:nvPr/>
        </p:nvSpPr>
        <p:spPr>
          <a:xfrm>
            <a:off x="5867559" y="4585790"/>
            <a:ext cx="2922037"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https://www.youtube.com/</a:t>
            </a:r>
            <a:r>
              <a:rPr lang="en-US" dirty="0">
                <a:solidFill>
                  <a:schemeClr val="bg1"/>
                </a:solidFill>
                <a:latin typeface="Arial" panose="020B0604020202020204" pitchFamily="34" charset="0"/>
                <a:cs typeface="Arial" panose="020B0604020202020204" pitchFamily="34" charset="0"/>
              </a:rPr>
              <a:t> </a:t>
            </a:r>
          </a:p>
          <a:p>
            <a:r>
              <a:rPr lang="en-US" u="sng" dirty="0">
                <a:solidFill>
                  <a:schemeClr val="bg1"/>
                </a:solidFill>
                <a:latin typeface="Arial" panose="020B0604020202020204" pitchFamily="34" charset="0"/>
                <a:cs typeface="Arial" panose="020B0604020202020204" pitchFamily="34" charset="0"/>
              </a:rPr>
              <a:t>@systems24-7 </a:t>
            </a:r>
          </a:p>
        </p:txBody>
      </p:sp>
      <p:sp>
        <p:nvSpPr>
          <p:cNvPr id="16" name="Footer Placeholder 4">
            <a:extLst>
              <a:ext uri="{FF2B5EF4-FFF2-40B4-BE49-F238E27FC236}">
                <a16:creationId xmlns:a16="http://schemas.microsoft.com/office/drawing/2014/main" id="{AD2C523B-5386-5E42-DAA9-997FBB8BF112}"/>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Slide 16 of 16</a:t>
            </a:r>
          </a:p>
        </p:txBody>
      </p:sp>
    </p:spTree>
    <p:extLst>
      <p:ext uri="{BB962C8B-B14F-4D97-AF65-F5344CB8AC3E}">
        <p14:creationId xmlns:p14="http://schemas.microsoft.com/office/powerpoint/2010/main" val="348094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1459E46-06C9-4325-A9DC-0FE259D7EFDE}"/>
              </a:ext>
            </a:extLst>
          </p:cNvPr>
          <p:cNvSpPr>
            <a:spLocks noGrp="1"/>
          </p:cNvSpPr>
          <p:nvPr>
            <p:ph sz="half" idx="1"/>
          </p:nvPr>
        </p:nvSpPr>
        <p:spPr>
          <a:xfrm>
            <a:off x="1631092" y="5771572"/>
            <a:ext cx="5647040" cy="1086428"/>
          </a:xfrm>
        </p:spPr>
        <p:txBody>
          <a:bodyPr>
            <a:normAutofit/>
          </a:bodyPr>
          <a:lstStyle/>
          <a:p>
            <a:pPr marL="0" indent="0" algn="ctr">
              <a:lnSpc>
                <a:spcPct val="100000"/>
              </a:lnSpc>
              <a:spcBef>
                <a:spcPts val="600"/>
              </a:spcBef>
              <a:buNone/>
            </a:pPr>
            <a:r>
              <a:rPr lang="en-US" b="1" dirty="0">
                <a:solidFill>
                  <a:srgbClr val="0674BC"/>
                </a:solidFill>
                <a:latin typeface="Arial" panose="020B0604020202020204" pitchFamily="34" charset="0"/>
                <a:cs typeface="Arial" panose="020B0604020202020204" pitchFamily="34" charset="0"/>
              </a:rPr>
              <a:t>For more information visit:</a:t>
            </a:r>
          </a:p>
          <a:p>
            <a:pPr marL="0" indent="0" algn="ctr">
              <a:lnSpc>
                <a:spcPct val="100000"/>
              </a:lnSpc>
              <a:spcBef>
                <a:spcPts val="600"/>
              </a:spcBef>
              <a:buNone/>
            </a:pPr>
            <a:r>
              <a:rPr lang="en-US" dirty="0">
                <a:solidFill>
                  <a:srgbClr val="0674BC"/>
                </a:solidFill>
                <a:latin typeface="Arial" panose="020B0604020202020204" pitchFamily="34" charset="0"/>
                <a:cs typeface="Arial" panose="020B0604020202020204" pitchFamily="34" charset="0"/>
              </a:rPr>
              <a:t>www.systems24-7.com/systems24-7expo</a:t>
            </a:r>
          </a:p>
        </p:txBody>
      </p:sp>
      <p:pic>
        <p:nvPicPr>
          <p:cNvPr id="3" name="Picture 2" descr="Text&#10;&#10;Description automatically generated">
            <a:extLst>
              <a:ext uri="{FF2B5EF4-FFF2-40B4-BE49-F238E27FC236}">
                <a16:creationId xmlns:a16="http://schemas.microsoft.com/office/drawing/2014/main" id="{E587BC99-877C-962A-CCF1-67FA838491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31092" y="470520"/>
            <a:ext cx="5572898" cy="5177482"/>
          </a:xfrm>
          <a:prstGeom prst="rect">
            <a:avLst/>
          </a:prstGeom>
        </p:spPr>
      </p:pic>
      <p:sp>
        <p:nvSpPr>
          <p:cNvPr id="4" name="Footer Placeholder 4">
            <a:extLst>
              <a:ext uri="{FF2B5EF4-FFF2-40B4-BE49-F238E27FC236}">
                <a16:creationId xmlns:a16="http://schemas.microsoft.com/office/drawing/2014/main" id="{D2E8F179-11C5-10AF-AAD2-26CC2C83698C}"/>
              </a:ext>
            </a:extLst>
          </p:cNvPr>
          <p:cNvSpPr>
            <a:spLocks noGrp="1"/>
          </p:cNvSpPr>
          <p:nvPr>
            <p:ph type="ftr" sz="quarter" idx="11"/>
          </p:nvPr>
        </p:nvSpPr>
        <p:spPr>
          <a:xfrm>
            <a:off x="5719967" y="6403163"/>
            <a:ext cx="3185493" cy="365125"/>
          </a:xfrm>
        </p:spPr>
        <p:txBody>
          <a:bodyPr/>
          <a:lstStyle/>
          <a:p>
            <a:r>
              <a:rPr lang="en-US" dirty="0"/>
              <a:t>Slide 2 of 16</a:t>
            </a:r>
          </a:p>
        </p:txBody>
      </p:sp>
    </p:spTree>
    <p:extLst>
      <p:ext uri="{BB962C8B-B14F-4D97-AF65-F5344CB8AC3E}">
        <p14:creationId xmlns:p14="http://schemas.microsoft.com/office/powerpoint/2010/main" val="421050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78F48-3D0A-094F-A9ED-D7A05F07D191}"/>
              </a:ext>
            </a:extLst>
          </p:cNvPr>
          <p:cNvSpPr txBox="1"/>
          <p:nvPr/>
        </p:nvSpPr>
        <p:spPr>
          <a:xfrm>
            <a:off x="519781" y="1332590"/>
            <a:ext cx="4770676" cy="2308324"/>
          </a:xfrm>
          <a:prstGeom prst="rect">
            <a:avLst/>
          </a:prstGeom>
          <a:noFill/>
          <a:ln w="38100">
            <a:noFill/>
          </a:ln>
        </p:spPr>
        <p:txBody>
          <a:bodyPr wrap="square" rtlCol="0">
            <a:spAutoFit/>
          </a:bodyPr>
          <a:lstStyle/>
          <a:p>
            <a:r>
              <a:rPr lang="en-US" sz="1800" b="1" i="1" kern="0" dirty="0">
                <a:solidFill>
                  <a:srgbClr val="38B54A"/>
                </a:solidFill>
                <a:effectLst/>
                <a:latin typeface="Arial" panose="020B0604020202020204" pitchFamily="34" charset="0"/>
                <a:ea typeface="Calibri" panose="020F0502020204030204" pitchFamily="34" charset="0"/>
                <a:cs typeface="Arial" panose="020B0604020202020204" pitchFamily="34" charset="0"/>
              </a:rPr>
              <a:t>Online security is not just a luxury but a necessity for everyone who uses the internet. </a:t>
            </a:r>
          </a:p>
          <a:p>
            <a:endParaRPr lang="en-US" kern="0" dirty="0">
              <a:latin typeface="Arial" panose="020B0604020202020204" pitchFamily="34" charset="0"/>
              <a:ea typeface="Calibri" panose="020F0502020204030204" pitchFamily="34" charset="0"/>
              <a:cs typeface="Arial" panose="020B0604020202020204" pitchFamily="34" charset="0"/>
            </a:endParaRPr>
          </a:p>
          <a:p>
            <a:r>
              <a:rPr lang="en-US" sz="1800" kern="0" dirty="0">
                <a:effectLst/>
                <a:latin typeface="Arial" panose="020B0604020202020204" pitchFamily="34" charset="0"/>
                <a:ea typeface="Calibri" panose="020F0502020204030204" pitchFamily="34" charset="0"/>
                <a:cs typeface="Arial" panose="020B0604020202020204" pitchFamily="34" charset="0"/>
              </a:rPr>
              <a:t>When using online programs and websites, it's essential to be aware of the security features that you should look for to ensure your data is protected.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828D23F5-2CEA-4AA1-5EC2-CBBE0C64985C}"/>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ONLINE SECURITY</a:t>
            </a:r>
            <a:endParaRPr lang="en-US" sz="3200" b="1" dirty="0">
              <a:solidFill>
                <a:srgbClr val="FF9300"/>
              </a:solidFill>
            </a:endParaRPr>
          </a:p>
        </p:txBody>
      </p:sp>
      <p:sp>
        <p:nvSpPr>
          <p:cNvPr id="14" name="Rectangle 13">
            <a:extLst>
              <a:ext uri="{FF2B5EF4-FFF2-40B4-BE49-F238E27FC236}">
                <a16:creationId xmlns:a16="http://schemas.microsoft.com/office/drawing/2014/main" id="{D935D5A6-C5FE-A9CD-CB98-3CB28E8B5FC4}"/>
              </a:ext>
            </a:extLst>
          </p:cNvPr>
          <p:cNvSpPr/>
          <p:nvPr/>
        </p:nvSpPr>
        <p:spPr>
          <a:xfrm>
            <a:off x="0" y="5481639"/>
            <a:ext cx="9144000" cy="1376362"/>
          </a:xfrm>
          <a:prstGeom prst="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0674BB"/>
              </a:solidFill>
            </a:endParaRPr>
          </a:p>
        </p:txBody>
      </p:sp>
      <p:pic>
        <p:nvPicPr>
          <p:cNvPr id="15" name="Picture 14">
            <a:extLst>
              <a:ext uri="{FF2B5EF4-FFF2-40B4-BE49-F238E27FC236}">
                <a16:creationId xmlns:a16="http://schemas.microsoft.com/office/drawing/2014/main" id="{8D05046C-C5EF-3421-0307-FF547E8AA7A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2074" y="6305978"/>
            <a:ext cx="1692229" cy="466098"/>
          </a:xfrm>
          <a:prstGeom prst="rect">
            <a:avLst/>
          </a:prstGeom>
        </p:spPr>
      </p:pic>
      <p:sp>
        <p:nvSpPr>
          <p:cNvPr id="16" name="Footer Placeholder 4">
            <a:extLst>
              <a:ext uri="{FF2B5EF4-FFF2-40B4-BE49-F238E27FC236}">
                <a16:creationId xmlns:a16="http://schemas.microsoft.com/office/drawing/2014/main" id="{D59676B4-7907-C006-5DA2-880F08B164AF}"/>
              </a:ext>
            </a:extLst>
          </p:cNvPr>
          <p:cNvSpPr txBox="1">
            <a:spLocks/>
          </p:cNvSpPr>
          <p:nvPr/>
        </p:nvSpPr>
        <p:spPr>
          <a:xfrm>
            <a:off x="5719967" y="6456328"/>
            <a:ext cx="318549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solidFill>
                  <a:schemeClr val="bg1"/>
                </a:solidFill>
              </a:rPr>
              <a:t>Slide 3 of 16</a:t>
            </a:r>
          </a:p>
        </p:txBody>
      </p:sp>
      <p:pic>
        <p:nvPicPr>
          <p:cNvPr id="11" name="Picture 10" descr="A picture containing graphical user interface&#10;&#10;Description automatically generated">
            <a:extLst>
              <a:ext uri="{FF2B5EF4-FFF2-40B4-BE49-F238E27FC236}">
                <a16:creationId xmlns:a16="http://schemas.microsoft.com/office/drawing/2014/main" id="{BFB98F2C-6D80-EF82-EE04-1EDF20B96BA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4460" y="1231085"/>
            <a:ext cx="4191000" cy="5080000"/>
          </a:xfrm>
          <a:prstGeom prst="rect">
            <a:avLst/>
          </a:prstGeom>
        </p:spPr>
      </p:pic>
    </p:spTree>
    <p:extLst>
      <p:ext uri="{BB962C8B-B14F-4D97-AF65-F5344CB8AC3E}">
        <p14:creationId xmlns:p14="http://schemas.microsoft.com/office/powerpoint/2010/main" val="30208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78F48-3D0A-094F-A9ED-D7A05F07D191}"/>
              </a:ext>
            </a:extLst>
          </p:cNvPr>
          <p:cNvSpPr txBox="1"/>
          <p:nvPr/>
        </p:nvSpPr>
        <p:spPr>
          <a:xfrm>
            <a:off x="4114800" y="1332590"/>
            <a:ext cx="4496815" cy="3693319"/>
          </a:xfrm>
          <a:prstGeom prst="rect">
            <a:avLst/>
          </a:prstGeom>
          <a:noFill/>
          <a:ln w="38100">
            <a:noFill/>
          </a:ln>
        </p:spPr>
        <p:txBody>
          <a:bodyPr wrap="square" rtlCol="0">
            <a:spAutoFit/>
          </a:bodyPr>
          <a:lstStyle/>
          <a:p>
            <a:r>
              <a:rPr lang="en-US" sz="1800" kern="0" dirty="0">
                <a:effectLst/>
                <a:latin typeface="Arial" panose="020B0604020202020204" pitchFamily="34" charset="0"/>
                <a:ea typeface="Calibri" panose="020F0502020204030204" pitchFamily="34" charset="0"/>
                <a:cs typeface="Arial" panose="020B0604020202020204" pitchFamily="34" charset="0"/>
              </a:rPr>
              <a:t>There are several reasons why some people believe that online security is a luxury and that they don't need it. </a:t>
            </a:r>
            <a:r>
              <a:rPr lang="en-US" sz="1800" i="1" kern="0" dirty="0">
                <a:solidFill>
                  <a:srgbClr val="F15922"/>
                </a:solidFill>
                <a:effectLst/>
                <a:latin typeface="Arial" panose="020B0604020202020204" pitchFamily="34" charset="0"/>
                <a:ea typeface="Calibri" panose="020F0502020204030204" pitchFamily="34" charset="0"/>
                <a:cs typeface="Arial" panose="020B0604020202020204" pitchFamily="34" charset="0"/>
              </a:rPr>
              <a:t>One common reason is the belief that online security is too expensive. </a:t>
            </a:r>
            <a:r>
              <a:rPr lang="en-US" sz="1800" kern="0" dirty="0">
                <a:effectLst/>
                <a:latin typeface="Arial" panose="020B0604020202020204" pitchFamily="34" charset="0"/>
                <a:ea typeface="Calibri" panose="020F0502020204030204" pitchFamily="34" charset="0"/>
                <a:cs typeface="Arial" panose="020B0604020202020204" pitchFamily="34" charset="0"/>
              </a:rPr>
              <a:t>Some people may believe that investing in online security measures is a waste of money, especially if they don't use the internet for sensitive transactions such as online banking. However, the reality is that online security is a necessity, and the cost of not investing in it can be much higher than the cost of investing in security measures.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41DD3F0-C301-472F-9B28-5B6699552BD2}"/>
              </a:ext>
            </a:extLst>
          </p:cNvPr>
          <p:cNvSpPr>
            <a:spLocks noGrp="1"/>
          </p:cNvSpPr>
          <p:nvPr>
            <p:ph type="ftr" sz="quarter" idx="11"/>
          </p:nvPr>
        </p:nvSpPr>
        <p:spPr>
          <a:xfrm>
            <a:off x="5719967" y="6403163"/>
            <a:ext cx="3185493" cy="365125"/>
          </a:xfrm>
        </p:spPr>
        <p:txBody>
          <a:bodyPr/>
          <a:lstStyle/>
          <a:p>
            <a:r>
              <a:rPr lang="en-US" dirty="0"/>
              <a:t>Slide 4 of 16</a:t>
            </a:r>
          </a:p>
        </p:txBody>
      </p:sp>
      <p:sp>
        <p:nvSpPr>
          <p:cNvPr id="6" name="Title 1">
            <a:extLst>
              <a:ext uri="{FF2B5EF4-FFF2-40B4-BE49-F238E27FC236}">
                <a16:creationId xmlns:a16="http://schemas.microsoft.com/office/drawing/2014/main" id="{828D23F5-2CEA-4AA1-5EC2-CBBE0C64985C}"/>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ONLINE SECURITY</a:t>
            </a:r>
            <a:endParaRPr lang="en-US" sz="3200" b="1" dirty="0">
              <a:solidFill>
                <a:srgbClr val="FF9300"/>
              </a:solidFill>
            </a:endParaRPr>
          </a:p>
        </p:txBody>
      </p:sp>
      <p:pic>
        <p:nvPicPr>
          <p:cNvPr id="8" name="Picture 7" descr="Icon&#10;&#10;Description automatically generated">
            <a:extLst>
              <a:ext uri="{FF2B5EF4-FFF2-40B4-BE49-F238E27FC236}">
                <a16:creationId xmlns:a16="http://schemas.microsoft.com/office/drawing/2014/main" id="{85C6C391-1A8A-D779-38F1-9DBF041473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384" y="1101194"/>
            <a:ext cx="3582416" cy="5332542"/>
          </a:xfrm>
          <a:prstGeom prst="rect">
            <a:avLst/>
          </a:prstGeom>
        </p:spPr>
      </p:pic>
    </p:spTree>
    <p:extLst>
      <p:ext uri="{BB962C8B-B14F-4D97-AF65-F5344CB8AC3E}">
        <p14:creationId xmlns:p14="http://schemas.microsoft.com/office/powerpoint/2010/main" val="84266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78F48-3D0A-094F-A9ED-D7A05F07D191}"/>
              </a:ext>
            </a:extLst>
          </p:cNvPr>
          <p:cNvSpPr txBox="1"/>
          <p:nvPr/>
        </p:nvSpPr>
        <p:spPr>
          <a:xfrm>
            <a:off x="519781" y="1332590"/>
            <a:ext cx="4287350" cy="3970318"/>
          </a:xfrm>
          <a:prstGeom prst="rect">
            <a:avLst/>
          </a:prstGeom>
          <a:noFill/>
          <a:ln w="38100">
            <a:noFill/>
          </a:ln>
        </p:spPr>
        <p:txBody>
          <a:bodyPr wrap="square" rtlCol="0">
            <a:spAutoFit/>
          </a:bodyPr>
          <a:lstStyle/>
          <a:p>
            <a:r>
              <a:rPr lang="en-US" sz="1800" kern="0" dirty="0">
                <a:effectLst/>
                <a:latin typeface="Arial" panose="020B0604020202020204" pitchFamily="34" charset="0"/>
                <a:ea typeface="Calibri" panose="020F0502020204030204" pitchFamily="34" charset="0"/>
                <a:cs typeface="Arial" panose="020B0604020202020204" pitchFamily="34" charset="0"/>
              </a:rPr>
              <a:t>Another reason some people believe that online security is a luxury is </a:t>
            </a:r>
            <a:r>
              <a:rPr lang="en-US" sz="1800" i="1" kern="0" dirty="0">
                <a:solidFill>
                  <a:srgbClr val="19A89F"/>
                </a:solidFill>
                <a:effectLst/>
                <a:latin typeface="Arial" panose="020B0604020202020204" pitchFamily="34" charset="0"/>
                <a:ea typeface="Calibri" panose="020F0502020204030204" pitchFamily="34" charset="0"/>
                <a:cs typeface="Arial" panose="020B0604020202020204" pitchFamily="34" charset="0"/>
              </a:rPr>
              <a:t>the misconception that they are not significant enough for hackers to target</a:t>
            </a:r>
            <a:r>
              <a:rPr lang="en-US" sz="1800" kern="0" dirty="0">
                <a:effectLst/>
                <a:latin typeface="Arial" panose="020B0604020202020204" pitchFamily="34" charset="0"/>
                <a:ea typeface="Calibri" panose="020F0502020204030204" pitchFamily="34" charset="0"/>
                <a:cs typeface="Arial" panose="020B0604020202020204" pitchFamily="34" charset="0"/>
              </a:rPr>
              <a:t>. Some people may believe that they don't have anything valuable online, so there's no point in investing in online security. However, this is a dangerous assumption because hackers don't just target high-profile individuals or organizations. They can target anyone, and even small breaches can lead to significant consequences such as identity theft or financial loss.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41DD3F0-C301-472F-9B28-5B6699552BD2}"/>
              </a:ext>
            </a:extLst>
          </p:cNvPr>
          <p:cNvSpPr>
            <a:spLocks noGrp="1"/>
          </p:cNvSpPr>
          <p:nvPr>
            <p:ph type="ftr" sz="quarter" idx="11"/>
          </p:nvPr>
        </p:nvSpPr>
        <p:spPr>
          <a:xfrm>
            <a:off x="5719967" y="6403163"/>
            <a:ext cx="3185493" cy="365125"/>
          </a:xfrm>
        </p:spPr>
        <p:txBody>
          <a:bodyPr/>
          <a:lstStyle/>
          <a:p>
            <a:r>
              <a:rPr lang="en-US" dirty="0"/>
              <a:t>Slide 5 of 16</a:t>
            </a:r>
          </a:p>
        </p:txBody>
      </p:sp>
      <p:sp>
        <p:nvSpPr>
          <p:cNvPr id="6" name="Title 1">
            <a:extLst>
              <a:ext uri="{FF2B5EF4-FFF2-40B4-BE49-F238E27FC236}">
                <a16:creationId xmlns:a16="http://schemas.microsoft.com/office/drawing/2014/main" id="{828D23F5-2CEA-4AA1-5EC2-CBBE0C64985C}"/>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ONLINE SECURITY</a:t>
            </a:r>
            <a:endParaRPr lang="en-US" sz="3200" b="1" dirty="0">
              <a:solidFill>
                <a:srgbClr val="FF9300"/>
              </a:solidFill>
            </a:endParaRPr>
          </a:p>
        </p:txBody>
      </p:sp>
      <p:pic>
        <p:nvPicPr>
          <p:cNvPr id="3" name="Picture 2" descr="Icon&#10;&#10;Description automatically generated">
            <a:extLst>
              <a:ext uri="{FF2B5EF4-FFF2-40B4-BE49-F238E27FC236}">
                <a16:creationId xmlns:a16="http://schemas.microsoft.com/office/drawing/2014/main" id="{9AE61040-E5EB-5927-41CB-43B73702A1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6556" y="1214664"/>
            <a:ext cx="4158904" cy="4428671"/>
          </a:xfrm>
          <a:prstGeom prst="rect">
            <a:avLst/>
          </a:prstGeom>
        </p:spPr>
      </p:pic>
    </p:spTree>
    <p:extLst>
      <p:ext uri="{BB962C8B-B14F-4D97-AF65-F5344CB8AC3E}">
        <p14:creationId xmlns:p14="http://schemas.microsoft.com/office/powerpoint/2010/main" val="83546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78F48-3D0A-094F-A9ED-D7A05F07D191}"/>
              </a:ext>
            </a:extLst>
          </p:cNvPr>
          <p:cNvSpPr txBox="1"/>
          <p:nvPr/>
        </p:nvSpPr>
        <p:spPr>
          <a:xfrm>
            <a:off x="519781" y="1332590"/>
            <a:ext cx="8385679" cy="2031325"/>
          </a:xfrm>
          <a:prstGeom prst="rect">
            <a:avLst/>
          </a:prstGeom>
          <a:noFill/>
          <a:ln w="38100">
            <a:noFill/>
          </a:ln>
        </p:spPr>
        <p:txBody>
          <a:bodyPr wrap="square" rtlCol="0">
            <a:spAutoFit/>
          </a:bodyPr>
          <a:lstStyle/>
          <a:p>
            <a:r>
              <a:rPr lang="en-US" sz="1800" i="1" kern="0" dirty="0">
                <a:solidFill>
                  <a:srgbClr val="92278E"/>
                </a:solidFill>
                <a:effectLst/>
                <a:latin typeface="Arial" panose="020B0604020202020204" pitchFamily="34" charset="0"/>
                <a:ea typeface="Calibri" panose="020F0502020204030204" pitchFamily="34" charset="0"/>
                <a:cs typeface="Arial" panose="020B0604020202020204" pitchFamily="34" charset="0"/>
              </a:rPr>
              <a:t>Some people also believe that what they are doing online doesn't matter if it gets breached</a:t>
            </a:r>
            <a:r>
              <a:rPr lang="en-US" sz="1800" kern="0" dirty="0">
                <a:effectLst/>
                <a:latin typeface="Arial" panose="020B0604020202020204" pitchFamily="34" charset="0"/>
                <a:ea typeface="Calibri" panose="020F0502020204030204" pitchFamily="34" charset="0"/>
                <a:cs typeface="Arial" panose="020B0604020202020204" pitchFamily="34" charset="0"/>
              </a:rPr>
              <a:t>. For example, they may think that if someone hacks their social media account, it's not a big deal because it's just social media. However, this is a dangerous mindset because the information stored in social media accounts can be valuable to hackers. For example, they can use personal information to answer security questions for other accounts or use the information to create convincing phishing scams.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41DD3F0-C301-472F-9B28-5B6699552BD2}"/>
              </a:ext>
            </a:extLst>
          </p:cNvPr>
          <p:cNvSpPr>
            <a:spLocks noGrp="1"/>
          </p:cNvSpPr>
          <p:nvPr>
            <p:ph type="ftr" sz="quarter" idx="11"/>
          </p:nvPr>
        </p:nvSpPr>
        <p:spPr>
          <a:xfrm>
            <a:off x="5719967" y="6403163"/>
            <a:ext cx="3185493" cy="365125"/>
          </a:xfrm>
        </p:spPr>
        <p:txBody>
          <a:bodyPr/>
          <a:lstStyle/>
          <a:p>
            <a:r>
              <a:rPr lang="en-US" dirty="0"/>
              <a:t>Slide 6 of 16</a:t>
            </a:r>
          </a:p>
        </p:txBody>
      </p:sp>
      <p:sp>
        <p:nvSpPr>
          <p:cNvPr id="6" name="Title 1">
            <a:extLst>
              <a:ext uri="{FF2B5EF4-FFF2-40B4-BE49-F238E27FC236}">
                <a16:creationId xmlns:a16="http://schemas.microsoft.com/office/drawing/2014/main" id="{828D23F5-2CEA-4AA1-5EC2-CBBE0C64985C}"/>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ONLINE SECURITY</a:t>
            </a:r>
            <a:endParaRPr lang="en-US" sz="3200" b="1" dirty="0">
              <a:solidFill>
                <a:srgbClr val="FF9300"/>
              </a:solidFill>
            </a:endParaRPr>
          </a:p>
        </p:txBody>
      </p:sp>
      <p:pic>
        <p:nvPicPr>
          <p:cNvPr id="3" name="Picture 2" descr="Icon&#10;&#10;Description automatically generated">
            <a:extLst>
              <a:ext uri="{FF2B5EF4-FFF2-40B4-BE49-F238E27FC236}">
                <a16:creationId xmlns:a16="http://schemas.microsoft.com/office/drawing/2014/main" id="{1A5EA42F-A937-F2A7-BBF7-6A679E9F13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3429" y="3096461"/>
            <a:ext cx="5417142" cy="3572627"/>
          </a:xfrm>
          <a:prstGeom prst="rect">
            <a:avLst/>
          </a:prstGeom>
        </p:spPr>
      </p:pic>
    </p:spTree>
    <p:extLst>
      <p:ext uri="{BB962C8B-B14F-4D97-AF65-F5344CB8AC3E}">
        <p14:creationId xmlns:p14="http://schemas.microsoft.com/office/powerpoint/2010/main" val="272135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9BE1148-C210-D4C0-EBC8-3E66CF0BFF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07828" y="1939069"/>
            <a:ext cx="4057721" cy="1656623"/>
          </a:xfrm>
          <a:prstGeom prst="rect">
            <a:avLst/>
          </a:prstGeom>
        </p:spPr>
      </p:pic>
      <p:sp>
        <p:nvSpPr>
          <p:cNvPr id="7" name="TextBox 6">
            <a:extLst>
              <a:ext uri="{FF2B5EF4-FFF2-40B4-BE49-F238E27FC236}">
                <a16:creationId xmlns:a16="http://schemas.microsoft.com/office/drawing/2014/main" id="{8A478F48-3D0A-094F-A9ED-D7A05F07D191}"/>
              </a:ext>
            </a:extLst>
          </p:cNvPr>
          <p:cNvSpPr txBox="1"/>
          <p:nvPr/>
        </p:nvSpPr>
        <p:spPr>
          <a:xfrm>
            <a:off x="576263" y="1592083"/>
            <a:ext cx="8215040" cy="1754326"/>
          </a:xfrm>
          <a:prstGeom prst="rect">
            <a:avLst/>
          </a:prstGeom>
          <a:noFill/>
          <a:ln w="38100">
            <a:noFill/>
          </a:ln>
        </p:spPr>
        <p:txBody>
          <a:bodyPr wrap="square" rtlCol="0">
            <a:spAutoFit/>
          </a:bodyPr>
          <a:lstStyle/>
          <a:p>
            <a:pPr marL="342900" indent="-342900">
              <a:spcBef>
                <a:spcPts val="600"/>
              </a:spcBef>
              <a:buFont typeface="+mj-lt"/>
              <a:buAutoNum type="arabicPeriod"/>
            </a:pPr>
            <a:r>
              <a:rPr lang="en-US" b="1" kern="0" dirty="0">
                <a:solidFill>
                  <a:srgbClr val="0674BB"/>
                </a:solidFill>
                <a:effectLst/>
                <a:latin typeface="Arial" panose="020B0604020202020204" pitchFamily="34" charset="0"/>
                <a:ea typeface="Calibri" panose="020F0502020204030204" pitchFamily="34" charset="0"/>
                <a:cs typeface="Arial" panose="020B0604020202020204" pitchFamily="34" charset="0"/>
              </a:rPr>
              <a:t>Encryption</a:t>
            </a:r>
            <a:r>
              <a:rPr lang="en-US" kern="0" dirty="0">
                <a:effectLst/>
                <a:latin typeface="Arial" panose="020B0604020202020204" pitchFamily="34" charset="0"/>
                <a:ea typeface="Calibri" panose="020F0502020204030204" pitchFamily="34" charset="0"/>
                <a:cs typeface="Arial" panose="020B0604020202020204" pitchFamily="34" charset="0"/>
              </a:rPr>
              <a:t>: Encryption is the process of converting data into a code to protect it from unauthorized access. To ensure that a </a:t>
            </a:r>
            <a:br>
              <a:rPr lang="en-US" kern="0" dirty="0">
                <a:effectLst/>
                <a:latin typeface="Arial" panose="020B0604020202020204" pitchFamily="34" charset="0"/>
                <a:ea typeface="Calibri" panose="020F0502020204030204" pitchFamily="34" charset="0"/>
                <a:cs typeface="Arial" panose="020B0604020202020204" pitchFamily="34" charset="0"/>
              </a:rPr>
            </a:br>
            <a:r>
              <a:rPr lang="en-US" kern="0" dirty="0">
                <a:effectLst/>
                <a:latin typeface="Arial" panose="020B0604020202020204" pitchFamily="34" charset="0"/>
                <a:ea typeface="Calibri" panose="020F0502020204030204" pitchFamily="34" charset="0"/>
                <a:cs typeface="Arial" panose="020B0604020202020204" pitchFamily="34" charset="0"/>
              </a:rPr>
              <a:t>website or online program is using encryption, </a:t>
            </a:r>
            <a:br>
              <a:rPr lang="en-US" kern="0" dirty="0">
                <a:effectLst/>
                <a:latin typeface="Arial" panose="020B0604020202020204" pitchFamily="34" charset="0"/>
                <a:ea typeface="Calibri" panose="020F0502020204030204" pitchFamily="34" charset="0"/>
                <a:cs typeface="Arial" panose="020B0604020202020204" pitchFamily="34" charset="0"/>
              </a:rPr>
            </a:br>
            <a:r>
              <a:rPr lang="en-US" kern="0" dirty="0">
                <a:effectLst/>
                <a:latin typeface="Arial" panose="020B0604020202020204" pitchFamily="34" charset="0"/>
                <a:ea typeface="Calibri" panose="020F0502020204030204" pitchFamily="34" charset="0"/>
                <a:cs typeface="Arial" panose="020B0604020202020204" pitchFamily="34" charset="0"/>
              </a:rPr>
              <a:t>look for a padlock icon in the address </a:t>
            </a:r>
            <a:br>
              <a:rPr lang="en-US" kern="0" dirty="0">
                <a:effectLst/>
                <a:latin typeface="Arial" panose="020B0604020202020204" pitchFamily="34" charset="0"/>
                <a:ea typeface="Calibri" panose="020F0502020204030204" pitchFamily="34" charset="0"/>
                <a:cs typeface="Arial" panose="020B0604020202020204" pitchFamily="34" charset="0"/>
              </a:rPr>
            </a:br>
            <a:r>
              <a:rPr lang="en-US" kern="0" dirty="0">
                <a:effectLst/>
                <a:latin typeface="Arial" panose="020B0604020202020204" pitchFamily="34" charset="0"/>
                <a:ea typeface="Calibri" panose="020F0502020204030204" pitchFamily="34" charset="0"/>
                <a:cs typeface="Arial" panose="020B0604020202020204" pitchFamily="34" charset="0"/>
              </a:rPr>
              <a:t>bar or check that the URL starts </a:t>
            </a:r>
            <a:br>
              <a:rPr lang="en-US" kern="0" dirty="0">
                <a:effectLst/>
                <a:latin typeface="Arial" panose="020B0604020202020204" pitchFamily="34" charset="0"/>
                <a:ea typeface="Calibri" panose="020F0502020204030204" pitchFamily="34" charset="0"/>
                <a:cs typeface="Arial" panose="020B0604020202020204" pitchFamily="34" charset="0"/>
              </a:rPr>
            </a:br>
            <a:r>
              <a:rPr lang="en-US" kern="0" dirty="0">
                <a:effectLst/>
                <a:latin typeface="Arial" panose="020B0604020202020204" pitchFamily="34" charset="0"/>
                <a:ea typeface="Calibri" panose="020F0502020204030204" pitchFamily="34" charset="0"/>
                <a:cs typeface="Arial" panose="020B0604020202020204" pitchFamily="34" charset="0"/>
              </a:rPr>
              <a:t>with "https.”</a:t>
            </a:r>
            <a:endParaRPr lang="en-CA"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41DD3F0-C301-472F-9B28-5B6699552BD2}"/>
              </a:ext>
            </a:extLst>
          </p:cNvPr>
          <p:cNvSpPr>
            <a:spLocks noGrp="1"/>
          </p:cNvSpPr>
          <p:nvPr>
            <p:ph type="ftr" sz="quarter" idx="11"/>
          </p:nvPr>
        </p:nvSpPr>
        <p:spPr>
          <a:xfrm>
            <a:off x="5719967" y="6403163"/>
            <a:ext cx="3185493" cy="365125"/>
          </a:xfrm>
        </p:spPr>
        <p:txBody>
          <a:bodyPr/>
          <a:lstStyle/>
          <a:p>
            <a:r>
              <a:rPr lang="en-US" dirty="0"/>
              <a:t>Slide 7 of 16</a:t>
            </a:r>
          </a:p>
        </p:txBody>
      </p:sp>
      <p:sp>
        <p:nvSpPr>
          <p:cNvPr id="6" name="Title 1">
            <a:extLst>
              <a:ext uri="{FF2B5EF4-FFF2-40B4-BE49-F238E27FC236}">
                <a16:creationId xmlns:a16="http://schemas.microsoft.com/office/drawing/2014/main" id="{828D23F5-2CEA-4AA1-5EC2-CBBE0C64985C}"/>
              </a:ext>
            </a:extLst>
          </p:cNvPr>
          <p:cNvSpPr txBox="1">
            <a:spLocks/>
          </p:cNvSpPr>
          <p:nvPr/>
        </p:nvSpPr>
        <p:spPr>
          <a:xfrm>
            <a:off x="467331" y="49594"/>
            <a:ext cx="8438129" cy="176684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kern="0" dirty="0">
                <a:solidFill>
                  <a:srgbClr val="FF9300"/>
                </a:solidFill>
                <a:effectLst/>
                <a:latin typeface="Arial" panose="020B0604020202020204" pitchFamily="34" charset="0"/>
                <a:ea typeface="Calibri" panose="020F0502020204030204" pitchFamily="34" charset="0"/>
                <a:cs typeface="Arial" panose="020B0604020202020204" pitchFamily="34" charset="0"/>
              </a:rPr>
              <a:t>HERE ARE SOME OF THE KEY SECURITY FEATURES TO KEEP IN MIND</a:t>
            </a:r>
            <a:endParaRPr lang="en-CA" sz="3200" b="1" kern="100" dirty="0">
              <a:solidFill>
                <a:srgbClr val="FF93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2A3CD55-BFE1-CBAE-BAC1-FB2180195D62}"/>
              </a:ext>
            </a:extLst>
          </p:cNvPr>
          <p:cNvSpPr txBox="1"/>
          <p:nvPr/>
        </p:nvSpPr>
        <p:spPr>
          <a:xfrm>
            <a:off x="576263" y="3662129"/>
            <a:ext cx="8329196" cy="1477328"/>
          </a:xfrm>
          <a:prstGeom prst="rect">
            <a:avLst/>
          </a:prstGeom>
          <a:noFill/>
        </p:spPr>
        <p:txBody>
          <a:bodyPr wrap="square">
            <a:spAutoFit/>
          </a:bodyPr>
          <a:lstStyle/>
          <a:p>
            <a:pPr marL="342900" lvl="0" indent="-342900">
              <a:spcBef>
                <a:spcPts val="600"/>
              </a:spcBef>
              <a:buFont typeface="+mj-lt"/>
              <a:buAutoNum type="arabicPeriod" startAt="2"/>
            </a:pPr>
            <a:r>
              <a:rPr lang="en-US" b="1" kern="0" dirty="0">
                <a:solidFill>
                  <a:srgbClr val="0674BB"/>
                </a:solidFill>
                <a:effectLst/>
                <a:latin typeface="Arial" panose="020B0604020202020204" pitchFamily="34" charset="0"/>
                <a:ea typeface="Calibri" panose="020F0502020204030204" pitchFamily="34" charset="0"/>
                <a:cs typeface="Arial" panose="020B0604020202020204" pitchFamily="34" charset="0"/>
              </a:rPr>
              <a:t>Strong password requirements: </a:t>
            </a:r>
            <a:r>
              <a:rPr lang="en-US" kern="0" dirty="0">
                <a:effectLst/>
                <a:latin typeface="Arial" panose="020B0604020202020204" pitchFamily="34" charset="0"/>
                <a:ea typeface="Calibri" panose="020F0502020204030204" pitchFamily="34" charset="0"/>
                <a:cs typeface="Arial" panose="020B0604020202020204" pitchFamily="34" charset="0"/>
              </a:rPr>
              <a:t>Strong passwords are essential for protecting your accounts from unauthorized access. When signing up for a new online program or website, ensure that they require strong passwords containing at least eight characters with a mix of upper and lower case letters, numbers, and symbols.</a:t>
            </a:r>
            <a:endParaRPr lang="en-CA"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descr="A picture containing text, clipart&#10;&#10;Description automatically generated">
            <a:extLst>
              <a:ext uri="{FF2B5EF4-FFF2-40B4-BE49-F238E27FC236}">
                <a16:creationId xmlns:a16="http://schemas.microsoft.com/office/drawing/2014/main" id="{096013FD-CA6F-A92B-8C49-A254325241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7673" y="4955412"/>
            <a:ext cx="3303630" cy="711046"/>
          </a:xfrm>
          <a:prstGeom prst="rect">
            <a:avLst/>
          </a:prstGeom>
        </p:spPr>
      </p:pic>
    </p:spTree>
    <p:extLst>
      <p:ext uri="{BB962C8B-B14F-4D97-AF65-F5344CB8AC3E}">
        <p14:creationId xmlns:p14="http://schemas.microsoft.com/office/powerpoint/2010/main" val="367244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78F48-3D0A-094F-A9ED-D7A05F07D191}"/>
              </a:ext>
            </a:extLst>
          </p:cNvPr>
          <p:cNvSpPr txBox="1"/>
          <p:nvPr/>
        </p:nvSpPr>
        <p:spPr>
          <a:xfrm>
            <a:off x="519781" y="1592083"/>
            <a:ext cx="5567510" cy="1754326"/>
          </a:xfrm>
          <a:prstGeom prst="rect">
            <a:avLst/>
          </a:prstGeom>
          <a:noFill/>
          <a:ln w="38100">
            <a:noFill/>
          </a:ln>
        </p:spPr>
        <p:txBody>
          <a:bodyPr wrap="square" rtlCol="0">
            <a:spAutoFit/>
          </a:bodyPr>
          <a:lstStyle/>
          <a:p>
            <a:pPr marL="342900" lvl="0" indent="-342900">
              <a:spcBef>
                <a:spcPts val="600"/>
              </a:spcBef>
              <a:buFont typeface="+mj-lt"/>
              <a:buAutoNum type="arabicPeriod" startAt="3"/>
            </a:pPr>
            <a:r>
              <a:rPr lang="en-US" b="1" kern="0" dirty="0">
                <a:solidFill>
                  <a:srgbClr val="0674BB"/>
                </a:solidFill>
                <a:effectLst/>
                <a:latin typeface="Arial" panose="020B0604020202020204" pitchFamily="34" charset="0"/>
                <a:ea typeface="Calibri" panose="020F0502020204030204" pitchFamily="34" charset="0"/>
                <a:cs typeface="Arial" panose="020B0604020202020204" pitchFamily="34" charset="0"/>
              </a:rPr>
              <a:t>Two-factor authentication (2FA): </a:t>
            </a:r>
            <a:r>
              <a:rPr lang="en-US" kern="0" dirty="0">
                <a:effectLst/>
                <a:latin typeface="Arial" panose="020B0604020202020204" pitchFamily="34" charset="0"/>
                <a:ea typeface="Calibri" panose="020F0502020204030204" pitchFamily="34" charset="0"/>
                <a:cs typeface="Arial" panose="020B0604020202020204" pitchFamily="34" charset="0"/>
              </a:rPr>
              <a:t>2FA adds an extra layer of security to your accounts by requiring you to provide two different types of authentication before accessing your account. Check that the website or online program offers 2FA as a security feature.</a:t>
            </a:r>
            <a:endParaRPr lang="en-CA"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41DD3F0-C301-472F-9B28-5B6699552BD2}"/>
              </a:ext>
            </a:extLst>
          </p:cNvPr>
          <p:cNvSpPr>
            <a:spLocks noGrp="1"/>
          </p:cNvSpPr>
          <p:nvPr>
            <p:ph type="ftr" sz="quarter" idx="11"/>
          </p:nvPr>
        </p:nvSpPr>
        <p:spPr>
          <a:xfrm>
            <a:off x="5719967" y="6403163"/>
            <a:ext cx="3185493" cy="365125"/>
          </a:xfrm>
        </p:spPr>
        <p:txBody>
          <a:bodyPr/>
          <a:lstStyle/>
          <a:p>
            <a:r>
              <a:rPr lang="en-US" dirty="0"/>
              <a:t>Slide 8 of 16</a:t>
            </a:r>
          </a:p>
        </p:txBody>
      </p:sp>
      <p:sp>
        <p:nvSpPr>
          <p:cNvPr id="6" name="Title 1">
            <a:extLst>
              <a:ext uri="{FF2B5EF4-FFF2-40B4-BE49-F238E27FC236}">
                <a16:creationId xmlns:a16="http://schemas.microsoft.com/office/drawing/2014/main" id="{828D23F5-2CEA-4AA1-5EC2-CBBE0C64985C}"/>
              </a:ext>
            </a:extLst>
          </p:cNvPr>
          <p:cNvSpPr txBox="1">
            <a:spLocks/>
          </p:cNvSpPr>
          <p:nvPr/>
        </p:nvSpPr>
        <p:spPr>
          <a:xfrm>
            <a:off x="467331" y="49594"/>
            <a:ext cx="8438129" cy="176684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kern="0" dirty="0">
                <a:solidFill>
                  <a:srgbClr val="FF9300"/>
                </a:solidFill>
                <a:effectLst/>
                <a:latin typeface="Arial" panose="020B0604020202020204" pitchFamily="34" charset="0"/>
                <a:ea typeface="Calibri" panose="020F0502020204030204" pitchFamily="34" charset="0"/>
                <a:cs typeface="Arial" panose="020B0604020202020204" pitchFamily="34" charset="0"/>
              </a:rPr>
              <a:t>HERE ARE SOME OF THE KEY SECURITY FEATURES TO KEEP IN MIND</a:t>
            </a:r>
            <a:endParaRPr lang="en-CA" sz="3200" b="1" kern="100" dirty="0">
              <a:solidFill>
                <a:srgbClr val="FF93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Graphical user interface&#10;&#10;Description automatically generated">
            <a:extLst>
              <a:ext uri="{FF2B5EF4-FFF2-40B4-BE49-F238E27FC236}">
                <a16:creationId xmlns:a16="http://schemas.microsoft.com/office/drawing/2014/main" id="{F22C0C4E-8680-BFF4-660F-B1856E15CB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5588" y="1524334"/>
            <a:ext cx="2856196" cy="1544818"/>
          </a:xfrm>
          <a:prstGeom prst="rect">
            <a:avLst/>
          </a:prstGeom>
        </p:spPr>
      </p:pic>
      <p:pic>
        <p:nvPicPr>
          <p:cNvPr id="8" name="Picture 7" descr="Icon&#10;&#10;Description automatically generated">
            <a:extLst>
              <a:ext uri="{FF2B5EF4-FFF2-40B4-BE49-F238E27FC236}">
                <a16:creationId xmlns:a16="http://schemas.microsoft.com/office/drawing/2014/main" id="{1FD5E40E-5FE5-199E-5F0A-9BB82FF6DF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02335" y="3125560"/>
            <a:ext cx="1293457" cy="1512203"/>
          </a:xfrm>
          <a:prstGeom prst="rect">
            <a:avLst/>
          </a:prstGeom>
        </p:spPr>
      </p:pic>
      <p:sp>
        <p:nvSpPr>
          <p:cNvPr id="10" name="TextBox 9">
            <a:extLst>
              <a:ext uri="{FF2B5EF4-FFF2-40B4-BE49-F238E27FC236}">
                <a16:creationId xmlns:a16="http://schemas.microsoft.com/office/drawing/2014/main" id="{3D3182B5-12B3-6940-A762-2B1207053F1E}"/>
              </a:ext>
            </a:extLst>
          </p:cNvPr>
          <p:cNvSpPr txBox="1"/>
          <p:nvPr/>
        </p:nvSpPr>
        <p:spPr>
          <a:xfrm>
            <a:off x="519780" y="3380785"/>
            <a:ext cx="6730106" cy="1200329"/>
          </a:xfrm>
          <a:prstGeom prst="rect">
            <a:avLst/>
          </a:prstGeom>
          <a:noFill/>
        </p:spPr>
        <p:txBody>
          <a:bodyPr wrap="square">
            <a:spAutoFit/>
          </a:bodyPr>
          <a:lstStyle/>
          <a:p>
            <a:pPr marL="342900" lvl="0" indent="-342900">
              <a:spcBef>
                <a:spcPts val="600"/>
              </a:spcBef>
              <a:buFont typeface="+mj-lt"/>
              <a:buAutoNum type="arabicPeriod" startAt="4"/>
            </a:pPr>
            <a:r>
              <a:rPr lang="en-US" b="1" kern="0" dirty="0">
                <a:solidFill>
                  <a:srgbClr val="0674BB"/>
                </a:solidFill>
                <a:effectLst/>
                <a:latin typeface="Arial" panose="020B0604020202020204" pitchFamily="34" charset="0"/>
                <a:ea typeface="Calibri" panose="020F0502020204030204" pitchFamily="34" charset="0"/>
                <a:cs typeface="Arial" panose="020B0604020202020204" pitchFamily="34" charset="0"/>
              </a:rPr>
              <a:t>Privacy policy: </a:t>
            </a:r>
            <a:r>
              <a:rPr lang="en-US" kern="0" dirty="0">
                <a:effectLst/>
                <a:latin typeface="Arial" panose="020B0604020202020204" pitchFamily="34" charset="0"/>
                <a:ea typeface="Calibri" panose="020F0502020204030204" pitchFamily="34" charset="0"/>
                <a:cs typeface="Arial" panose="020B0604020202020204" pitchFamily="34" charset="0"/>
              </a:rPr>
              <a:t>A privacy policy explains how a website or online program collects and uses your data. To ensure that your data is protected, always read the privacy policy of any website or online program you use.</a:t>
            </a:r>
            <a:endParaRPr lang="en-CA"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11BDEA6-01A7-3BA6-7307-16EDCFD921A2}"/>
              </a:ext>
            </a:extLst>
          </p:cNvPr>
          <p:cNvSpPr txBox="1"/>
          <p:nvPr/>
        </p:nvSpPr>
        <p:spPr>
          <a:xfrm>
            <a:off x="519779" y="4637763"/>
            <a:ext cx="6730106" cy="1200329"/>
          </a:xfrm>
          <a:prstGeom prst="rect">
            <a:avLst/>
          </a:prstGeom>
          <a:noFill/>
        </p:spPr>
        <p:txBody>
          <a:bodyPr wrap="square">
            <a:spAutoFit/>
          </a:bodyPr>
          <a:lstStyle/>
          <a:p>
            <a:pPr marL="342900" lvl="0" indent="-342900">
              <a:spcBef>
                <a:spcPts val="600"/>
              </a:spcBef>
              <a:buFont typeface="+mj-lt"/>
              <a:buAutoNum type="arabicPeriod" startAt="5"/>
            </a:pPr>
            <a:r>
              <a:rPr lang="en-US" b="1" kern="0" dirty="0">
                <a:solidFill>
                  <a:srgbClr val="0674BB"/>
                </a:solidFill>
                <a:effectLst/>
                <a:latin typeface="Arial" panose="020B0604020202020204" pitchFamily="34" charset="0"/>
                <a:ea typeface="Calibri" panose="020F0502020204030204" pitchFamily="34" charset="0"/>
                <a:cs typeface="Arial" panose="020B0604020202020204" pitchFamily="34" charset="0"/>
              </a:rPr>
              <a:t>Regular updates: </a:t>
            </a:r>
            <a:r>
              <a:rPr lang="en-US" kern="0" dirty="0">
                <a:effectLst/>
                <a:latin typeface="Arial" panose="020B0604020202020204" pitchFamily="34" charset="0"/>
                <a:ea typeface="Calibri" panose="020F0502020204030204" pitchFamily="34" charset="0"/>
                <a:cs typeface="Arial" panose="020B0604020202020204" pitchFamily="34" charset="0"/>
              </a:rPr>
              <a:t>Regular updates are essential for fixing security vulnerabilities and bugs in online programs and websites. Check that the website or online program is regularly updated to ensure your data is protected.</a:t>
            </a:r>
            <a:endParaRPr lang="en-CA"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Icon&#10;&#10;Description automatically generated">
            <a:extLst>
              <a:ext uri="{FF2B5EF4-FFF2-40B4-BE49-F238E27FC236}">
                <a16:creationId xmlns:a16="http://schemas.microsoft.com/office/drawing/2014/main" id="{631E54B2-4D42-CB83-8068-58126A5923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65898" y="4741892"/>
            <a:ext cx="1458323" cy="1327275"/>
          </a:xfrm>
          <a:prstGeom prst="rect">
            <a:avLst/>
          </a:prstGeom>
        </p:spPr>
      </p:pic>
    </p:spTree>
    <p:extLst>
      <p:ext uri="{BB962C8B-B14F-4D97-AF65-F5344CB8AC3E}">
        <p14:creationId xmlns:p14="http://schemas.microsoft.com/office/powerpoint/2010/main" val="393222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368C554-AF95-BC43-A588-64D48EA8F4EB}"/>
              </a:ext>
            </a:extLst>
          </p:cNvPr>
          <p:cNvSpPr/>
          <p:nvPr/>
        </p:nvSpPr>
        <p:spPr>
          <a:xfrm>
            <a:off x="1" y="1592263"/>
            <a:ext cx="9144000" cy="3931021"/>
          </a:xfrm>
          <a:prstGeom prst="rect">
            <a:avLst/>
          </a:prstGeom>
          <a:solidFill>
            <a:srgbClr val="19A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456C335-A43F-B44C-9741-FC5CA9023D23}"/>
              </a:ext>
            </a:extLst>
          </p:cNvPr>
          <p:cNvSpPr txBox="1"/>
          <p:nvPr/>
        </p:nvSpPr>
        <p:spPr>
          <a:xfrm>
            <a:off x="576264" y="1932025"/>
            <a:ext cx="5143704" cy="2308324"/>
          </a:xfrm>
          <a:prstGeom prst="rect">
            <a:avLst/>
          </a:prstGeom>
          <a:noFill/>
        </p:spPr>
        <p:txBody>
          <a:bodyPr wrap="square" rtlCol="0">
            <a:spAutoFit/>
          </a:bodyPr>
          <a:lstStyle/>
          <a:p>
            <a:pPr>
              <a:spcBef>
                <a:spcPts val="600"/>
              </a:spcBef>
            </a:pPr>
            <a:r>
              <a:rPr lang="en-US" sz="1800"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Firewalls are a key security feature for protecting your device from unauthorized access. A firewall is a network security system that monitors and controls incoming and outgoing network traffic based on predetermined security rules. To ensure that your device is protected by a firewall, check that your operating system has a built-in firewall or install a third-party firewall.</a:t>
            </a:r>
            <a:endParaRPr lang="en-CA"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itle 1">
            <a:extLst>
              <a:ext uri="{FF2B5EF4-FFF2-40B4-BE49-F238E27FC236}">
                <a16:creationId xmlns:a16="http://schemas.microsoft.com/office/drawing/2014/main" id="{2C505A1A-0728-524D-BA1B-4E2AD8CACB94}"/>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rgbClr val="FF9300"/>
                </a:solidFill>
              </a:rPr>
              <a:t>FIREWALLS</a:t>
            </a:r>
            <a:endParaRPr lang="en-US" sz="3200" b="1" dirty="0">
              <a:solidFill>
                <a:srgbClr val="FF9300"/>
              </a:solidFill>
            </a:endParaRPr>
          </a:p>
        </p:txBody>
      </p:sp>
      <p:pic>
        <p:nvPicPr>
          <p:cNvPr id="25" name="Picture 24" descr="Shape&#10;&#10;Description automatically generated with medium confidence">
            <a:extLst>
              <a:ext uri="{FF2B5EF4-FFF2-40B4-BE49-F238E27FC236}">
                <a16:creationId xmlns:a16="http://schemas.microsoft.com/office/drawing/2014/main" id="{110EF826-1371-0845-B62A-4119D954D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24" y="6305978"/>
            <a:ext cx="1694329" cy="466098"/>
          </a:xfrm>
          <a:prstGeom prst="rect">
            <a:avLst/>
          </a:prstGeom>
        </p:spPr>
      </p:pic>
      <p:sp>
        <p:nvSpPr>
          <p:cNvPr id="20" name="Footer Placeholder 4">
            <a:extLst>
              <a:ext uri="{FF2B5EF4-FFF2-40B4-BE49-F238E27FC236}">
                <a16:creationId xmlns:a16="http://schemas.microsoft.com/office/drawing/2014/main" id="{DB787869-CFC1-6E44-9579-C3C8C1464632}"/>
              </a:ext>
            </a:extLst>
          </p:cNvPr>
          <p:cNvSpPr>
            <a:spLocks noGrp="1"/>
          </p:cNvSpPr>
          <p:nvPr>
            <p:ph type="ftr" sz="quarter" idx="11"/>
          </p:nvPr>
        </p:nvSpPr>
        <p:spPr>
          <a:xfrm>
            <a:off x="5719967" y="6403163"/>
            <a:ext cx="3185493" cy="365125"/>
          </a:xfrm>
        </p:spPr>
        <p:txBody>
          <a:bodyPr/>
          <a:lstStyle/>
          <a:p>
            <a:r>
              <a:rPr lang="en-US" dirty="0"/>
              <a:t>Slide 9 of 16</a:t>
            </a:r>
          </a:p>
        </p:txBody>
      </p:sp>
      <p:pic>
        <p:nvPicPr>
          <p:cNvPr id="3" name="Picture 2">
            <a:extLst>
              <a:ext uri="{FF2B5EF4-FFF2-40B4-BE49-F238E27FC236}">
                <a16:creationId xmlns:a16="http://schemas.microsoft.com/office/drawing/2014/main" id="{6ECFE6A8-7F86-052C-51E1-D637A53F0DD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11699" y="2556098"/>
            <a:ext cx="4284107" cy="2811239"/>
          </a:xfrm>
          <a:prstGeom prst="rect">
            <a:avLst/>
          </a:prstGeom>
        </p:spPr>
      </p:pic>
    </p:spTree>
    <p:extLst>
      <p:ext uri="{BB962C8B-B14F-4D97-AF65-F5344CB8AC3E}">
        <p14:creationId xmlns:p14="http://schemas.microsoft.com/office/powerpoint/2010/main" val="4106544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11377A6D-AE55-4F43-B53F-5550F3960CC3}" vid="{F181628C-0A1C-9948-91A1-5AF395D670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1624</TotalTime>
  <Words>1128</Words>
  <Application>Microsoft Macintosh PowerPoint</Application>
  <PresentationFormat>On-screen Show (4:3)</PresentationFormat>
  <Paragraphs>76</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SECURITY IN ONLINE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LOVE THIS WEBINAR? HERE’S HOW TO GET THE RECORDING</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BY EXAMPLE</dc:title>
  <dc:creator>Dunk Communications</dc:creator>
  <cp:lastModifiedBy>Dunk Communications</cp:lastModifiedBy>
  <cp:revision>142</cp:revision>
  <dcterms:created xsi:type="dcterms:W3CDTF">2021-09-22T12:45:10Z</dcterms:created>
  <dcterms:modified xsi:type="dcterms:W3CDTF">2023-04-19T14:51:04Z</dcterms:modified>
</cp:coreProperties>
</file>