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92" r:id="rId3"/>
    <p:sldId id="296" r:id="rId4"/>
    <p:sldId id="297" r:id="rId5"/>
    <p:sldId id="298" r:id="rId6"/>
    <p:sldId id="299" r:id="rId7"/>
    <p:sldId id="300" r:id="rId8"/>
    <p:sldId id="301" r:id="rId9"/>
    <p:sldId id="306" r:id="rId10"/>
    <p:sldId id="303" r:id="rId11"/>
    <p:sldId id="304" r:id="rId12"/>
    <p:sldId id="305" r:id="rId13"/>
    <p:sldId id="307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A2D3FA5D-2D6F-9548-BAE2-136734E89B89}">
          <p14:sldIdLst>
            <p14:sldId id="281"/>
            <p14:sldId id="292"/>
            <p14:sldId id="296"/>
            <p14:sldId id="297"/>
            <p14:sldId id="298"/>
            <p14:sldId id="299"/>
            <p14:sldId id="300"/>
            <p14:sldId id="301"/>
            <p14:sldId id="306"/>
            <p14:sldId id="303"/>
            <p14:sldId id="304"/>
            <p14:sldId id="305"/>
            <p14:sldId id="307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pos="3198" userDrawn="1">
          <p15:clr>
            <a:srgbClr val="A4A3A4"/>
          </p15:clr>
        </p15:guide>
        <p15:guide id="6" orient="horz" pos="2523" userDrawn="1">
          <p15:clr>
            <a:srgbClr val="A4A3A4"/>
          </p15:clr>
        </p15:guide>
        <p15:guide id="7" orient="horz" pos="11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421"/>
    <a:srgbClr val="0C75BA"/>
    <a:srgbClr val="39B54A"/>
    <a:srgbClr val="F69321"/>
    <a:srgbClr val="F7941D"/>
    <a:srgbClr val="F7941E"/>
    <a:srgbClr val="2E3192"/>
    <a:srgbClr val="F79432"/>
    <a:srgbClr val="FF7711"/>
    <a:srgbClr val="333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84288" autoAdjust="0"/>
  </p:normalViewPr>
  <p:slideViewPr>
    <p:cSldViewPr>
      <p:cViewPr varScale="1">
        <p:scale>
          <a:sx n="124" d="100"/>
          <a:sy n="124" d="100"/>
        </p:scale>
        <p:origin x="1560" y="168"/>
      </p:cViewPr>
      <p:guideLst>
        <p:guide orient="horz" pos="799"/>
        <p:guide pos="249"/>
        <p:guide orient="horz" pos="482"/>
        <p:guide pos="5511"/>
        <p:guide pos="3198"/>
        <p:guide orient="horz" pos="2523"/>
        <p:guide orient="horz" pos="11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8D6D0-35DD-0640-8AA6-18006F3620B1}" type="datetimeFigureOut">
              <a:rPr lang="en-US" smtClean="0"/>
              <a:pPr/>
              <a:t>9/16/20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8171E-BCA4-7E42-B0E9-9F1C394385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1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C3B670A-6B7E-9649-B89E-F81D3C8906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04048" y="2130427"/>
            <a:ext cx="3888432" cy="1470025"/>
          </a:xfrm>
        </p:spPr>
        <p:txBody>
          <a:bodyPr>
            <a:normAutofit/>
          </a:bodyPr>
          <a:lstStyle>
            <a:lvl1pPr algn="l">
              <a:lnSpc>
                <a:spcPts val="4280"/>
              </a:lnSpc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04048" y="3645024"/>
            <a:ext cx="3888432" cy="72008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7942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5856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CB61D7-1D7C-AF45-B7E9-0C7FBA1A92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3775880-53AC-6043-8DC2-533EC18A3E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5556" y="3573016"/>
            <a:ext cx="7992888" cy="864096"/>
          </a:xfrm>
        </p:spPr>
        <p:txBody>
          <a:bodyPr>
            <a:normAutofit/>
          </a:bodyPr>
          <a:lstStyle>
            <a:lvl1pPr algn="l">
              <a:lnSpc>
                <a:spcPts val="4280"/>
              </a:lnSpc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A8F507F-333E-FC49-8688-C6DD19CCE76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5556" y="4293096"/>
            <a:ext cx="7992888" cy="72008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7942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135280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467D11-81AD-E64B-8C72-564A9CF9E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-27384"/>
            <a:ext cx="8640960" cy="936104"/>
          </a:xfrm>
        </p:spPr>
        <p:txBody>
          <a:bodyPr anchor="b">
            <a:normAutofit/>
          </a:bodyPr>
          <a:lstStyle>
            <a:lvl1pPr algn="l"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Title 36pt Blue Arial Narrow Bold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3528" y="989233"/>
            <a:ext cx="8640960" cy="4888039"/>
          </a:xfrm>
        </p:spPr>
        <p:txBody>
          <a:bodyPr>
            <a:normAutofit/>
          </a:bodyPr>
          <a:lstStyle>
            <a:lvl1pPr marL="257175" indent="-2571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 20pt Arial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063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467D11-81AD-E64B-8C72-564A9CF9E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0728807-AA16-5E46-9D32-EDC4A5CA22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-99392"/>
            <a:ext cx="8640960" cy="1584176"/>
          </a:xfrm>
        </p:spPr>
        <p:txBody>
          <a:bodyPr anchor="b">
            <a:normAutofit/>
          </a:bodyPr>
          <a:lstStyle>
            <a:lvl1pPr algn="l"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Two Line Title 44pt Blue Arial Narrow Bold (For long titles only!)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3528" y="1537913"/>
            <a:ext cx="8640960" cy="4483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Body Title 20pt Arial Orange Bold</a:t>
            </a:r>
          </a:p>
          <a:p>
            <a:pPr lvl="0"/>
            <a:r>
              <a:rPr lang="en-US" dirty="0"/>
              <a:t>Paragraph One 20pt Arial black Regular</a:t>
            </a:r>
          </a:p>
          <a:p>
            <a:pPr lvl="0"/>
            <a:r>
              <a:rPr lang="en-US" dirty="0"/>
              <a:t>Paragraph Two 20pt Arial black Regular</a:t>
            </a:r>
          </a:p>
        </p:txBody>
      </p:sp>
    </p:spTree>
    <p:extLst>
      <p:ext uri="{BB962C8B-B14F-4D97-AF65-F5344CB8AC3E}">
        <p14:creationId xmlns:p14="http://schemas.microsoft.com/office/powerpoint/2010/main" val="338319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5F573D7-D6B0-274D-BCCB-609393222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52120" y="0"/>
            <a:ext cx="3491880" cy="685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CA" dirty="0"/>
              <a:t>Picture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0DEB2A3-0F16-7F47-855F-E88CFCF6E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5184576" cy="4195343"/>
          </a:xfrm>
        </p:spPr>
        <p:txBody>
          <a:bodyPr>
            <a:normAutofit/>
          </a:bodyPr>
          <a:lstStyle>
            <a:lvl1pPr marL="257175" indent="-2571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903B94-CAEA-024B-B732-F665CC08D5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-243408"/>
            <a:ext cx="5184576" cy="1728192"/>
          </a:xfrm>
        </p:spPr>
        <p:txBody>
          <a:bodyPr anchor="b">
            <a:normAutofit/>
          </a:bodyPr>
          <a:lstStyle>
            <a:lvl1pPr algn="l"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Two Line Title 44pt Blue Arial Narrow Bold</a:t>
            </a:r>
          </a:p>
        </p:txBody>
      </p:sp>
    </p:spTree>
    <p:extLst>
      <p:ext uri="{BB962C8B-B14F-4D97-AF65-F5344CB8AC3E}">
        <p14:creationId xmlns:p14="http://schemas.microsoft.com/office/powerpoint/2010/main" val="203605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t connec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98BAE87A-FEF2-3045-BAFE-0559E09201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FA32C1-60B2-BF43-B539-7000141584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-27384"/>
            <a:ext cx="8640960" cy="936104"/>
          </a:xfrm>
        </p:spPr>
        <p:txBody>
          <a:bodyPr anchor="b">
            <a:normAutofit/>
          </a:bodyPr>
          <a:lstStyle>
            <a:lvl1pPr algn="l"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Get Connected!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8982E6C-B2D5-C544-A62D-E36BE3E1F0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3528" y="989233"/>
            <a:ext cx="8640960" cy="4888039"/>
          </a:xfrm>
        </p:spPr>
        <p:txBody>
          <a:bodyPr>
            <a:normAutofit/>
          </a:bodyPr>
          <a:lstStyle>
            <a:lvl1pPr marL="257175" indent="-2571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 20pt Arial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808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52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A2F25-15F9-4E07-9AFA-C30E4A35932C}" type="datetimeFigureOut">
              <a:rPr lang="en-CA" smtClean="0"/>
              <a:pPr/>
              <a:t>2020-09-16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B659-C17E-4F5A-8075-C06F20D61FE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606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0" r:id="rId4"/>
    <p:sldLayoutId id="2147483652" r:id="rId5"/>
    <p:sldLayoutId id="2147483654" r:id="rId6"/>
    <p:sldLayoutId id="2147483657" r:id="rId7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hyperlink" Target="https://www.facebook.com/Systems247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.linkedin.com/company/systems-24-7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www.instagram.com/dunk247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AC398-1EC7-AE4E-8582-F699A9B0C7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/>
              <a:t>Supervising Field and Remote Staff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6CD4A1-3283-D64E-8EF5-790A4A0FAC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New World!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6E5478-E676-A249-AC18-25CC3FDA5677}"/>
              </a:ext>
            </a:extLst>
          </p:cNvPr>
          <p:cNvSpPr txBox="1"/>
          <p:nvPr/>
        </p:nvSpPr>
        <p:spPr>
          <a:xfrm>
            <a:off x="323528" y="293747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Hello, you should be able to hear music playing, if not please adjust your speakers or call our office for assistance at 1-866-754-8839. You must be outside of Citrix to hear the music and the presentation. We will be starting promptly at 1pm EST. </a:t>
            </a:r>
            <a:endParaRPr lang="en-CA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83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6C4EA-514F-F645-9832-E4AA31F8E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the Remote Worker and Field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97033-3981-6B41-88AC-B58DFBC2F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96944" cy="4888039"/>
          </a:xfrm>
        </p:spPr>
        <p:txBody>
          <a:bodyPr/>
          <a:lstStyle/>
          <a:p>
            <a:r>
              <a:rPr lang="en-US" dirty="0"/>
              <a:t>Fight the cabin fever</a:t>
            </a:r>
          </a:p>
          <a:p>
            <a:pPr lvl="1"/>
            <a:r>
              <a:rPr lang="en-US" dirty="0"/>
              <a:t>Get outside a few times a day</a:t>
            </a:r>
          </a:p>
          <a:p>
            <a:pPr lvl="1"/>
            <a:r>
              <a:rPr lang="en-US" dirty="0"/>
              <a:t>Stop that vehicle and stretch</a:t>
            </a:r>
          </a:p>
          <a:p>
            <a:r>
              <a:rPr lang="en-US" dirty="0"/>
              <a:t>Workspace is set up well, clean, inviting</a:t>
            </a:r>
          </a:p>
          <a:p>
            <a:r>
              <a:rPr lang="en-US" dirty="0"/>
              <a:t>Bookshelf works as a standing desk option</a:t>
            </a:r>
          </a:p>
          <a:p>
            <a:r>
              <a:rPr lang="en-US" dirty="0"/>
              <a:t>Change your eating habits – meat free day, sugar free day – challenge yourself</a:t>
            </a:r>
          </a:p>
          <a:p>
            <a:r>
              <a:rPr lang="en-US" dirty="0"/>
              <a:t>Set up a personal development plan</a:t>
            </a:r>
          </a:p>
          <a:p>
            <a:pPr lvl="1"/>
            <a:r>
              <a:rPr lang="en-US" dirty="0"/>
              <a:t>Listen as you work, or sit in silence</a:t>
            </a:r>
          </a:p>
          <a:p>
            <a:pPr lvl="1"/>
            <a:r>
              <a:rPr lang="en-US" dirty="0"/>
              <a:t>Set mini goals and feel the success</a:t>
            </a:r>
          </a:p>
          <a:p>
            <a:pPr lvl="1"/>
            <a:r>
              <a:rPr lang="en-US" dirty="0"/>
              <a:t>Read to improve</a:t>
            </a:r>
          </a:p>
          <a:p>
            <a:pPr lvl="1"/>
            <a:r>
              <a:rPr lang="en-US" dirty="0"/>
              <a:t>Find a mentor</a:t>
            </a:r>
          </a:p>
        </p:txBody>
      </p:sp>
    </p:spTree>
    <p:extLst>
      <p:ext uri="{BB962C8B-B14F-4D97-AF65-F5344CB8AC3E}">
        <p14:creationId xmlns:p14="http://schemas.microsoft.com/office/powerpoint/2010/main" val="3013341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6ED6C-E286-4544-B90C-112DA642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Remote Employees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B1259-C118-6D44-B797-454FCA824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25185" cy="4888039"/>
          </a:xfrm>
        </p:spPr>
        <p:txBody>
          <a:bodyPr/>
          <a:lstStyle/>
          <a:p>
            <a:r>
              <a:rPr lang="en-US" dirty="0"/>
              <a:t>Remote or field work is not for everyone</a:t>
            </a:r>
          </a:p>
          <a:p>
            <a:r>
              <a:rPr lang="en-US" dirty="0"/>
              <a:t>They need structure and will ask for it, if you are not providing</a:t>
            </a:r>
          </a:p>
          <a:p>
            <a:r>
              <a:rPr lang="en-US" dirty="0"/>
              <a:t>They do tasks they do well first then work on the challenges – they want the “win”</a:t>
            </a:r>
          </a:p>
          <a:p>
            <a:r>
              <a:rPr lang="en-US" dirty="0"/>
              <a:t>Look for “trust” signals</a:t>
            </a:r>
          </a:p>
          <a:p>
            <a:pPr lvl="1"/>
            <a:r>
              <a:rPr lang="en-US" dirty="0"/>
              <a:t>Punctuality</a:t>
            </a:r>
          </a:p>
          <a:p>
            <a:pPr lvl="1"/>
            <a:r>
              <a:rPr lang="en-US" dirty="0"/>
              <a:t>Engage others in simple chat to break the silence</a:t>
            </a:r>
          </a:p>
          <a:p>
            <a:r>
              <a:rPr lang="en-US" dirty="0"/>
              <a:t>They assist other workers to work in these conditions and how to thrive</a:t>
            </a:r>
          </a:p>
          <a:p>
            <a:r>
              <a:rPr lang="en-US" dirty="0"/>
              <a:t>Follow through </a:t>
            </a:r>
          </a:p>
          <a:p>
            <a:r>
              <a:rPr lang="en-US" dirty="0"/>
              <a:t>Not afraid to communicate barriers, struggles and ask for help</a:t>
            </a:r>
          </a:p>
        </p:txBody>
      </p:sp>
    </p:spTree>
    <p:extLst>
      <p:ext uri="{BB962C8B-B14F-4D97-AF65-F5344CB8AC3E}">
        <p14:creationId xmlns:p14="http://schemas.microsoft.com/office/powerpoint/2010/main" val="225742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D6C32-4E41-D84E-BFE0-E0F0190D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F8F05-5016-CA4C-AEFA-59B2300BA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a supervisor we face many challenges with field and remote staff – often like herding kittens. Try a new approach from one of the points discussed today. Do not put it off choose one idea and give it a try. I am choosing the one to one improved check-in frequency – what about you? </a:t>
            </a:r>
          </a:p>
        </p:txBody>
      </p:sp>
    </p:spTree>
    <p:extLst>
      <p:ext uri="{BB962C8B-B14F-4D97-AF65-F5344CB8AC3E}">
        <p14:creationId xmlns:p14="http://schemas.microsoft.com/office/powerpoint/2010/main" val="2107388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9030-AC25-EA40-9B23-BCC5F49ED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C7DF-8608-894C-A36C-B99C4EAA9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6192688" cy="48880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Make sure to get connected by following us on social media! We share tips and important information about your programs and services.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i="1" dirty="0">
                <a:solidFill>
                  <a:srgbClr val="F79421"/>
                </a:solidFill>
              </a:rPr>
              <a:t>Let’s talk!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FEF647A9-8F59-824C-9CAD-6FD1C4E2332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3791" y="2564904"/>
            <a:ext cx="2951314" cy="853750"/>
          </a:xfrm>
          <a:prstGeom prst="rect">
            <a:avLst/>
          </a:prstGeom>
        </p:spPr>
      </p:pic>
      <p:pic>
        <p:nvPicPr>
          <p:cNvPr id="6" name="Picture 5">
            <a:hlinkClick r:id="rId4"/>
            <a:extLst>
              <a:ext uri="{FF2B5EF4-FFF2-40B4-BE49-F238E27FC236}">
                <a16:creationId xmlns:a16="http://schemas.microsoft.com/office/drawing/2014/main" id="{304B93C0-034B-844D-AA11-1F17A72732F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755" y="3356992"/>
            <a:ext cx="2882350" cy="853750"/>
          </a:xfrm>
          <a:prstGeom prst="rect">
            <a:avLst/>
          </a:prstGeom>
        </p:spPr>
      </p:pic>
      <p:pic>
        <p:nvPicPr>
          <p:cNvPr id="7" name="Picture 6">
            <a:hlinkClick r:id="rId6"/>
            <a:extLst>
              <a:ext uri="{FF2B5EF4-FFF2-40B4-BE49-F238E27FC236}">
                <a16:creationId xmlns:a16="http://schemas.microsoft.com/office/drawing/2014/main" id="{1518F372-CB55-2340-A92B-5BC2FD03DFD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2755" y="4149080"/>
            <a:ext cx="2951312" cy="85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477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03D4FB-CF8F-A94D-8231-DCD36922F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8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4761D-569F-7F4B-A8E1-647342B5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Never Did I Ever……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55CAE-6CED-244B-8469-BC1CFCE18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280920" cy="488803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79421"/>
                </a:solidFill>
              </a:rPr>
              <a:t>When we selected this topic in the early fall of 2019 never did, I ever think, we would be in the times we are in!</a:t>
            </a:r>
          </a:p>
          <a:p>
            <a:pPr marL="342900" indent="-342900">
              <a:spcBef>
                <a:spcPts val="1200"/>
              </a:spcBef>
            </a:pPr>
            <a:r>
              <a:rPr lang="en-US" dirty="0"/>
              <a:t>Dunk went totally virtual when COVID-19 hit</a:t>
            </a:r>
          </a:p>
          <a:p>
            <a:pPr marL="342900" indent="-342900"/>
            <a:r>
              <a:rPr lang="en-US" dirty="0"/>
              <a:t>Challenges for Employees thrown into working from home</a:t>
            </a:r>
          </a:p>
          <a:p>
            <a:pPr marL="342900" indent="-342900"/>
            <a:r>
              <a:rPr lang="en-US" dirty="0"/>
              <a:t>Supervising has been a challenge</a:t>
            </a:r>
          </a:p>
          <a:p>
            <a:pPr marL="342900" indent="-342900"/>
            <a:r>
              <a:rPr lang="en-US" dirty="0"/>
              <a:t>Let’s discuss this today!</a:t>
            </a:r>
          </a:p>
        </p:txBody>
      </p:sp>
    </p:spTree>
    <p:extLst>
      <p:ext uri="{BB962C8B-B14F-4D97-AF65-F5344CB8AC3E}">
        <p14:creationId xmlns:p14="http://schemas.microsoft.com/office/powerpoint/2010/main" val="411975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D97E-FE26-444A-A480-ADC6F41BF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Remote Work Station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F17BB-8257-C94D-A3F4-DE8D906A0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79421"/>
                </a:solidFill>
              </a:rPr>
              <a:t>Remote locations pose challenges, and you need to be creative to solve them. Let us discuss the physical workstation itself: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0C75BA"/>
                </a:solidFill>
              </a:rPr>
              <a:t>Field </a:t>
            </a:r>
          </a:p>
          <a:p>
            <a:r>
              <a:rPr lang="en-US" dirty="0"/>
              <a:t>Equipment</a:t>
            </a:r>
          </a:p>
          <a:p>
            <a:r>
              <a:rPr lang="en-US" dirty="0"/>
              <a:t>Unknown hazards</a:t>
            </a:r>
          </a:p>
          <a:p>
            <a:r>
              <a:rPr lang="en-US" dirty="0"/>
              <a:t>Water, toilets</a:t>
            </a:r>
          </a:p>
          <a:p>
            <a:r>
              <a:rPr lang="en-US" dirty="0"/>
              <a:t>Supervision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53BB79-5F0A-AE45-9F52-41EDC80626C5}"/>
              </a:ext>
            </a:extLst>
          </p:cNvPr>
          <p:cNvSpPr txBox="1">
            <a:spLocks/>
          </p:cNvSpPr>
          <p:nvPr/>
        </p:nvSpPr>
        <p:spPr>
          <a:xfrm>
            <a:off x="3203848" y="1772816"/>
            <a:ext cx="2808312" cy="4888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C75BA"/>
                </a:solidFill>
              </a:rPr>
              <a:t>Car</a:t>
            </a:r>
          </a:p>
          <a:p>
            <a:r>
              <a:rPr lang="en-US" dirty="0"/>
              <a:t>Equipment</a:t>
            </a:r>
          </a:p>
          <a:p>
            <a:r>
              <a:rPr lang="en-US" dirty="0"/>
              <a:t>Cell Phone</a:t>
            </a:r>
          </a:p>
          <a:p>
            <a:r>
              <a:rPr lang="en-US" dirty="0"/>
              <a:t>Breaks</a:t>
            </a:r>
          </a:p>
          <a:p>
            <a:r>
              <a:rPr lang="en-US" dirty="0"/>
              <a:t>Car jacking - 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863784-6AFB-E440-8387-0B0F9D70ADB9}"/>
              </a:ext>
            </a:extLst>
          </p:cNvPr>
          <p:cNvSpPr txBox="1">
            <a:spLocks/>
          </p:cNvSpPr>
          <p:nvPr/>
        </p:nvSpPr>
        <p:spPr>
          <a:xfrm>
            <a:off x="6300192" y="1772816"/>
            <a:ext cx="28438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C75BA"/>
                </a:solidFill>
              </a:rPr>
              <a:t>Home Office</a:t>
            </a:r>
          </a:p>
          <a:p>
            <a:r>
              <a:rPr lang="en-US" dirty="0"/>
              <a:t>Set-up, privacy</a:t>
            </a:r>
          </a:p>
          <a:p>
            <a:r>
              <a:rPr lang="en-US" dirty="0"/>
              <a:t>Cleanliness</a:t>
            </a:r>
          </a:p>
          <a:p>
            <a:r>
              <a:rPr lang="en-US" dirty="0"/>
              <a:t>Supervision</a:t>
            </a:r>
          </a:p>
          <a:p>
            <a:r>
              <a:rPr lang="en-US" dirty="0"/>
              <a:t>Video, surveillance</a:t>
            </a:r>
          </a:p>
          <a:p>
            <a:r>
              <a:rPr lang="en-US" dirty="0"/>
              <a:t>Technology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78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A5121-35B5-E940-B412-2C38F9A70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Supervision – 1 to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E7692-79BF-3844-8FDC-CD743D157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96944" cy="4888039"/>
          </a:xfrm>
        </p:spPr>
        <p:txBody>
          <a:bodyPr/>
          <a:lstStyle/>
          <a:p>
            <a:r>
              <a:rPr lang="en-US" dirty="0"/>
              <a:t>Use 1 to 1 communication and increase frequency</a:t>
            </a:r>
          </a:p>
          <a:p>
            <a:r>
              <a:rPr lang="en-US" dirty="0"/>
              <a:t>Lots going on right now and 1 to 1 is the best place to help and support</a:t>
            </a:r>
          </a:p>
          <a:p>
            <a:pPr lvl="1"/>
            <a:r>
              <a:rPr lang="en-US" dirty="0"/>
              <a:t>Allows you to focus on just that employee</a:t>
            </a:r>
          </a:p>
          <a:p>
            <a:pPr lvl="1"/>
            <a:r>
              <a:rPr lang="en-US" dirty="0"/>
              <a:t>Become a pressure relief valve for your employees</a:t>
            </a:r>
          </a:p>
          <a:p>
            <a:pPr lvl="1"/>
            <a:r>
              <a:rPr lang="en-US" dirty="0"/>
              <a:t>Communicate those “need to know”</a:t>
            </a:r>
          </a:p>
          <a:p>
            <a:pPr lvl="2"/>
            <a:r>
              <a:rPr lang="en-US" dirty="0"/>
              <a:t>Too many emails, messaging gets lost</a:t>
            </a:r>
          </a:p>
          <a:p>
            <a:r>
              <a:rPr lang="en-US" dirty="0"/>
              <a:t>At least annually book a 1 to 1 in-person</a:t>
            </a:r>
          </a:p>
        </p:txBody>
      </p:sp>
    </p:spTree>
    <p:extLst>
      <p:ext uri="{BB962C8B-B14F-4D97-AF65-F5344CB8AC3E}">
        <p14:creationId xmlns:p14="http://schemas.microsoft.com/office/powerpoint/2010/main" val="1503151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82E76-CEE5-5541-96F4-11D940200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Supervision – Clarity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B3B09-627B-7549-90D9-6BA6FFDD1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25185" cy="4888039"/>
          </a:xfrm>
        </p:spPr>
        <p:txBody>
          <a:bodyPr/>
          <a:lstStyle/>
          <a:p>
            <a:r>
              <a:rPr lang="en-US" dirty="0"/>
              <a:t>Expectations must be clearly delivered</a:t>
            </a:r>
          </a:p>
          <a:p>
            <a:pPr lvl="1"/>
            <a:r>
              <a:rPr lang="en-US" dirty="0"/>
              <a:t>Use two-way communications of your expectations</a:t>
            </a:r>
          </a:p>
          <a:p>
            <a:pPr lvl="2"/>
            <a:r>
              <a:rPr lang="en-US" dirty="0"/>
              <a:t>Deliver, repeat, speak it back</a:t>
            </a:r>
          </a:p>
          <a:p>
            <a:pPr lvl="1"/>
            <a:r>
              <a:rPr lang="en-US" dirty="0"/>
              <a:t>What do you want from your Employees?</a:t>
            </a:r>
          </a:p>
          <a:p>
            <a:pPr lvl="2"/>
            <a:r>
              <a:rPr lang="en-US" dirty="0"/>
              <a:t>Email work report everyday/week</a:t>
            </a:r>
          </a:p>
          <a:p>
            <a:pPr lvl="1"/>
            <a:r>
              <a:rPr lang="en-US" dirty="0"/>
              <a:t>Project or work expectations</a:t>
            </a:r>
          </a:p>
          <a:p>
            <a:pPr lvl="2"/>
            <a:r>
              <a:rPr lang="en-US" dirty="0"/>
              <a:t>Deadlines</a:t>
            </a:r>
          </a:p>
          <a:p>
            <a:pPr lvl="2"/>
            <a:r>
              <a:rPr lang="en-US" dirty="0"/>
              <a:t>Provide written instructions and add-ons – no verbal expectations</a:t>
            </a:r>
          </a:p>
          <a:p>
            <a:pPr lvl="2"/>
            <a:r>
              <a:rPr lang="en-US" dirty="0"/>
              <a:t>Know if your Employee needs small bites or larger scope</a:t>
            </a:r>
          </a:p>
          <a:p>
            <a:pPr lvl="3"/>
            <a:r>
              <a:rPr lang="en-US" dirty="0"/>
              <a:t>Manage their capacity to produce</a:t>
            </a:r>
          </a:p>
        </p:txBody>
      </p:sp>
    </p:spTree>
    <p:extLst>
      <p:ext uri="{BB962C8B-B14F-4D97-AF65-F5344CB8AC3E}">
        <p14:creationId xmlns:p14="http://schemas.microsoft.com/office/powerpoint/2010/main" val="95688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B6499-A917-B64C-9844-10150EE6A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Supervision - 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682A8-6F06-1641-9DF6-52CED7AB3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24936" cy="4888039"/>
          </a:xfrm>
        </p:spPr>
        <p:txBody>
          <a:bodyPr/>
          <a:lstStyle/>
          <a:p>
            <a:r>
              <a:rPr lang="en-US" dirty="0"/>
              <a:t>This is the hard one – Trust</a:t>
            </a:r>
          </a:p>
          <a:p>
            <a:pPr lvl="1"/>
            <a:r>
              <a:rPr lang="en-US" dirty="0"/>
              <a:t>Often, we trust but fail to provide clarity – this is not a breach of trust but of communication</a:t>
            </a:r>
          </a:p>
          <a:p>
            <a:r>
              <a:rPr lang="en-US" dirty="0"/>
              <a:t>If your employee can work independently then trust them to do it but if not, then you need to manage that Employee differently </a:t>
            </a:r>
          </a:p>
          <a:p>
            <a:r>
              <a:rPr lang="en-US" dirty="0"/>
              <a:t>Empower your Employees with decision making power and allow them to grow and increase their contributions to your company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9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05A56-00F0-A045-BAA7-893E25D1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 - 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D7D7D-8FBB-4F4F-97EC-D125B07BD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24936" cy="4888039"/>
          </a:xfrm>
        </p:spPr>
        <p:txBody>
          <a:bodyPr/>
          <a:lstStyle/>
          <a:p>
            <a:r>
              <a:rPr lang="en-US" dirty="0"/>
              <a:t>But if your Employee is a worker-bee let them work!</a:t>
            </a:r>
          </a:p>
          <a:p>
            <a:r>
              <a:rPr lang="en-US" dirty="0"/>
              <a:t>Tailor your approach to your Employee’s experience level and demonstrated competencies</a:t>
            </a:r>
          </a:p>
          <a:p>
            <a:pPr lvl="1"/>
            <a:r>
              <a:rPr lang="en-US" dirty="0"/>
              <a:t>Do not manage with one style</a:t>
            </a:r>
          </a:p>
          <a:p>
            <a:pPr lvl="1"/>
            <a:r>
              <a:rPr lang="en-US" dirty="0"/>
              <a:t>You will be surprised at how Employee’s succeed when trust is your first attribute</a:t>
            </a:r>
          </a:p>
          <a:p>
            <a:pPr lvl="2"/>
            <a:r>
              <a:rPr lang="en-US" dirty="0"/>
              <a:t>Do not make Employee’s earn your trust – give it freely!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3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030D6-21B5-804A-AEEA-9C3842EAC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Supervision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D6C58-E07E-B547-B8DD-B5A4197F1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96944" cy="4888039"/>
          </a:xfrm>
        </p:spPr>
        <p:txBody>
          <a:bodyPr/>
          <a:lstStyle/>
          <a:p>
            <a:r>
              <a:rPr lang="en-US" dirty="0"/>
              <a:t>Check in Consistently</a:t>
            </a:r>
          </a:p>
          <a:p>
            <a:pPr lvl="1"/>
            <a:r>
              <a:rPr lang="en-US" dirty="0"/>
              <a:t>Use a schedule and a few surprises as well</a:t>
            </a:r>
          </a:p>
          <a:p>
            <a:r>
              <a:rPr lang="en-US" dirty="0"/>
              <a:t>Provide feedback during the work or project</a:t>
            </a:r>
          </a:p>
          <a:p>
            <a:pPr lvl="1"/>
            <a:r>
              <a:rPr lang="en-US" dirty="0"/>
              <a:t>Learn to do this gently</a:t>
            </a:r>
          </a:p>
          <a:p>
            <a:r>
              <a:rPr lang="en-US" dirty="0"/>
              <a:t>Give hard deadline and use milestones as able</a:t>
            </a:r>
          </a:p>
          <a:p>
            <a:r>
              <a:rPr lang="en-US" dirty="0"/>
              <a:t>Make time for small talk</a:t>
            </a:r>
          </a:p>
          <a:p>
            <a:r>
              <a:rPr lang="en-US" dirty="0"/>
              <a:t>Use animated gifs and emoticons</a:t>
            </a:r>
          </a:p>
        </p:txBody>
      </p:sp>
    </p:spTree>
    <p:extLst>
      <p:ext uri="{BB962C8B-B14F-4D97-AF65-F5344CB8AC3E}">
        <p14:creationId xmlns:p14="http://schemas.microsoft.com/office/powerpoint/2010/main" val="126855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0721A-EFEA-A444-A4A5-0F34B9D3D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-99392"/>
            <a:ext cx="4753297" cy="1584176"/>
          </a:xfrm>
        </p:spPr>
        <p:txBody>
          <a:bodyPr/>
          <a:lstStyle/>
          <a:p>
            <a:r>
              <a:rPr lang="en-US" dirty="0"/>
              <a:t>Motivating Your Remote Employees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78930-48B8-9347-9A30-D23D51509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37913"/>
            <a:ext cx="8496944" cy="44833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Remember to help vision their career paths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Build a culture of adding people on calls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dirty="0"/>
              <a:t>Can you hold a minute, Holly would be great on this call!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Send some swag to workers and maybe their whole family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 strong tools for brainstorming online – whiteboards, shared desktop etc.</a:t>
            </a:r>
          </a:p>
        </p:txBody>
      </p:sp>
    </p:spTree>
    <p:extLst>
      <p:ext uri="{BB962C8B-B14F-4D97-AF65-F5344CB8AC3E}">
        <p14:creationId xmlns:p14="http://schemas.microsoft.com/office/powerpoint/2010/main" val="107683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2" id="{CF4B4E5B-3CE8-3743-96E1-4F80902B1B19}" vid="{1FF47C3F-6AA4-7749-A3CD-D34A5AD235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796</Words>
  <Application>Microsoft Macintosh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Office Theme</vt:lpstr>
      <vt:lpstr>Supervising Field and Remote Staff</vt:lpstr>
      <vt:lpstr>Never Did I Ever……</vt:lpstr>
      <vt:lpstr>The Remote Work Station</vt:lpstr>
      <vt:lpstr>Supervision – 1 to 1</vt:lpstr>
      <vt:lpstr>Supervision – Clarity</vt:lpstr>
      <vt:lpstr>Supervision - Trust</vt:lpstr>
      <vt:lpstr>Supervisor - Trust</vt:lpstr>
      <vt:lpstr>Tips for Supervision</vt:lpstr>
      <vt:lpstr>Motivating Your Remote Employees</vt:lpstr>
      <vt:lpstr>Tips for the Remote Worker and Field Staff</vt:lpstr>
      <vt:lpstr>Good Remote Employees</vt:lpstr>
      <vt:lpstr>Call to Action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Dunk Communications</dc:creator>
  <cp:lastModifiedBy>Jackie Watson</cp:lastModifiedBy>
  <cp:revision>23</cp:revision>
  <dcterms:created xsi:type="dcterms:W3CDTF">2020-09-08T12:14:16Z</dcterms:created>
  <dcterms:modified xsi:type="dcterms:W3CDTF">2020-09-16T18:52:07Z</dcterms:modified>
</cp:coreProperties>
</file>