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81" r:id="rId2"/>
    <p:sldId id="293" r:id="rId3"/>
    <p:sldId id="365" r:id="rId4"/>
    <p:sldId id="318" r:id="rId5"/>
    <p:sldId id="350" r:id="rId6"/>
    <p:sldId id="317" r:id="rId7"/>
    <p:sldId id="351" r:id="rId8"/>
    <p:sldId id="352" r:id="rId9"/>
    <p:sldId id="353" r:id="rId10"/>
    <p:sldId id="341" r:id="rId11"/>
    <p:sldId id="354" r:id="rId12"/>
    <p:sldId id="298" r:id="rId13"/>
    <p:sldId id="355" r:id="rId14"/>
    <p:sldId id="356" r:id="rId15"/>
    <p:sldId id="357" r:id="rId16"/>
    <p:sldId id="305" r:id="rId17"/>
    <p:sldId id="364" r:id="rId18"/>
    <p:sldId id="306" r:id="rId19"/>
    <p:sldId id="310" r:id="rId20"/>
    <p:sldId id="358" r:id="rId21"/>
    <p:sldId id="299" r:id="rId22"/>
    <p:sldId id="367" r:id="rId23"/>
    <p:sldId id="359" r:id="rId24"/>
    <p:sldId id="300" r:id="rId25"/>
    <p:sldId id="308" r:id="rId26"/>
    <p:sldId id="366" r:id="rId27"/>
    <p:sldId id="315" r:id="rId28"/>
    <p:sldId id="360" r:id="rId29"/>
    <p:sldId id="313" r:id="rId30"/>
    <p:sldId id="304" r:id="rId31"/>
    <p:sldId id="312" r:id="rId32"/>
    <p:sldId id="361" r:id="rId33"/>
    <p:sldId id="301" r:id="rId34"/>
    <p:sldId id="311" r:id="rId35"/>
    <p:sldId id="368" r:id="rId36"/>
    <p:sldId id="363" r:id="rId37"/>
    <p:sldId id="333" r:id="rId38"/>
    <p:sldId id="307" r:id="rId39"/>
    <p:sldId id="362" r:id="rId40"/>
    <p:sldId id="302" r:id="rId41"/>
    <p:sldId id="314" r:id="rId42"/>
    <p:sldId id="303" r:id="rId43"/>
    <p:sldId id="369" r:id="rId44"/>
    <p:sldId id="316" r:id="rId45"/>
    <p:sldId id="347" r:id="rId46"/>
    <p:sldId id="29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2D3FA5D-2D6F-9548-BAE2-136734E89B89}">
          <p14:sldIdLst>
            <p14:sldId id="281"/>
            <p14:sldId id="293"/>
            <p14:sldId id="365"/>
            <p14:sldId id="318"/>
            <p14:sldId id="350"/>
            <p14:sldId id="317"/>
            <p14:sldId id="351"/>
            <p14:sldId id="352"/>
            <p14:sldId id="353"/>
            <p14:sldId id="341"/>
            <p14:sldId id="354"/>
            <p14:sldId id="298"/>
            <p14:sldId id="355"/>
            <p14:sldId id="356"/>
            <p14:sldId id="357"/>
            <p14:sldId id="305"/>
            <p14:sldId id="364"/>
            <p14:sldId id="306"/>
            <p14:sldId id="310"/>
            <p14:sldId id="358"/>
            <p14:sldId id="299"/>
            <p14:sldId id="367"/>
            <p14:sldId id="359"/>
            <p14:sldId id="300"/>
            <p14:sldId id="308"/>
            <p14:sldId id="366"/>
            <p14:sldId id="315"/>
            <p14:sldId id="360"/>
            <p14:sldId id="313"/>
            <p14:sldId id="304"/>
            <p14:sldId id="312"/>
            <p14:sldId id="361"/>
            <p14:sldId id="301"/>
            <p14:sldId id="311"/>
            <p14:sldId id="368"/>
            <p14:sldId id="363"/>
            <p14:sldId id="333"/>
            <p14:sldId id="307"/>
            <p14:sldId id="362"/>
            <p14:sldId id="302"/>
            <p14:sldId id="314"/>
            <p14:sldId id="303"/>
            <p14:sldId id="369"/>
            <p14:sldId id="316"/>
            <p14:sldId id="347"/>
            <p14:sldId id="295"/>
          </p14:sldIdLst>
        </p14:section>
      </p14:sectionLst>
    </p:ext>
    <p:ext uri="{EFAFB233-063F-42B5-8137-9DF3F51BA10A}">
      <p15:sldGuideLst xmlns:p15="http://schemas.microsoft.com/office/powerpoint/2012/main">
        <p15:guide id="1" orient="horz" pos="1117" userDrawn="1">
          <p15:clr>
            <a:srgbClr val="A4A3A4"/>
          </p15:clr>
        </p15:guide>
        <p15:guide id="2" pos="249" userDrawn="1">
          <p15:clr>
            <a:srgbClr val="A4A3A4"/>
          </p15:clr>
        </p15:guide>
        <p15:guide id="3" orient="horz" pos="391" userDrawn="1">
          <p15:clr>
            <a:srgbClr val="A4A3A4"/>
          </p15:clr>
        </p15:guide>
        <p15:guide id="4" pos="5511" userDrawn="1">
          <p15:clr>
            <a:srgbClr val="A4A3A4"/>
          </p15:clr>
        </p15:guide>
        <p15:guide id="5" pos="3198" userDrawn="1">
          <p15:clr>
            <a:srgbClr val="A4A3A4"/>
          </p15:clr>
        </p15:guide>
        <p15:guide id="6" orient="horz" pos="2523" userDrawn="1">
          <p15:clr>
            <a:srgbClr val="A4A3A4"/>
          </p15:clr>
        </p15:guide>
        <p15:guide id="7" orient="horz" pos="8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421"/>
    <a:srgbClr val="0C75BA"/>
    <a:srgbClr val="39B54A"/>
    <a:srgbClr val="F69321"/>
    <a:srgbClr val="F7941D"/>
    <a:srgbClr val="F7941E"/>
    <a:srgbClr val="2E3192"/>
    <a:srgbClr val="F79432"/>
    <a:srgbClr val="FF7711"/>
    <a:srgbClr val="33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84288" autoAdjust="0"/>
  </p:normalViewPr>
  <p:slideViewPr>
    <p:cSldViewPr>
      <p:cViewPr varScale="1">
        <p:scale>
          <a:sx n="124" d="100"/>
          <a:sy n="124" d="100"/>
        </p:scale>
        <p:origin x="1784" y="176"/>
      </p:cViewPr>
      <p:guideLst>
        <p:guide orient="horz" pos="1117"/>
        <p:guide pos="249"/>
        <p:guide orient="horz" pos="391"/>
        <p:guide pos="5511"/>
        <p:guide pos="3198"/>
        <p:guide orient="horz" pos="2523"/>
        <p:guide orient="horz" pos="845"/>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5/27/20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3B670A-6B7E-9649-B89E-F81D3C89069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4572000" y="2130427"/>
            <a:ext cx="4248472" cy="1470025"/>
          </a:xfrm>
        </p:spPr>
        <p:txBody>
          <a:bodyPr>
            <a:normAutofit/>
          </a:bodyPr>
          <a:lstStyle>
            <a:lvl1pPr algn="r">
              <a:lnSpc>
                <a:spcPts val="4280"/>
              </a:lnSpc>
              <a:defRPr sz="4400" b="1" i="0">
                <a:solidFill>
                  <a:srgbClr val="0C75BA"/>
                </a:solidFill>
                <a:latin typeface="Arial Narrow" panose="020B0604020202020204" pitchFamily="34" charset="0"/>
                <a:cs typeface="Arial Narrow" panose="020B0604020202020204" pitchFamily="34" charset="0"/>
              </a:defRPr>
            </a:lvl1pPr>
          </a:lstStyle>
          <a:p>
            <a:r>
              <a:rPr lang="en-CA" dirty="0"/>
              <a:t>Generic Webinar Template </a:t>
            </a:r>
          </a:p>
        </p:txBody>
      </p:sp>
      <p:sp>
        <p:nvSpPr>
          <p:cNvPr id="3" name="Subtitle 2"/>
          <p:cNvSpPr>
            <a:spLocks noGrp="1"/>
          </p:cNvSpPr>
          <p:nvPr>
            <p:ph type="subTitle" idx="1" hasCustomPrompt="1"/>
          </p:nvPr>
        </p:nvSpPr>
        <p:spPr>
          <a:xfrm>
            <a:off x="4932040" y="3645024"/>
            <a:ext cx="3888432" cy="720080"/>
          </a:xfrm>
        </p:spPr>
        <p:txBody>
          <a:bodyPr/>
          <a:lstStyle>
            <a:lvl1pPr marL="0" indent="0" algn="r">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3585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323528" y="-171400"/>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323528" y="1052736"/>
            <a:ext cx="8640960" cy="4771407"/>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323528" y="-243408"/>
            <a:ext cx="8640960"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36pt Blue Arial Narrow Bold ONLY</a:t>
            </a:r>
          </a:p>
        </p:txBody>
      </p:sp>
      <p:sp>
        <p:nvSpPr>
          <p:cNvPr id="3" name="Content Placeholder 2"/>
          <p:cNvSpPr>
            <a:spLocks noGrp="1"/>
          </p:cNvSpPr>
          <p:nvPr>
            <p:ph idx="1" hasCustomPrompt="1"/>
          </p:nvPr>
        </p:nvSpPr>
        <p:spPr>
          <a:xfrm>
            <a:off x="323528" y="1484784"/>
            <a:ext cx="8640960" cy="4483375"/>
          </a:xfrm>
        </p:spPr>
        <p:txBody>
          <a:bodyPr>
            <a:normAutofit/>
          </a:bodyPr>
          <a:lstStyle>
            <a:lvl1pPr marL="0" indent="0">
              <a:lnSpc>
                <a:spcPct val="100000"/>
              </a:lnSpc>
              <a:spcBef>
                <a:spcPts val="12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338319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Line Title and Imag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323528" y="-243408"/>
            <a:ext cx="5184576"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 Image Page 36pt Arial Narrow Bold</a:t>
            </a:r>
          </a:p>
        </p:txBody>
      </p:sp>
      <p:sp>
        <p:nvSpPr>
          <p:cNvPr id="3" name="Content Placeholder 2"/>
          <p:cNvSpPr>
            <a:spLocks noGrp="1"/>
          </p:cNvSpPr>
          <p:nvPr>
            <p:ph idx="1" hasCustomPrompt="1"/>
          </p:nvPr>
        </p:nvSpPr>
        <p:spPr>
          <a:xfrm>
            <a:off x="323528" y="1484784"/>
            <a:ext cx="5184576" cy="4483375"/>
          </a:xfrm>
        </p:spPr>
        <p:txBody>
          <a:bodyPr>
            <a:normAutofit/>
          </a:bodyPr>
          <a:lstStyle>
            <a:lvl1pPr marL="0" indent="0">
              <a:lnSpc>
                <a:spcPct val="100000"/>
              </a:lnSpc>
              <a:spcBef>
                <a:spcPts val="12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91276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s and Social Media">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15B798-B99A-F040-8C94-2C28CF253F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4" name="Title 1">
            <a:extLst>
              <a:ext uri="{FF2B5EF4-FFF2-40B4-BE49-F238E27FC236}">
                <a16:creationId xmlns:a16="http://schemas.microsoft.com/office/drawing/2014/main" id="{B2FA32C1-60B2-BF43-B539-700014158422}"/>
              </a:ext>
            </a:extLst>
          </p:cNvPr>
          <p:cNvSpPr>
            <a:spLocks noGrp="1"/>
          </p:cNvSpPr>
          <p:nvPr>
            <p:ph type="title" hasCustomPrompt="1"/>
          </p:nvPr>
        </p:nvSpPr>
        <p:spPr>
          <a:xfrm>
            <a:off x="323528" y="-171400"/>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Any Questions?</a:t>
            </a:r>
          </a:p>
        </p:txBody>
      </p:sp>
    </p:spTree>
    <p:extLst>
      <p:ext uri="{BB962C8B-B14F-4D97-AF65-F5344CB8AC3E}">
        <p14:creationId xmlns:p14="http://schemas.microsoft.com/office/powerpoint/2010/main" val="197808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37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00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2020-05-27</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4" r:id="rId5"/>
    <p:sldLayoutId id="2147483662" r:id="rId6"/>
    <p:sldLayoutId id="2147483663" r:id="rId7"/>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https://dcemail.dynamiccatholic.com/Daily+Reflections/2020/May/5.7.20_v2.png"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mailto:info@systems24-7.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C398-1EC7-AE4E-8582-F699A9B0C7E5}"/>
              </a:ext>
            </a:extLst>
          </p:cNvPr>
          <p:cNvSpPr>
            <a:spLocks noGrp="1"/>
          </p:cNvSpPr>
          <p:nvPr>
            <p:ph type="ctrTitle"/>
          </p:nvPr>
        </p:nvSpPr>
        <p:spPr>
          <a:xfrm>
            <a:off x="4860032" y="2132856"/>
            <a:ext cx="4032448" cy="1470025"/>
          </a:xfrm>
        </p:spPr>
        <p:txBody>
          <a:bodyPr>
            <a:normAutofit fontScale="90000"/>
          </a:bodyPr>
          <a:lstStyle/>
          <a:p>
            <a:r>
              <a:rPr lang="en-US" dirty="0"/>
              <a:t>Safety Committee &amp; Representative Training</a:t>
            </a:r>
          </a:p>
        </p:txBody>
      </p:sp>
      <p:sp>
        <p:nvSpPr>
          <p:cNvPr id="3" name="Subtitle 2">
            <a:extLst>
              <a:ext uri="{FF2B5EF4-FFF2-40B4-BE49-F238E27FC236}">
                <a16:creationId xmlns:a16="http://schemas.microsoft.com/office/drawing/2014/main" id="{986CD4A1-3283-D64E-8EF5-790A4A0FAC4A}"/>
              </a:ext>
            </a:extLst>
          </p:cNvPr>
          <p:cNvSpPr>
            <a:spLocks noGrp="1"/>
          </p:cNvSpPr>
          <p:nvPr>
            <p:ph type="subTitle" idx="1"/>
          </p:nvPr>
        </p:nvSpPr>
        <p:spPr>
          <a:xfrm>
            <a:off x="5004048" y="3717032"/>
            <a:ext cx="3888432" cy="720080"/>
          </a:xfrm>
        </p:spPr>
        <p:txBody>
          <a:bodyPr/>
          <a:lstStyle/>
          <a:p>
            <a:r>
              <a:rPr lang="en-US" dirty="0"/>
              <a:t>COVID-19</a:t>
            </a:r>
          </a:p>
        </p:txBody>
      </p:sp>
      <p:sp>
        <p:nvSpPr>
          <p:cNvPr id="5" name="TextBox 4">
            <a:extLst>
              <a:ext uri="{FF2B5EF4-FFF2-40B4-BE49-F238E27FC236}">
                <a16:creationId xmlns:a16="http://schemas.microsoft.com/office/drawing/2014/main" id="{A9B6D581-F079-A448-9061-F32346470AB2}"/>
              </a:ext>
            </a:extLst>
          </p:cNvPr>
          <p:cNvSpPr txBox="1"/>
          <p:nvPr/>
        </p:nvSpPr>
        <p:spPr>
          <a:xfrm>
            <a:off x="3802392" y="5013176"/>
            <a:ext cx="5112568" cy="1323439"/>
          </a:xfrm>
          <a:prstGeom prst="rect">
            <a:avLst/>
          </a:prstGeom>
          <a:noFill/>
        </p:spPr>
        <p:txBody>
          <a:bodyPr wrap="square" rtlCol="0">
            <a:spAutoFit/>
          </a:bodyPr>
          <a:lstStyle/>
          <a:p>
            <a:pPr algn="r"/>
            <a:r>
              <a:rPr lang="en-US" sz="2000" b="1" dirty="0">
                <a:solidFill>
                  <a:srgbClr val="FF0000"/>
                </a:solidFill>
              </a:rPr>
              <a:t>You should be able to hear music playing, if not please adjust your speakers or call our office for assistance at 1-866-754-8839. We will be starting promptly at 1pm EST. </a:t>
            </a:r>
          </a:p>
        </p:txBody>
      </p:sp>
    </p:spTree>
    <p:extLst>
      <p:ext uri="{BB962C8B-B14F-4D97-AF65-F5344CB8AC3E}">
        <p14:creationId xmlns:p14="http://schemas.microsoft.com/office/powerpoint/2010/main" val="329483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5E5D0-249F-AA42-B9C5-F648755585BB}"/>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B9B7F0EC-47AB-B744-B3B5-32BFE40FDF7E}"/>
              </a:ext>
            </a:extLst>
          </p:cNvPr>
          <p:cNvSpPr>
            <a:spLocks noGrp="1"/>
          </p:cNvSpPr>
          <p:nvPr>
            <p:ph idx="1"/>
          </p:nvPr>
        </p:nvSpPr>
        <p:spPr/>
        <p:txBody>
          <a:bodyPr/>
          <a:lstStyle/>
          <a:p>
            <a:r>
              <a:rPr lang="en-US" dirty="0"/>
              <a:t>Fear</a:t>
            </a:r>
          </a:p>
          <a:p>
            <a:r>
              <a:rPr lang="en-US" dirty="0"/>
              <a:t>Financial</a:t>
            </a:r>
          </a:p>
          <a:p>
            <a:r>
              <a:rPr lang="en-US" dirty="0"/>
              <a:t>Family</a:t>
            </a:r>
          </a:p>
          <a:p>
            <a:r>
              <a:rPr lang="en-US" dirty="0"/>
              <a:t>Health</a:t>
            </a:r>
          </a:p>
          <a:p>
            <a:r>
              <a:rPr lang="en-US" dirty="0"/>
              <a:t>Community</a:t>
            </a:r>
          </a:p>
          <a:p>
            <a:r>
              <a:rPr lang="en-US" dirty="0"/>
              <a:t>Long term isolation</a:t>
            </a:r>
          </a:p>
          <a:p>
            <a:r>
              <a:rPr lang="en-US" dirty="0"/>
              <a:t>Poor Sources – Facebook News</a:t>
            </a:r>
          </a:p>
          <a:p>
            <a:r>
              <a:rPr lang="en-US" dirty="0"/>
              <a:t>Overload of Information</a:t>
            </a:r>
          </a:p>
          <a:p>
            <a:endParaRPr lang="en-US" dirty="0"/>
          </a:p>
        </p:txBody>
      </p:sp>
    </p:spTree>
    <p:extLst>
      <p:ext uri="{BB962C8B-B14F-4D97-AF65-F5344CB8AC3E}">
        <p14:creationId xmlns:p14="http://schemas.microsoft.com/office/powerpoint/2010/main" val="403151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027E-3EAC-3144-A02B-8F41C4B9C480}"/>
              </a:ext>
            </a:extLst>
          </p:cNvPr>
          <p:cNvSpPr>
            <a:spLocks noGrp="1"/>
          </p:cNvSpPr>
          <p:nvPr>
            <p:ph type="ctrTitle"/>
          </p:nvPr>
        </p:nvSpPr>
        <p:spPr>
          <a:xfrm>
            <a:off x="4716016" y="3212976"/>
            <a:ext cx="4248472" cy="1470025"/>
          </a:xfrm>
        </p:spPr>
        <p:txBody>
          <a:bodyPr anchor="b">
            <a:normAutofit fontScale="90000"/>
          </a:bodyPr>
          <a:lstStyle/>
          <a:p>
            <a:r>
              <a:rPr lang="en-US" sz="3600" dirty="0"/>
              <a:t>Role of Safety Committee &amp; Representative </a:t>
            </a:r>
          </a:p>
        </p:txBody>
      </p:sp>
      <p:sp>
        <p:nvSpPr>
          <p:cNvPr id="3" name="Subtitle 2">
            <a:extLst>
              <a:ext uri="{FF2B5EF4-FFF2-40B4-BE49-F238E27FC236}">
                <a16:creationId xmlns:a16="http://schemas.microsoft.com/office/drawing/2014/main" id="{4E3A2016-CBAF-C84A-8EC0-E0977FFA0233}"/>
              </a:ext>
            </a:extLst>
          </p:cNvPr>
          <p:cNvSpPr>
            <a:spLocks noGrp="1"/>
          </p:cNvSpPr>
          <p:nvPr>
            <p:ph type="subTitle" idx="1"/>
          </p:nvPr>
        </p:nvSpPr>
        <p:spPr>
          <a:xfrm>
            <a:off x="3023321" y="5157192"/>
            <a:ext cx="6120679" cy="1152128"/>
          </a:xfrm>
        </p:spPr>
        <p:txBody>
          <a:bodyPr>
            <a:normAutofit/>
          </a:bodyPr>
          <a:lstStyle/>
          <a:p>
            <a:r>
              <a:rPr lang="en-US" sz="2000" dirty="0"/>
              <a:t>Your Safety Committee/Representative is Important in this Fight!</a:t>
            </a:r>
          </a:p>
        </p:txBody>
      </p:sp>
    </p:spTree>
    <p:extLst>
      <p:ext uri="{BB962C8B-B14F-4D97-AF65-F5344CB8AC3E}">
        <p14:creationId xmlns:p14="http://schemas.microsoft.com/office/powerpoint/2010/main" val="96713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p:txBody>
          <a:bodyPr/>
          <a:lstStyle/>
          <a:p>
            <a:r>
              <a:rPr lang="en-US" dirty="0"/>
              <a:t>IRS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1484784"/>
            <a:ext cx="8424936" cy="4680520"/>
          </a:xfrm>
        </p:spPr>
        <p:txBody>
          <a:bodyPr>
            <a:normAutofit/>
          </a:bodyPr>
          <a:lstStyle/>
          <a:p>
            <a:pPr lvl="0"/>
            <a:r>
              <a:rPr lang="en-US" b="1" dirty="0">
                <a:solidFill>
                  <a:srgbClr val="F79421"/>
                </a:solidFill>
              </a:rPr>
              <a:t>Internal Responsibility System </a:t>
            </a:r>
            <a:r>
              <a:rPr lang="en-US" dirty="0"/>
              <a:t>is the</a:t>
            </a:r>
            <a:r>
              <a:rPr lang="en-US" b="1" dirty="0">
                <a:solidFill>
                  <a:srgbClr val="F79421"/>
                </a:solidFill>
              </a:rPr>
              <a:t> </a:t>
            </a:r>
            <a:r>
              <a:rPr lang="en-US" dirty="0"/>
              <a:t>underlying philosophy of the occupational health and safety legislation in all Canadian jurisdictions</a:t>
            </a:r>
          </a:p>
          <a:p>
            <a:pPr lvl="0"/>
            <a:r>
              <a:rPr lang="en-US" dirty="0"/>
              <a:t>IRS is not legislated specifically, but the system for </a:t>
            </a:r>
            <a:r>
              <a:rPr lang="en-US" b="1" dirty="0">
                <a:solidFill>
                  <a:srgbClr val="F79421"/>
                </a:solidFill>
              </a:rPr>
              <a:t>responsibility</a:t>
            </a:r>
            <a:r>
              <a:rPr lang="en-US" dirty="0"/>
              <a:t> is:</a:t>
            </a:r>
          </a:p>
          <a:p>
            <a:pPr marL="685800" lvl="1" indent="-342900">
              <a:buFont typeface="Arial" panose="020B0604020202020204" pitchFamily="34" charset="0"/>
              <a:buChar char="•"/>
            </a:pPr>
            <a:r>
              <a:rPr lang="en-US" dirty="0"/>
              <a:t>general provisions are provided</a:t>
            </a:r>
          </a:p>
          <a:p>
            <a:pPr marL="1028700" lvl="2" indent="-342900">
              <a:buFont typeface="Wingdings" panose="05000000000000000000" pitchFamily="2" charset="2"/>
              <a:buChar char="Ø"/>
            </a:pPr>
            <a:r>
              <a:rPr lang="en-US" dirty="0"/>
              <a:t>gives Employers “freedom” for what is most applicable in their workplace</a:t>
            </a:r>
          </a:p>
          <a:p>
            <a:pPr lvl="0"/>
            <a:r>
              <a:rPr lang="en-US" dirty="0"/>
              <a:t>The safety committee is a forum where employers and employees collaborated on creating and maintaining a safe workplace, one aspect of the IRS </a:t>
            </a:r>
          </a:p>
          <a:p>
            <a:endParaRPr lang="en-US" dirty="0"/>
          </a:p>
        </p:txBody>
      </p:sp>
    </p:spTree>
    <p:extLst>
      <p:ext uri="{BB962C8B-B14F-4D97-AF65-F5344CB8AC3E}">
        <p14:creationId xmlns:p14="http://schemas.microsoft.com/office/powerpoint/2010/main" val="21055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CAE2-F809-439B-851E-A82093CBD17A}"/>
              </a:ext>
            </a:extLst>
          </p:cNvPr>
          <p:cNvSpPr>
            <a:spLocks noGrp="1"/>
          </p:cNvSpPr>
          <p:nvPr>
            <p:ph type="title"/>
          </p:nvPr>
        </p:nvSpPr>
        <p:spPr>
          <a:xfrm>
            <a:off x="323528" y="44624"/>
            <a:ext cx="8640960" cy="936104"/>
          </a:xfrm>
        </p:spPr>
        <p:txBody>
          <a:bodyPr>
            <a:normAutofit fontScale="90000"/>
          </a:bodyPr>
          <a:lstStyle/>
          <a:p>
            <a:r>
              <a:rPr lang="en-US" dirty="0"/>
              <a:t>Safety Committee Common Duties</a:t>
            </a:r>
            <a:br>
              <a:rPr lang="en-US" dirty="0"/>
            </a:br>
            <a:r>
              <a:rPr lang="en-US" sz="2700" dirty="0">
                <a:solidFill>
                  <a:srgbClr val="F79421"/>
                </a:solidFill>
              </a:rPr>
              <a:t>CCOHS</a:t>
            </a:r>
            <a:endParaRPr lang="en-US" dirty="0">
              <a:solidFill>
                <a:srgbClr val="F79421"/>
              </a:solidFill>
            </a:endParaRPr>
          </a:p>
        </p:txBody>
      </p:sp>
      <p:sp>
        <p:nvSpPr>
          <p:cNvPr id="3" name="Content Placeholder 2">
            <a:extLst>
              <a:ext uri="{FF2B5EF4-FFF2-40B4-BE49-F238E27FC236}">
                <a16:creationId xmlns:a16="http://schemas.microsoft.com/office/drawing/2014/main" id="{9CA258D7-0451-4C91-ACAB-9A361112F88F}"/>
              </a:ext>
            </a:extLst>
          </p:cNvPr>
          <p:cNvSpPr>
            <a:spLocks noGrp="1"/>
          </p:cNvSpPr>
          <p:nvPr>
            <p:ph idx="1"/>
          </p:nvPr>
        </p:nvSpPr>
        <p:spPr>
          <a:xfrm>
            <a:off x="323528" y="1052736"/>
            <a:ext cx="8640960" cy="5040560"/>
          </a:xfrm>
        </p:spPr>
        <p:txBody>
          <a:bodyPr>
            <a:normAutofit/>
          </a:bodyPr>
          <a:lstStyle/>
          <a:p>
            <a:pPr lvl="0"/>
            <a:r>
              <a:rPr lang="en-US" dirty="0"/>
              <a:t>Attend all committee meetings. </a:t>
            </a:r>
          </a:p>
          <a:p>
            <a:pPr lvl="0"/>
            <a:r>
              <a:rPr lang="en-US" dirty="0"/>
              <a:t>Promote the health and safety policy and program.</a:t>
            </a:r>
          </a:p>
          <a:p>
            <a:pPr lvl="0"/>
            <a:r>
              <a:rPr lang="en-US" dirty="0"/>
              <a:t>Assist the employer in resolving worker health and safety complaints.</a:t>
            </a:r>
          </a:p>
          <a:p>
            <a:pPr lvl="0"/>
            <a:r>
              <a:rPr lang="en-US" dirty="0"/>
              <a:t>Provide feedback on workers' suggestions, concerns, reports. </a:t>
            </a:r>
          </a:p>
          <a:p>
            <a:pPr lvl="0"/>
            <a:r>
              <a:rPr lang="en-US" dirty="0"/>
              <a:t>Promote and monitor compliance with health and safety regulations. </a:t>
            </a:r>
          </a:p>
          <a:p>
            <a:pPr lvl="0"/>
            <a:r>
              <a:rPr lang="en-US" dirty="0"/>
              <a:t>Attempt to raise health and safety standards above legal requirements. </a:t>
            </a:r>
          </a:p>
          <a:p>
            <a:pPr lvl="0"/>
            <a:r>
              <a:rPr lang="en-US" dirty="0"/>
              <a:t>Accompany a worker during the resolution of work refusals.</a:t>
            </a:r>
          </a:p>
          <a:p>
            <a:pPr lvl="0"/>
            <a:r>
              <a:rPr lang="en-US" dirty="0"/>
              <a:t>Assist in the education and training of new workers. </a:t>
            </a:r>
          </a:p>
          <a:p>
            <a:pPr lvl="0"/>
            <a:r>
              <a:rPr lang="en-US" dirty="0"/>
              <a:t>Participate or make recommendations about the identification and control of workplace hazards. </a:t>
            </a:r>
          </a:p>
          <a:p>
            <a:pPr lvl="0"/>
            <a:r>
              <a:rPr lang="en-US" dirty="0"/>
              <a:t>Participate in assessments or make recommendations towards the development of control programs for hazardous substances.</a:t>
            </a:r>
          </a:p>
          <a:p>
            <a:pPr marL="0" indent="0">
              <a:buNone/>
            </a:pPr>
            <a:endParaRPr lang="en-US" dirty="0"/>
          </a:p>
        </p:txBody>
      </p:sp>
    </p:spTree>
    <p:extLst>
      <p:ext uri="{BB962C8B-B14F-4D97-AF65-F5344CB8AC3E}">
        <p14:creationId xmlns:p14="http://schemas.microsoft.com/office/powerpoint/2010/main" val="4061260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F8715-16F5-4237-9A19-4DA2545FFE3C}"/>
              </a:ext>
            </a:extLst>
          </p:cNvPr>
          <p:cNvSpPr>
            <a:spLocks noGrp="1"/>
          </p:cNvSpPr>
          <p:nvPr>
            <p:ph type="title"/>
          </p:nvPr>
        </p:nvSpPr>
        <p:spPr>
          <a:xfrm>
            <a:off x="323528" y="44624"/>
            <a:ext cx="8640960" cy="936104"/>
          </a:xfrm>
        </p:spPr>
        <p:txBody>
          <a:bodyPr>
            <a:normAutofit fontScale="90000"/>
          </a:bodyPr>
          <a:lstStyle/>
          <a:p>
            <a:r>
              <a:rPr lang="en-US" dirty="0"/>
              <a:t>Safety Committee Common Duties</a:t>
            </a:r>
            <a:br>
              <a:rPr lang="en-US" dirty="0"/>
            </a:br>
            <a:r>
              <a:rPr lang="en-US" sz="2700" dirty="0">
                <a:solidFill>
                  <a:srgbClr val="F79421"/>
                </a:solidFill>
              </a:rPr>
              <a:t>CCOHS</a:t>
            </a:r>
            <a:endParaRPr lang="en-US" dirty="0"/>
          </a:p>
        </p:txBody>
      </p:sp>
      <p:sp>
        <p:nvSpPr>
          <p:cNvPr id="3" name="Content Placeholder 2">
            <a:extLst>
              <a:ext uri="{FF2B5EF4-FFF2-40B4-BE49-F238E27FC236}">
                <a16:creationId xmlns:a16="http://schemas.microsoft.com/office/drawing/2014/main" id="{88E68F89-EE3C-49CB-AF2A-468C955A8BDA}"/>
              </a:ext>
            </a:extLst>
          </p:cNvPr>
          <p:cNvSpPr>
            <a:spLocks noGrp="1"/>
          </p:cNvSpPr>
          <p:nvPr>
            <p:ph idx="1"/>
          </p:nvPr>
        </p:nvSpPr>
        <p:spPr/>
        <p:txBody>
          <a:bodyPr>
            <a:normAutofit lnSpcReduction="10000"/>
          </a:bodyPr>
          <a:lstStyle/>
          <a:p>
            <a:pPr lvl="0"/>
            <a:r>
              <a:rPr lang="en-US" dirty="0"/>
              <a:t>Participate in incident investigations, where required or appropriate.</a:t>
            </a:r>
          </a:p>
          <a:p>
            <a:pPr lvl="0"/>
            <a:r>
              <a:rPr lang="en-US" dirty="0"/>
              <a:t>Study safety programs of other companies to enhance own program. </a:t>
            </a:r>
          </a:p>
          <a:p>
            <a:pPr lvl="0"/>
            <a:r>
              <a:rPr lang="en-US" dirty="0"/>
              <a:t>Conduct health and safety education programs. </a:t>
            </a:r>
          </a:p>
          <a:p>
            <a:pPr lvl="0"/>
            <a:r>
              <a:rPr lang="en-US" dirty="0"/>
              <a:t>Make health and safety recommendations. </a:t>
            </a:r>
          </a:p>
          <a:p>
            <a:pPr lvl="0"/>
            <a:r>
              <a:rPr lang="en-US" dirty="0"/>
              <a:t>Carry out workplace inspections.</a:t>
            </a:r>
          </a:p>
          <a:p>
            <a:pPr lvl="0"/>
            <a:r>
              <a:rPr lang="en-US" dirty="0"/>
              <a:t>Make recommendations about personal protective equipment. </a:t>
            </a:r>
          </a:p>
          <a:p>
            <a:pPr lvl="0"/>
            <a:r>
              <a:rPr lang="en-US" dirty="0"/>
              <a:t>Make recommendations regarding monitoring the effectiveness of the health and safety program. </a:t>
            </a:r>
          </a:p>
          <a:p>
            <a:pPr lvl="0"/>
            <a:r>
              <a:rPr lang="en-US" dirty="0"/>
              <a:t>Assist in the development of organizational health and safety rules.</a:t>
            </a:r>
          </a:p>
          <a:p>
            <a:pPr lvl="0"/>
            <a:r>
              <a:rPr lang="en-US" dirty="0"/>
              <a:t>Assist in the development of safe work procedures. </a:t>
            </a:r>
          </a:p>
          <a:p>
            <a:pPr lvl="0"/>
            <a:r>
              <a:rPr lang="en-US" dirty="0"/>
              <a:t>Initiate other activities as indicated by incident experience. </a:t>
            </a:r>
          </a:p>
          <a:p>
            <a:pPr marL="0" indent="0">
              <a:buNone/>
            </a:pPr>
            <a:r>
              <a:rPr lang="en-US" b="1" dirty="0">
                <a:solidFill>
                  <a:srgbClr val="F79421"/>
                </a:solidFill>
              </a:rPr>
              <a:t>FYI for small workplaces Safety Representatives </a:t>
            </a:r>
            <a:r>
              <a:rPr lang="en-US" dirty="0"/>
              <a:t>have the same duties minus attending meetings, however they will still be required to meet with the employer, management etc. as necessary. </a:t>
            </a:r>
          </a:p>
          <a:p>
            <a:pPr lvl="0"/>
            <a:endParaRPr lang="en-US" dirty="0"/>
          </a:p>
          <a:p>
            <a:endParaRPr lang="en-US" dirty="0"/>
          </a:p>
        </p:txBody>
      </p:sp>
    </p:spTree>
    <p:extLst>
      <p:ext uri="{BB962C8B-B14F-4D97-AF65-F5344CB8AC3E}">
        <p14:creationId xmlns:p14="http://schemas.microsoft.com/office/powerpoint/2010/main" val="350701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EA8B-3163-4A8C-96BC-5329118B2E11}"/>
              </a:ext>
            </a:extLst>
          </p:cNvPr>
          <p:cNvSpPr>
            <a:spLocks noGrp="1"/>
          </p:cNvSpPr>
          <p:nvPr>
            <p:ph type="ctrTitle"/>
          </p:nvPr>
        </p:nvSpPr>
        <p:spPr/>
        <p:txBody>
          <a:bodyPr/>
          <a:lstStyle/>
          <a:p>
            <a:r>
              <a:rPr lang="en-US" dirty="0"/>
              <a:t>Consultation and Participation</a:t>
            </a:r>
          </a:p>
        </p:txBody>
      </p:sp>
      <p:sp>
        <p:nvSpPr>
          <p:cNvPr id="4" name="Subtitle 3">
            <a:extLst>
              <a:ext uri="{FF2B5EF4-FFF2-40B4-BE49-F238E27FC236}">
                <a16:creationId xmlns:a16="http://schemas.microsoft.com/office/drawing/2014/main" id="{14FEEBAD-B84F-4FD4-B39A-57A03C2A10C7}"/>
              </a:ext>
            </a:extLst>
          </p:cNvPr>
          <p:cNvSpPr>
            <a:spLocks noGrp="1"/>
          </p:cNvSpPr>
          <p:nvPr>
            <p:ph type="subTitle" idx="1"/>
          </p:nvPr>
        </p:nvSpPr>
        <p:spPr/>
        <p:txBody>
          <a:bodyPr/>
          <a:lstStyle/>
          <a:p>
            <a:r>
              <a:rPr lang="en-US" dirty="0"/>
              <a:t>Not Just a Right</a:t>
            </a:r>
          </a:p>
        </p:txBody>
      </p:sp>
    </p:spTree>
    <p:extLst>
      <p:ext uri="{BB962C8B-B14F-4D97-AF65-F5344CB8AC3E}">
        <p14:creationId xmlns:p14="http://schemas.microsoft.com/office/powerpoint/2010/main" val="884159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251520" y="-171400"/>
            <a:ext cx="5184576" cy="1008112"/>
          </a:xfrm>
        </p:spPr>
        <p:txBody>
          <a:bodyPr/>
          <a:lstStyle/>
          <a:p>
            <a:r>
              <a:rPr lang="en-US" dirty="0"/>
              <a:t>Consultation</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251519" y="908720"/>
            <a:ext cx="8553433" cy="4968552"/>
          </a:xfrm>
        </p:spPr>
        <p:txBody>
          <a:bodyPr>
            <a:normAutofit/>
          </a:bodyPr>
          <a:lstStyle/>
          <a:p>
            <a:r>
              <a:rPr lang="en-US" dirty="0"/>
              <a:t>Employers are, in most provinces, legislated to consult with the Safety Committee on certain policies and programs, such as Workplace Violence and Harassment and Surveillance. </a:t>
            </a:r>
          </a:p>
          <a:p>
            <a:r>
              <a:rPr lang="en-US" dirty="0"/>
              <a:t>Your program to control the spread of </a:t>
            </a:r>
            <a:r>
              <a:rPr lang="en-US" b="1" dirty="0">
                <a:solidFill>
                  <a:srgbClr val="0C75BA"/>
                </a:solidFill>
              </a:rPr>
              <a:t>COVID-19</a:t>
            </a:r>
            <a:r>
              <a:rPr lang="en-US" dirty="0"/>
              <a:t> in your workplace is a great opportunity to work on the efforts of collaboration and engage the Safety Committee.  </a:t>
            </a:r>
          </a:p>
          <a:p>
            <a:r>
              <a:rPr lang="en-US" dirty="0"/>
              <a:t>In fact, this collaboration needs to go beyond the committee and include all workplace parties. We all need to and should have input into our safety at the workplace (aka the </a:t>
            </a:r>
            <a:r>
              <a:rPr lang="en-US" b="1" dirty="0">
                <a:solidFill>
                  <a:srgbClr val="F79421"/>
                </a:solidFill>
              </a:rPr>
              <a:t>Internal Responsibility System</a:t>
            </a:r>
            <a:r>
              <a:rPr lang="en-US" dirty="0"/>
              <a:t>). </a:t>
            </a:r>
          </a:p>
          <a:p>
            <a:endParaRPr lang="en-US" dirty="0"/>
          </a:p>
        </p:txBody>
      </p:sp>
    </p:spTree>
    <p:extLst>
      <p:ext uri="{BB962C8B-B14F-4D97-AF65-F5344CB8AC3E}">
        <p14:creationId xmlns:p14="http://schemas.microsoft.com/office/powerpoint/2010/main" val="407036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2C18E-E76B-4190-9961-C086AC288626}"/>
              </a:ext>
            </a:extLst>
          </p:cNvPr>
          <p:cNvSpPr>
            <a:spLocks noGrp="1"/>
          </p:cNvSpPr>
          <p:nvPr>
            <p:ph type="title"/>
          </p:nvPr>
        </p:nvSpPr>
        <p:spPr/>
        <p:txBody>
          <a:bodyPr/>
          <a:lstStyle/>
          <a:p>
            <a:r>
              <a:rPr lang="en-US" dirty="0"/>
              <a:t>Tips for Consultation Efforts</a:t>
            </a:r>
          </a:p>
        </p:txBody>
      </p:sp>
      <p:sp>
        <p:nvSpPr>
          <p:cNvPr id="3" name="Content Placeholder 2">
            <a:extLst>
              <a:ext uri="{FF2B5EF4-FFF2-40B4-BE49-F238E27FC236}">
                <a16:creationId xmlns:a16="http://schemas.microsoft.com/office/drawing/2014/main" id="{FD262C18-D50C-4E03-8A8C-AB0B974D3A12}"/>
              </a:ext>
            </a:extLst>
          </p:cNvPr>
          <p:cNvSpPr>
            <a:spLocks noGrp="1"/>
          </p:cNvSpPr>
          <p:nvPr>
            <p:ph idx="1"/>
          </p:nvPr>
        </p:nvSpPr>
        <p:spPr/>
        <p:txBody>
          <a:bodyPr/>
          <a:lstStyle/>
          <a:p>
            <a:r>
              <a:rPr lang="en-US" dirty="0"/>
              <a:t>Perfection is not required</a:t>
            </a:r>
          </a:p>
          <a:p>
            <a:r>
              <a:rPr lang="en-US" dirty="0"/>
              <a:t>Document the efforts</a:t>
            </a:r>
          </a:p>
          <a:p>
            <a:r>
              <a:rPr lang="en-US" dirty="0"/>
              <a:t>Ensure representation from every department and level of the organization is involved </a:t>
            </a:r>
          </a:p>
          <a:p>
            <a:r>
              <a:rPr lang="en-US" b="1" dirty="0">
                <a:solidFill>
                  <a:srgbClr val="F79421"/>
                </a:solidFill>
              </a:rPr>
              <a:t>Set your objective</a:t>
            </a:r>
            <a:r>
              <a:rPr lang="en-US" dirty="0"/>
              <a:t>, so everyone is consulting on the same goal:</a:t>
            </a:r>
          </a:p>
          <a:p>
            <a:pPr lvl="1">
              <a:buFont typeface="Wingdings" panose="05000000000000000000" pitchFamily="2" charset="2"/>
              <a:buChar char="Ø"/>
            </a:pPr>
            <a:r>
              <a:rPr lang="en-US" dirty="0"/>
              <a:t>To minimize the spread of COVID-19 in our workplace</a:t>
            </a:r>
          </a:p>
          <a:p>
            <a:r>
              <a:rPr lang="en-US" dirty="0"/>
              <a:t>Safety Committee members are not the decision makers </a:t>
            </a:r>
          </a:p>
          <a:p>
            <a:r>
              <a:rPr lang="en-US" dirty="0"/>
              <a:t>The law requires the Employer to take all reasonable precaution in the circumstances </a:t>
            </a:r>
          </a:p>
        </p:txBody>
      </p:sp>
    </p:spTree>
    <p:extLst>
      <p:ext uri="{BB962C8B-B14F-4D97-AF65-F5344CB8AC3E}">
        <p14:creationId xmlns:p14="http://schemas.microsoft.com/office/powerpoint/2010/main" val="257842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936104"/>
          </a:xfrm>
        </p:spPr>
        <p:txBody>
          <a:bodyPr/>
          <a:lstStyle/>
          <a:p>
            <a:r>
              <a:rPr lang="en-US" dirty="0"/>
              <a:t>Participation </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06752" y="908720"/>
            <a:ext cx="8369703" cy="4968552"/>
          </a:xfrm>
        </p:spPr>
        <p:txBody>
          <a:bodyPr>
            <a:normAutofit/>
          </a:bodyPr>
          <a:lstStyle/>
          <a:p>
            <a:r>
              <a:rPr lang="en-US" dirty="0"/>
              <a:t>Worker participation is one of every worker’s 3 rights, but do you know what that means and how a worker participates?</a:t>
            </a:r>
          </a:p>
          <a:p>
            <a:pPr marL="685800" lvl="1" indent="-342900">
              <a:buFont typeface="Arial" panose="020B0604020202020204" pitchFamily="34" charset="0"/>
              <a:buChar char="•"/>
            </a:pPr>
            <a:r>
              <a:rPr lang="en-US" dirty="0"/>
              <a:t>Being part of the committee or a rep</a:t>
            </a:r>
          </a:p>
          <a:p>
            <a:pPr marL="685800" lvl="1" indent="-342900">
              <a:buFont typeface="Arial" panose="020B0604020202020204" pitchFamily="34" charset="0"/>
              <a:buChar char="•"/>
            </a:pPr>
            <a:r>
              <a:rPr lang="en-US" dirty="0"/>
              <a:t>Knowledge of hazards to which they are exposed</a:t>
            </a:r>
          </a:p>
          <a:p>
            <a:pPr marL="685800" lvl="1" indent="-342900">
              <a:buFont typeface="Arial" panose="020B0604020202020204" pitchFamily="34" charset="0"/>
              <a:buChar char="•"/>
            </a:pPr>
            <a:r>
              <a:rPr lang="en-US" dirty="0"/>
              <a:t>Involved in the safety program </a:t>
            </a:r>
          </a:p>
          <a:p>
            <a:pPr marL="1028700" lvl="2" indent="-342900">
              <a:buFont typeface="Wingdings" panose="05000000000000000000" pitchFamily="2" charset="2"/>
              <a:buChar char="Ø"/>
            </a:pPr>
            <a:r>
              <a:rPr lang="en-US" dirty="0"/>
              <a:t>Training, evaluations</a:t>
            </a:r>
          </a:p>
          <a:p>
            <a:pPr marL="1028700" lvl="2" indent="-342900">
              <a:buFont typeface="Wingdings" panose="05000000000000000000" pitchFamily="2" charset="2"/>
              <a:buChar char="Ø"/>
            </a:pPr>
            <a:r>
              <a:rPr lang="en-US" dirty="0"/>
              <a:t>Consultations</a:t>
            </a:r>
          </a:p>
          <a:p>
            <a:r>
              <a:rPr lang="en-US" b="1" dirty="0">
                <a:solidFill>
                  <a:srgbClr val="F79421"/>
                </a:solidFill>
              </a:rPr>
              <a:t>Get creative for participation!</a:t>
            </a:r>
          </a:p>
          <a:p>
            <a:pPr marL="342900" indent="-342900">
              <a:buFont typeface="Arial" panose="020B0604020202020204" pitchFamily="34" charset="0"/>
              <a:buChar char="•"/>
            </a:pPr>
            <a:r>
              <a:rPr lang="en-US" dirty="0"/>
              <a:t>Meet your Committee Members</a:t>
            </a:r>
          </a:p>
          <a:p>
            <a:pPr marL="342900" indent="-342900">
              <a:buFont typeface="Arial" panose="020B0604020202020204" pitchFamily="34" charset="0"/>
              <a:buChar char="•"/>
            </a:pPr>
            <a:r>
              <a:rPr lang="en-US" dirty="0"/>
              <a:t>Complete walk arounds with employees</a:t>
            </a:r>
          </a:p>
          <a:p>
            <a:pPr marL="342900" indent="-342900">
              <a:buFont typeface="Arial" panose="020B0604020202020204" pitchFamily="34" charset="0"/>
              <a:buChar char="•"/>
            </a:pPr>
            <a:r>
              <a:rPr lang="en-US" dirty="0"/>
              <a:t>Bring back the suggestion box!</a:t>
            </a:r>
          </a:p>
        </p:txBody>
      </p:sp>
    </p:spTree>
    <p:extLst>
      <p:ext uri="{BB962C8B-B14F-4D97-AF65-F5344CB8AC3E}">
        <p14:creationId xmlns:p14="http://schemas.microsoft.com/office/powerpoint/2010/main" val="1439307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936104"/>
          </a:xfrm>
        </p:spPr>
        <p:txBody>
          <a:bodyPr/>
          <a:lstStyle/>
          <a:p>
            <a:r>
              <a:rPr lang="en-US" dirty="0"/>
              <a:t>Recommendations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836712"/>
            <a:ext cx="8424936" cy="4896544"/>
          </a:xfrm>
        </p:spPr>
        <p:txBody>
          <a:bodyPr>
            <a:normAutofit/>
          </a:bodyPr>
          <a:lstStyle/>
          <a:p>
            <a:pPr marL="342900" indent="-342900">
              <a:buFont typeface="Arial" panose="020B0604020202020204" pitchFamily="34" charset="0"/>
              <a:buChar char="•"/>
            </a:pPr>
            <a:r>
              <a:rPr lang="en-US" dirty="0"/>
              <a:t>The </a:t>
            </a:r>
            <a:r>
              <a:rPr lang="en-US" b="1" dirty="0">
                <a:solidFill>
                  <a:srgbClr val="F79421"/>
                </a:solidFill>
              </a:rPr>
              <a:t>primary role </a:t>
            </a:r>
            <a:r>
              <a:rPr lang="en-US" dirty="0"/>
              <a:t>of your Committee is to provide recommendations. </a:t>
            </a:r>
          </a:p>
          <a:p>
            <a:pPr marL="342900" indent="-342900">
              <a:buFont typeface="Arial" panose="020B0604020202020204" pitchFamily="34" charset="0"/>
              <a:buChar char="•"/>
            </a:pPr>
            <a:r>
              <a:rPr lang="en-US" dirty="0"/>
              <a:t>Recommendations based on their inspections, investigations, review of claims, incidents, processes and controls</a:t>
            </a:r>
          </a:p>
          <a:p>
            <a:pPr marL="342900" indent="-342900">
              <a:buFont typeface="Arial" panose="020B0604020202020204" pitchFamily="34" charset="0"/>
              <a:buChar char="•"/>
            </a:pPr>
            <a:r>
              <a:rPr lang="en-US" dirty="0"/>
              <a:t>Provide their recommendations </a:t>
            </a:r>
            <a:r>
              <a:rPr lang="en-US" b="1" dirty="0">
                <a:solidFill>
                  <a:srgbClr val="F79421"/>
                </a:solidFill>
              </a:rPr>
              <a:t>in writing</a:t>
            </a:r>
          </a:p>
          <a:p>
            <a:pPr marL="342900" indent="-342900">
              <a:buFont typeface="Arial" panose="020B0604020202020204" pitchFamily="34" charset="0"/>
              <a:buChar char="•"/>
            </a:pPr>
            <a:r>
              <a:rPr lang="en-US" dirty="0"/>
              <a:t>Depending upon the province, the Employer has a specified number of days to respond in writing, </a:t>
            </a:r>
            <a:r>
              <a:rPr lang="en-US" b="1" dirty="0">
                <a:solidFill>
                  <a:srgbClr val="F79421"/>
                </a:solidFill>
              </a:rPr>
              <a:t>Ontario is 21 days</a:t>
            </a:r>
          </a:p>
          <a:p>
            <a:pPr marL="685800" lvl="1" indent="-342900">
              <a:buFont typeface="Arial" panose="020B0604020202020204" pitchFamily="34" charset="0"/>
              <a:buChar char="•"/>
            </a:pPr>
            <a:r>
              <a:rPr lang="en-US" dirty="0"/>
              <a:t>If the recommendation has a higher level of risk the more urgent the need for a response.  This may mean the work refusal process, and not recommendations, should be utilized. </a:t>
            </a:r>
          </a:p>
        </p:txBody>
      </p:sp>
    </p:spTree>
    <p:extLst>
      <p:ext uri="{BB962C8B-B14F-4D97-AF65-F5344CB8AC3E}">
        <p14:creationId xmlns:p14="http://schemas.microsoft.com/office/powerpoint/2010/main" val="12313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p:txBody>
          <a:bodyPr/>
          <a:lstStyle/>
          <a:p>
            <a:r>
              <a:rPr lang="en-US" dirty="0"/>
              <a:t>Stephanie Matthys</a:t>
            </a:r>
          </a:p>
          <a:p>
            <a:r>
              <a:rPr lang="en-US" dirty="0"/>
              <a:t>Nancy Dunk</a:t>
            </a:r>
          </a:p>
          <a:p>
            <a:endParaRPr lang="en-US" dirty="0"/>
          </a:p>
          <a:p>
            <a:r>
              <a:rPr lang="en-US" dirty="0"/>
              <a:t>Dunk &amp; Associates</a:t>
            </a:r>
          </a:p>
          <a:p>
            <a:pPr marL="342900" indent="-342900">
              <a:buFont typeface="Arial" panose="020B0604020202020204" pitchFamily="34" charset="0"/>
              <a:buChar char="•"/>
            </a:pPr>
            <a:r>
              <a:rPr lang="en-US" dirty="0"/>
              <a:t>20 Years in business</a:t>
            </a:r>
          </a:p>
          <a:p>
            <a:pPr marL="342900" indent="-342900">
              <a:buFont typeface="Arial" panose="020B0604020202020204" pitchFamily="34" charset="0"/>
              <a:buChar char="•"/>
            </a:pPr>
            <a:r>
              <a:rPr lang="en-US" dirty="0"/>
              <a:t>OHS &amp; HR Specialists</a:t>
            </a:r>
          </a:p>
          <a:p>
            <a:pPr marL="342900" indent="-342900">
              <a:buFont typeface="Arial" panose="020B0604020202020204" pitchFamily="34" charset="0"/>
              <a:buChar char="•"/>
            </a:pPr>
            <a:r>
              <a:rPr lang="en-US" dirty="0"/>
              <a:t>COVID-19 Resources </a:t>
            </a:r>
          </a:p>
          <a:p>
            <a:pPr marL="685800" lvl="1" indent="-342900">
              <a:buFont typeface="Wingdings" panose="05000000000000000000" pitchFamily="2" charset="2"/>
              <a:buChar char="Ø"/>
            </a:pPr>
            <a:r>
              <a:rPr lang="en-US" dirty="0"/>
              <a:t>Public Health &amp; Canada.ca </a:t>
            </a:r>
          </a:p>
          <a:p>
            <a:pPr marL="685800" lvl="1" indent="-342900">
              <a:buFont typeface="Wingdings" panose="05000000000000000000" pitchFamily="2" charset="2"/>
              <a:buChar char="Ø"/>
            </a:pPr>
            <a:r>
              <a:rPr lang="en-US" dirty="0"/>
              <a:t>OHSA and Regulations across Canada</a:t>
            </a:r>
          </a:p>
        </p:txBody>
      </p:sp>
    </p:spTree>
    <p:extLst>
      <p:ext uri="{BB962C8B-B14F-4D97-AF65-F5344CB8AC3E}">
        <p14:creationId xmlns:p14="http://schemas.microsoft.com/office/powerpoint/2010/main" val="143917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622CC-E109-4A1A-A464-97D7883391CB}"/>
              </a:ext>
            </a:extLst>
          </p:cNvPr>
          <p:cNvSpPr>
            <a:spLocks noGrp="1"/>
          </p:cNvSpPr>
          <p:nvPr>
            <p:ph type="ctrTitle"/>
          </p:nvPr>
        </p:nvSpPr>
        <p:spPr/>
        <p:txBody>
          <a:bodyPr/>
          <a:lstStyle/>
          <a:p>
            <a:r>
              <a:rPr lang="en-US" dirty="0"/>
              <a:t>Notification of Cases</a:t>
            </a:r>
          </a:p>
        </p:txBody>
      </p:sp>
      <p:sp>
        <p:nvSpPr>
          <p:cNvPr id="3" name="Subtitle 2">
            <a:extLst>
              <a:ext uri="{FF2B5EF4-FFF2-40B4-BE49-F238E27FC236}">
                <a16:creationId xmlns:a16="http://schemas.microsoft.com/office/drawing/2014/main" id="{37070157-B3C9-4FAE-8413-646B92D83F9C}"/>
              </a:ext>
            </a:extLst>
          </p:cNvPr>
          <p:cNvSpPr>
            <a:spLocks noGrp="1"/>
          </p:cNvSpPr>
          <p:nvPr>
            <p:ph type="subTitle" idx="1"/>
          </p:nvPr>
        </p:nvSpPr>
        <p:spPr/>
        <p:txBody>
          <a:bodyPr/>
          <a:lstStyle/>
          <a:p>
            <a:r>
              <a:rPr lang="en-US" dirty="0"/>
              <a:t>Privacy and Respect</a:t>
            </a:r>
          </a:p>
        </p:txBody>
      </p:sp>
    </p:spTree>
    <p:extLst>
      <p:ext uri="{BB962C8B-B14F-4D97-AF65-F5344CB8AC3E}">
        <p14:creationId xmlns:p14="http://schemas.microsoft.com/office/powerpoint/2010/main" val="1425562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08112"/>
          </a:xfrm>
        </p:spPr>
        <p:txBody>
          <a:bodyPr/>
          <a:lstStyle/>
          <a:p>
            <a:r>
              <a:rPr lang="en-US" dirty="0"/>
              <a:t>COVID-19 Cases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980728"/>
            <a:ext cx="8424936" cy="4483375"/>
          </a:xfrm>
        </p:spPr>
        <p:txBody>
          <a:bodyPr>
            <a:normAutofit/>
          </a:bodyPr>
          <a:lstStyle/>
          <a:p>
            <a:r>
              <a:rPr lang="en-US" dirty="0"/>
              <a:t>You should assume there is exposure in your workplace and at some point, there will be known cases. </a:t>
            </a:r>
          </a:p>
          <a:p>
            <a:r>
              <a:rPr lang="en-US" dirty="0"/>
              <a:t>Employers are obligated to notify the Safety Committee and where applicable, the Union. </a:t>
            </a:r>
            <a:r>
              <a:rPr lang="en-US" b="1" dirty="0">
                <a:solidFill>
                  <a:srgbClr val="F79421"/>
                </a:solidFill>
              </a:rPr>
              <a:t>Why?</a:t>
            </a:r>
          </a:p>
          <a:p>
            <a:pPr marL="685800" lvl="1" indent="-342900">
              <a:buFont typeface="Arial" panose="020B0604020202020204" pitchFamily="34" charset="0"/>
              <a:buChar char="•"/>
            </a:pPr>
            <a:r>
              <a:rPr lang="en-US" dirty="0"/>
              <a:t>Legal requirement</a:t>
            </a:r>
          </a:p>
          <a:p>
            <a:pPr marL="685800" lvl="1" indent="-342900">
              <a:buFont typeface="Arial" panose="020B0604020202020204" pitchFamily="34" charset="0"/>
              <a:buChar char="•"/>
            </a:pPr>
            <a:r>
              <a:rPr lang="en-US" dirty="0"/>
              <a:t>Known hazard</a:t>
            </a:r>
          </a:p>
          <a:p>
            <a:pPr marL="685800" lvl="1" indent="-342900">
              <a:buFont typeface="Arial" panose="020B0604020202020204" pitchFamily="34" charset="0"/>
              <a:buChar char="•"/>
            </a:pPr>
            <a:r>
              <a:rPr lang="en-US" dirty="0"/>
              <a:t>High level of risk</a:t>
            </a:r>
          </a:p>
          <a:p>
            <a:pPr marL="685800" lvl="1" indent="-342900">
              <a:buFont typeface="Arial" panose="020B0604020202020204" pitchFamily="34" charset="0"/>
              <a:buChar char="•"/>
            </a:pPr>
            <a:r>
              <a:rPr lang="en-US" dirty="0"/>
              <a:t>In most jurisdictions there are requirements on what is to be reported and how. </a:t>
            </a:r>
          </a:p>
          <a:p>
            <a:r>
              <a:rPr lang="en-US" dirty="0"/>
              <a:t>The Safety Committee must maintain confidentiality and a good practice is to have committee members sign a confidentiality agreement. </a:t>
            </a:r>
          </a:p>
        </p:txBody>
      </p:sp>
    </p:spTree>
    <p:extLst>
      <p:ext uri="{BB962C8B-B14F-4D97-AF65-F5344CB8AC3E}">
        <p14:creationId xmlns:p14="http://schemas.microsoft.com/office/powerpoint/2010/main" val="1655083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0C61-24E7-4C28-AA50-77E410756838}"/>
              </a:ext>
            </a:extLst>
          </p:cNvPr>
          <p:cNvSpPr>
            <a:spLocks noGrp="1"/>
          </p:cNvSpPr>
          <p:nvPr>
            <p:ph type="title"/>
          </p:nvPr>
        </p:nvSpPr>
        <p:spPr/>
        <p:txBody>
          <a:bodyPr/>
          <a:lstStyle/>
          <a:p>
            <a:r>
              <a:rPr lang="en-US" dirty="0"/>
              <a:t>COVID-19 Cases Identified</a:t>
            </a:r>
          </a:p>
        </p:txBody>
      </p:sp>
      <p:sp>
        <p:nvSpPr>
          <p:cNvPr id="3" name="Content Placeholder 2">
            <a:extLst>
              <a:ext uri="{FF2B5EF4-FFF2-40B4-BE49-F238E27FC236}">
                <a16:creationId xmlns:a16="http://schemas.microsoft.com/office/drawing/2014/main" id="{F22B2188-B3E1-485C-B905-DB30F69ACF86}"/>
              </a:ext>
            </a:extLst>
          </p:cNvPr>
          <p:cNvSpPr>
            <a:spLocks noGrp="1"/>
          </p:cNvSpPr>
          <p:nvPr>
            <p:ph idx="1"/>
          </p:nvPr>
        </p:nvSpPr>
        <p:spPr/>
        <p:txBody>
          <a:bodyPr>
            <a:normAutofit fontScale="92500" lnSpcReduction="10000"/>
          </a:bodyPr>
          <a:lstStyle/>
          <a:p>
            <a:pPr marL="0" indent="0">
              <a:buNone/>
            </a:pPr>
            <a:r>
              <a:rPr lang="en-US" b="1" dirty="0">
                <a:solidFill>
                  <a:srgbClr val="F79421"/>
                </a:solidFill>
              </a:rPr>
              <a:t>Recommendations</a:t>
            </a:r>
          </a:p>
          <a:p>
            <a:r>
              <a:rPr lang="en-US" dirty="0"/>
              <a:t>Ensure your local Public Health unit has been notified</a:t>
            </a:r>
          </a:p>
          <a:p>
            <a:r>
              <a:rPr lang="en-US" dirty="0"/>
              <a:t>Public Health is responsible for tracing the exposure origin, not you!</a:t>
            </a:r>
          </a:p>
          <a:p>
            <a:pPr lvl="1">
              <a:buFont typeface="Wingdings" panose="05000000000000000000" pitchFamily="2" charset="2"/>
              <a:buChar char="Ø"/>
            </a:pPr>
            <a:r>
              <a:rPr lang="en-US" dirty="0"/>
              <a:t>Usually they will make a determination if the exposure was work related</a:t>
            </a:r>
          </a:p>
          <a:p>
            <a:r>
              <a:rPr lang="en-US" dirty="0"/>
              <a:t>Take your direction from Public Health on what steps to take in your workplace: </a:t>
            </a:r>
          </a:p>
          <a:p>
            <a:pPr lvl="1">
              <a:buFont typeface="Wingdings" panose="05000000000000000000" pitchFamily="2" charset="2"/>
              <a:buChar char="Ø"/>
            </a:pPr>
            <a:r>
              <a:rPr lang="en-US" dirty="0"/>
              <a:t>Who needs to self isolate</a:t>
            </a:r>
          </a:p>
          <a:p>
            <a:pPr lvl="1">
              <a:buFont typeface="Wingdings" panose="05000000000000000000" pitchFamily="2" charset="2"/>
              <a:buChar char="Ø"/>
            </a:pPr>
            <a:r>
              <a:rPr lang="en-US" dirty="0"/>
              <a:t>What controls failed</a:t>
            </a:r>
          </a:p>
          <a:p>
            <a:pPr lvl="1">
              <a:buFont typeface="Wingdings" panose="05000000000000000000" pitchFamily="2" charset="2"/>
              <a:buChar char="Ø"/>
            </a:pPr>
            <a:r>
              <a:rPr lang="en-US" dirty="0"/>
              <a:t>What new controls are needed – N95 masks vs facial coverings</a:t>
            </a:r>
          </a:p>
          <a:p>
            <a:r>
              <a:rPr lang="en-US" dirty="0"/>
              <a:t>What sanitization practices are needed after a positive case in the workplace:</a:t>
            </a:r>
          </a:p>
          <a:p>
            <a:pPr lvl="1">
              <a:buFont typeface="Wingdings" panose="05000000000000000000" pitchFamily="2" charset="2"/>
              <a:buChar char="Ø"/>
            </a:pPr>
            <a:r>
              <a:rPr lang="en-US" dirty="0"/>
              <a:t>pay attention to common areas, lunchroom equipment, washrooms, smoke areas</a:t>
            </a:r>
          </a:p>
          <a:p>
            <a:pPr lvl="1">
              <a:buFont typeface="Wingdings" panose="05000000000000000000" pitchFamily="2" charset="2"/>
              <a:buChar char="Ø"/>
            </a:pPr>
            <a:r>
              <a:rPr lang="en-US" dirty="0"/>
              <a:t>shared tools, carts, equipment etc.</a:t>
            </a:r>
          </a:p>
          <a:p>
            <a:pPr lvl="2"/>
            <a:endParaRPr lang="en-US" dirty="0"/>
          </a:p>
        </p:txBody>
      </p:sp>
    </p:spTree>
    <p:extLst>
      <p:ext uri="{BB962C8B-B14F-4D97-AF65-F5344CB8AC3E}">
        <p14:creationId xmlns:p14="http://schemas.microsoft.com/office/powerpoint/2010/main" val="337244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86DC-37C6-431D-B537-92BB5E04FCC9}"/>
              </a:ext>
            </a:extLst>
          </p:cNvPr>
          <p:cNvSpPr>
            <a:spLocks noGrp="1"/>
          </p:cNvSpPr>
          <p:nvPr>
            <p:ph type="ctrTitle"/>
          </p:nvPr>
        </p:nvSpPr>
        <p:spPr/>
        <p:txBody>
          <a:bodyPr/>
          <a:lstStyle/>
          <a:p>
            <a:r>
              <a:rPr lang="en-US" dirty="0"/>
              <a:t>Inspections</a:t>
            </a:r>
          </a:p>
        </p:txBody>
      </p:sp>
      <p:sp>
        <p:nvSpPr>
          <p:cNvPr id="3" name="Subtitle 2">
            <a:extLst>
              <a:ext uri="{FF2B5EF4-FFF2-40B4-BE49-F238E27FC236}">
                <a16:creationId xmlns:a16="http://schemas.microsoft.com/office/drawing/2014/main" id="{71DFBB74-6D64-46EA-A8B0-3C93FCF83A1E}"/>
              </a:ext>
            </a:extLst>
          </p:cNvPr>
          <p:cNvSpPr>
            <a:spLocks noGrp="1"/>
          </p:cNvSpPr>
          <p:nvPr>
            <p:ph type="subTitle" idx="1"/>
          </p:nvPr>
        </p:nvSpPr>
        <p:spPr/>
        <p:txBody>
          <a:bodyPr/>
          <a:lstStyle/>
          <a:p>
            <a:r>
              <a:rPr lang="en-US" dirty="0"/>
              <a:t>COVID-19 = More Inspections</a:t>
            </a:r>
          </a:p>
        </p:txBody>
      </p:sp>
    </p:spTree>
    <p:extLst>
      <p:ext uri="{BB962C8B-B14F-4D97-AF65-F5344CB8AC3E}">
        <p14:creationId xmlns:p14="http://schemas.microsoft.com/office/powerpoint/2010/main" val="1669547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133249"/>
          </a:xfrm>
        </p:spPr>
        <p:txBody>
          <a:bodyPr/>
          <a:lstStyle/>
          <a:p>
            <a:r>
              <a:rPr lang="en-US" dirty="0"/>
              <a:t>Inspections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980728"/>
            <a:ext cx="8424936" cy="4483375"/>
          </a:xfrm>
        </p:spPr>
        <p:txBody>
          <a:bodyPr/>
          <a:lstStyle/>
          <a:p>
            <a:r>
              <a:rPr lang="en-US" dirty="0"/>
              <a:t>Every province and territory in Canada requires workplace inspections. The frequency is dependent upon legislation (OHSA/CLC) and employer requirements.  Most are monthly but in some provinces the requirement in quarterly. </a:t>
            </a:r>
          </a:p>
          <a:p>
            <a:r>
              <a:rPr lang="en-US" dirty="0"/>
              <a:t>However, in high risk situations, more frequent inspections are a reasonable expectation of an employer and the committee/rep. </a:t>
            </a:r>
          </a:p>
          <a:p>
            <a:r>
              <a:rPr lang="en-US" dirty="0"/>
              <a:t>COVID-19, in our opinion, presents such a situation. </a:t>
            </a:r>
          </a:p>
          <a:p>
            <a:endParaRPr lang="en-US" dirty="0"/>
          </a:p>
        </p:txBody>
      </p:sp>
    </p:spTree>
    <p:extLst>
      <p:ext uri="{BB962C8B-B14F-4D97-AF65-F5344CB8AC3E}">
        <p14:creationId xmlns:p14="http://schemas.microsoft.com/office/powerpoint/2010/main" val="2024222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251520" y="0"/>
            <a:ext cx="5184576" cy="864096"/>
          </a:xfrm>
        </p:spPr>
        <p:txBody>
          <a:bodyPr/>
          <a:lstStyle/>
          <a:p>
            <a:r>
              <a:rPr lang="en-US" dirty="0"/>
              <a:t>COVID-19 Inspections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280118" y="908720"/>
            <a:ext cx="8468346" cy="5472608"/>
          </a:xfrm>
        </p:spPr>
        <p:txBody>
          <a:bodyPr>
            <a:normAutofit fontScale="92500" lnSpcReduction="20000"/>
          </a:bodyPr>
          <a:lstStyle/>
          <a:p>
            <a:r>
              <a:rPr lang="en-US" dirty="0"/>
              <a:t>What is the Committee/Rep looking for:</a:t>
            </a:r>
          </a:p>
          <a:p>
            <a:pPr marL="342900" indent="-342900">
              <a:buFont typeface="Wingdings" panose="05000000000000000000" pitchFamily="2" charset="2"/>
              <a:buChar char="q"/>
            </a:pPr>
            <a:r>
              <a:rPr lang="en-US" dirty="0"/>
              <a:t>Controls are in place</a:t>
            </a:r>
          </a:p>
          <a:p>
            <a:pPr marL="342900" indent="-342900">
              <a:buFont typeface="Wingdings" panose="05000000000000000000" pitchFamily="2" charset="2"/>
              <a:buChar char="q"/>
            </a:pPr>
            <a:r>
              <a:rPr lang="en-US" dirty="0"/>
              <a:t>Controls are adequate</a:t>
            </a:r>
          </a:p>
          <a:p>
            <a:pPr marL="685800" lvl="1" indent="-342900">
              <a:buFont typeface="Wingdings" panose="05000000000000000000" pitchFamily="2" charset="2"/>
              <a:buChar char="v"/>
            </a:pPr>
            <a:r>
              <a:rPr lang="en-US" dirty="0"/>
              <a:t>What are the controls</a:t>
            </a:r>
          </a:p>
          <a:p>
            <a:pPr marL="1028700" lvl="2" indent="-342900">
              <a:buFont typeface="Arial" panose="020B0604020202020204" pitchFamily="34" charset="0"/>
              <a:buChar char="•"/>
            </a:pPr>
            <a:r>
              <a:rPr lang="en-US" dirty="0"/>
              <a:t>Physical distancing</a:t>
            </a:r>
          </a:p>
          <a:p>
            <a:pPr marL="1028700" lvl="2" indent="-342900">
              <a:buFont typeface="Arial" panose="020B0604020202020204" pitchFamily="34" charset="0"/>
              <a:buChar char="•"/>
            </a:pPr>
            <a:r>
              <a:rPr lang="en-US" dirty="0"/>
              <a:t>PPE: Face coverings, gloves, gowns</a:t>
            </a:r>
          </a:p>
          <a:p>
            <a:pPr marL="1028700" lvl="2" indent="-342900">
              <a:buFont typeface="Arial" panose="020B0604020202020204" pitchFamily="34" charset="0"/>
              <a:buChar char="•"/>
            </a:pPr>
            <a:r>
              <a:rPr lang="en-US" dirty="0"/>
              <a:t>Respiratory etiquette</a:t>
            </a:r>
          </a:p>
          <a:p>
            <a:pPr marL="1028700" lvl="2" indent="-342900">
              <a:buFont typeface="Arial" panose="020B0604020202020204" pitchFamily="34" charset="0"/>
              <a:buChar char="•"/>
            </a:pPr>
            <a:r>
              <a:rPr lang="en-US" dirty="0"/>
              <a:t>Signs</a:t>
            </a:r>
          </a:p>
          <a:p>
            <a:pPr marL="1028700" lvl="2" indent="-342900">
              <a:buFont typeface="Arial" panose="020B0604020202020204" pitchFamily="34" charset="0"/>
              <a:buChar char="•"/>
            </a:pPr>
            <a:r>
              <a:rPr lang="en-US" dirty="0"/>
              <a:t>Training</a:t>
            </a:r>
          </a:p>
          <a:p>
            <a:pPr marL="1028700" lvl="2" indent="-342900">
              <a:buFont typeface="Arial" panose="020B0604020202020204" pitchFamily="34" charset="0"/>
              <a:buChar char="•"/>
            </a:pPr>
            <a:r>
              <a:rPr lang="en-US" dirty="0"/>
              <a:t>Marked walkways</a:t>
            </a:r>
          </a:p>
          <a:p>
            <a:pPr marL="1028700" lvl="2" indent="-342900">
              <a:buFont typeface="Arial" panose="020B0604020202020204" pitchFamily="34" charset="0"/>
              <a:buChar char="•"/>
            </a:pPr>
            <a:r>
              <a:rPr lang="en-US" dirty="0"/>
              <a:t>Deliveries, suppliers </a:t>
            </a:r>
          </a:p>
          <a:p>
            <a:pPr marL="1028700" lvl="2" indent="-342900">
              <a:buFont typeface="Arial" panose="020B0604020202020204" pitchFamily="34" charset="0"/>
              <a:buChar char="•"/>
            </a:pPr>
            <a:r>
              <a:rPr lang="en-US" dirty="0"/>
              <a:t>Working offsite</a:t>
            </a:r>
          </a:p>
          <a:p>
            <a:pPr marL="1028700" lvl="2" indent="-342900">
              <a:buFont typeface="Arial" panose="020B0604020202020204" pitchFamily="34" charset="0"/>
              <a:buChar char="•"/>
            </a:pPr>
            <a:r>
              <a:rPr lang="en-US" dirty="0"/>
              <a:t>Sanitization</a:t>
            </a:r>
          </a:p>
          <a:p>
            <a:pPr marL="1028700" lvl="2" indent="-342900">
              <a:buFont typeface="Arial" panose="020B0604020202020204" pitchFamily="34" charset="0"/>
              <a:buChar char="•"/>
            </a:pPr>
            <a:r>
              <a:rPr lang="en-US" dirty="0"/>
              <a:t>Physical barriers </a:t>
            </a:r>
          </a:p>
          <a:p>
            <a:pPr marL="1028700" lvl="2" indent="-342900">
              <a:buFont typeface="Arial" panose="020B0604020202020204" pitchFamily="34" charset="0"/>
              <a:buChar char="•"/>
            </a:pPr>
            <a:r>
              <a:rPr lang="en-US" dirty="0"/>
              <a:t>Washroom cleaning</a:t>
            </a:r>
          </a:p>
          <a:p>
            <a:pPr marL="1028700" lvl="2" indent="-342900">
              <a:buFont typeface="Arial" panose="020B0604020202020204" pitchFamily="34" charset="0"/>
              <a:buChar char="•"/>
            </a:pPr>
            <a:r>
              <a:rPr lang="en-US" dirty="0"/>
              <a:t>Eating areas cleaning </a:t>
            </a:r>
          </a:p>
          <a:p>
            <a:pPr marL="1028700" lvl="2" indent="-342900">
              <a:buFont typeface="Arial" panose="020B0604020202020204" pitchFamily="34" charset="0"/>
              <a:buChar char="•"/>
            </a:pPr>
            <a:r>
              <a:rPr lang="en-US" dirty="0"/>
              <a:t>Etc.</a:t>
            </a:r>
          </a:p>
        </p:txBody>
      </p:sp>
    </p:spTree>
    <p:extLst>
      <p:ext uri="{BB962C8B-B14F-4D97-AF65-F5344CB8AC3E}">
        <p14:creationId xmlns:p14="http://schemas.microsoft.com/office/powerpoint/2010/main" val="265041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AA911-1F04-418B-87B2-96359556F75A}"/>
              </a:ext>
            </a:extLst>
          </p:cNvPr>
          <p:cNvSpPr>
            <a:spLocks noGrp="1"/>
          </p:cNvSpPr>
          <p:nvPr>
            <p:ph type="title"/>
          </p:nvPr>
        </p:nvSpPr>
        <p:spPr/>
        <p:txBody>
          <a:bodyPr/>
          <a:lstStyle/>
          <a:p>
            <a:r>
              <a:rPr lang="en-US" dirty="0"/>
              <a:t>Do Your Controls Need Modification?</a:t>
            </a:r>
          </a:p>
        </p:txBody>
      </p:sp>
      <p:sp>
        <p:nvSpPr>
          <p:cNvPr id="3" name="Content Placeholder 2">
            <a:extLst>
              <a:ext uri="{FF2B5EF4-FFF2-40B4-BE49-F238E27FC236}">
                <a16:creationId xmlns:a16="http://schemas.microsoft.com/office/drawing/2014/main" id="{AC71387F-C40D-4826-990A-89070689C7BE}"/>
              </a:ext>
            </a:extLst>
          </p:cNvPr>
          <p:cNvSpPr>
            <a:spLocks noGrp="1"/>
          </p:cNvSpPr>
          <p:nvPr>
            <p:ph idx="1"/>
          </p:nvPr>
        </p:nvSpPr>
        <p:spPr/>
        <p:txBody>
          <a:bodyPr>
            <a:normAutofit fontScale="92500" lnSpcReduction="10000"/>
          </a:bodyPr>
          <a:lstStyle/>
          <a:p>
            <a:pPr marL="0" indent="0">
              <a:buNone/>
            </a:pPr>
            <a:r>
              <a:rPr lang="en-US" dirty="0"/>
              <a:t>A lot of different factors play into the effectiveness of your controls. Think about the following and if your controls need modification: </a:t>
            </a:r>
          </a:p>
          <a:p>
            <a:r>
              <a:rPr lang="en-US" dirty="0"/>
              <a:t>Based on weather</a:t>
            </a:r>
          </a:p>
          <a:p>
            <a:r>
              <a:rPr lang="en-US" dirty="0"/>
              <a:t>Time of day</a:t>
            </a:r>
          </a:p>
          <a:p>
            <a:r>
              <a:rPr lang="en-US" dirty="0"/>
              <a:t>New tasks, such as screening, security</a:t>
            </a:r>
          </a:p>
          <a:p>
            <a:r>
              <a:rPr lang="en-US" dirty="0"/>
              <a:t>Shift changes, coverage</a:t>
            </a:r>
          </a:p>
          <a:p>
            <a:r>
              <a:rPr lang="en-US" dirty="0"/>
              <a:t>Who is performing, person with asthma wearing a mask</a:t>
            </a:r>
          </a:p>
          <a:p>
            <a:r>
              <a:rPr lang="en-US" dirty="0"/>
              <a:t>Are you creating new hazards?</a:t>
            </a:r>
          </a:p>
          <a:p>
            <a:r>
              <a:rPr lang="en-US" dirty="0"/>
              <a:t>How have known hazards been impacted by COVID-19, such as maintenance, waste disposal?</a:t>
            </a:r>
          </a:p>
          <a:p>
            <a:r>
              <a:rPr lang="en-US" dirty="0"/>
              <a:t>Employee fatigue, stress levels</a:t>
            </a:r>
          </a:p>
          <a:p>
            <a:r>
              <a:rPr lang="en-US" dirty="0"/>
              <a:t>Harassment, violence – what needs to be addressed</a:t>
            </a:r>
          </a:p>
          <a:p>
            <a:endParaRPr lang="en-US" dirty="0"/>
          </a:p>
          <a:p>
            <a:pPr marL="0" indent="0" algn="ctr">
              <a:buNone/>
            </a:pPr>
            <a:r>
              <a:rPr lang="en-US" sz="2400" b="1" i="1" dirty="0">
                <a:solidFill>
                  <a:srgbClr val="FF0000"/>
                </a:solidFill>
              </a:rPr>
              <a:t>Documentation, Documentation, Documentation</a:t>
            </a:r>
          </a:p>
        </p:txBody>
      </p:sp>
    </p:spTree>
    <p:extLst>
      <p:ext uri="{BB962C8B-B14F-4D97-AF65-F5344CB8AC3E}">
        <p14:creationId xmlns:p14="http://schemas.microsoft.com/office/powerpoint/2010/main" val="28646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38195"/>
            <a:ext cx="5184576" cy="651646"/>
          </a:xfrm>
        </p:spPr>
        <p:txBody>
          <a:bodyPr/>
          <a:lstStyle/>
          <a:p>
            <a:r>
              <a:rPr lang="en-US" dirty="0"/>
              <a:t>Now What?</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84076" y="980728"/>
            <a:ext cx="8292379" cy="4824536"/>
          </a:xfrm>
        </p:spPr>
        <p:txBody>
          <a:bodyPr>
            <a:normAutofit/>
          </a:bodyPr>
          <a:lstStyle/>
          <a:p>
            <a:r>
              <a:rPr lang="en-US" dirty="0"/>
              <a:t>Urgent identified risks must be immediately brought to the supervisor, management or ownership, as appropriate, for immediate actions.</a:t>
            </a:r>
          </a:p>
          <a:p>
            <a:r>
              <a:rPr lang="en-US" dirty="0"/>
              <a:t>At your next committee meeting you review all inspection findings, discuss and then make recommendations to the employer. </a:t>
            </a:r>
          </a:p>
          <a:p>
            <a:r>
              <a:rPr lang="en-US" dirty="0"/>
              <a:t>You may find that more meetings are required during this pandemic to improve the effectiveness of the committee. </a:t>
            </a:r>
          </a:p>
          <a:p>
            <a:r>
              <a:rPr lang="en-US" dirty="0"/>
              <a:t>Since H&amp;S Representatives do not have legislated meetings, you may want to implement your own meeting schedule during this pandemic to help stay on top of your program.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75596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4EB2-2C12-4030-B673-46AA6A9044B1}"/>
              </a:ext>
            </a:extLst>
          </p:cNvPr>
          <p:cNvSpPr>
            <a:spLocks noGrp="1"/>
          </p:cNvSpPr>
          <p:nvPr>
            <p:ph type="ctrTitle"/>
          </p:nvPr>
        </p:nvSpPr>
        <p:spPr/>
        <p:txBody>
          <a:bodyPr/>
          <a:lstStyle/>
          <a:p>
            <a:r>
              <a:rPr lang="en-US" dirty="0"/>
              <a:t>Investigations</a:t>
            </a:r>
          </a:p>
        </p:txBody>
      </p:sp>
      <p:sp>
        <p:nvSpPr>
          <p:cNvPr id="3" name="Subtitle 2">
            <a:extLst>
              <a:ext uri="{FF2B5EF4-FFF2-40B4-BE49-F238E27FC236}">
                <a16:creationId xmlns:a16="http://schemas.microsoft.com/office/drawing/2014/main" id="{816384ED-9EB0-4E6F-9258-9411838F7780}"/>
              </a:ext>
            </a:extLst>
          </p:cNvPr>
          <p:cNvSpPr>
            <a:spLocks noGrp="1"/>
          </p:cNvSpPr>
          <p:nvPr>
            <p:ph type="subTitle" idx="1"/>
          </p:nvPr>
        </p:nvSpPr>
        <p:spPr>
          <a:xfrm>
            <a:off x="4788024" y="3429000"/>
            <a:ext cx="4032448" cy="720080"/>
          </a:xfrm>
        </p:spPr>
        <p:txBody>
          <a:bodyPr>
            <a:normAutofit fontScale="92500" lnSpcReduction="10000"/>
          </a:bodyPr>
          <a:lstStyle/>
          <a:p>
            <a:r>
              <a:rPr lang="en-US" dirty="0"/>
              <a:t>Safety Committee/Representative Role</a:t>
            </a:r>
          </a:p>
        </p:txBody>
      </p:sp>
    </p:spTree>
    <p:extLst>
      <p:ext uri="{BB962C8B-B14F-4D97-AF65-F5344CB8AC3E}">
        <p14:creationId xmlns:p14="http://schemas.microsoft.com/office/powerpoint/2010/main" val="1490423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08112"/>
          </a:xfrm>
        </p:spPr>
        <p:txBody>
          <a:bodyPr/>
          <a:lstStyle/>
          <a:p>
            <a:r>
              <a:rPr lang="en-US" dirty="0"/>
              <a:t>Know Your Role</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2534" y="836712"/>
            <a:ext cx="8353921" cy="4483375"/>
          </a:xfrm>
        </p:spPr>
        <p:txBody>
          <a:bodyPr>
            <a:normAutofit/>
          </a:bodyPr>
          <a:lstStyle/>
          <a:p>
            <a:r>
              <a:rPr lang="en-US" dirty="0"/>
              <a:t>When does the Safety Committee/Rep investigate?</a:t>
            </a:r>
          </a:p>
          <a:p>
            <a:pPr marL="685800" lvl="1" indent="-342900">
              <a:buFont typeface="Wingdings" panose="05000000000000000000" pitchFamily="2" charset="2"/>
              <a:buChar char="Ø"/>
            </a:pPr>
            <a:r>
              <a:rPr lang="en-US" dirty="0"/>
              <a:t>Fatality, critical/serious injury</a:t>
            </a:r>
          </a:p>
          <a:p>
            <a:pPr marL="685800" lvl="1" indent="-342900">
              <a:buFont typeface="Wingdings" panose="05000000000000000000" pitchFamily="2" charset="2"/>
              <a:buChar char="Ø"/>
            </a:pPr>
            <a:r>
              <a:rPr lang="en-US" dirty="0"/>
              <a:t>Check the OHSA for your provincial/territorial requirements or CLC</a:t>
            </a:r>
          </a:p>
          <a:p>
            <a:pPr marL="685800" lvl="1" indent="-342900">
              <a:buFont typeface="Wingdings" panose="05000000000000000000" pitchFamily="2" charset="2"/>
              <a:buChar char="Ø"/>
            </a:pPr>
            <a:r>
              <a:rPr lang="en-US" dirty="0"/>
              <a:t>Does COVID-19 qualify?</a:t>
            </a:r>
          </a:p>
          <a:p>
            <a:pPr marL="1028700" lvl="2" indent="-342900">
              <a:buFont typeface="Arial" panose="020B0604020202020204" pitchFamily="34" charset="0"/>
              <a:buChar char="•"/>
            </a:pPr>
            <a:r>
              <a:rPr lang="en-US" dirty="0"/>
              <a:t>Serious health exposure</a:t>
            </a:r>
          </a:p>
          <a:p>
            <a:pPr marL="1028700" lvl="2" indent="-342900">
              <a:buFont typeface="Arial" panose="020B0604020202020204" pitchFamily="34" charset="0"/>
              <a:buChar char="•"/>
            </a:pPr>
            <a:r>
              <a:rPr lang="en-US" dirty="0"/>
              <a:t>Private and confidential</a:t>
            </a:r>
          </a:p>
          <a:p>
            <a:r>
              <a:rPr lang="en-US" dirty="0"/>
              <a:t>Employer obligation, usually assigned at manager or supervisor level. </a:t>
            </a:r>
          </a:p>
          <a:p>
            <a:r>
              <a:rPr lang="en-US" dirty="0"/>
              <a:t>Purpose of an investigation is to prevent a reoccurrence of the event by determining the </a:t>
            </a:r>
            <a:r>
              <a:rPr lang="en-US" b="1" dirty="0">
                <a:solidFill>
                  <a:srgbClr val="F79421"/>
                </a:solidFill>
              </a:rPr>
              <a:t>5-Ws and the How</a:t>
            </a:r>
            <a:r>
              <a:rPr lang="en-US" dirty="0">
                <a:solidFill>
                  <a:srgbClr val="F79421"/>
                </a:solidFill>
              </a:rPr>
              <a:t>.</a:t>
            </a:r>
            <a:r>
              <a:rPr lang="en-US" dirty="0"/>
              <a:t> </a:t>
            </a:r>
          </a:p>
          <a:p>
            <a:endParaRPr lang="en-US" dirty="0"/>
          </a:p>
        </p:txBody>
      </p:sp>
    </p:spTree>
    <p:extLst>
      <p:ext uri="{BB962C8B-B14F-4D97-AF65-F5344CB8AC3E}">
        <p14:creationId xmlns:p14="http://schemas.microsoft.com/office/powerpoint/2010/main" val="402646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9" descr="&quot;It is those things that we are unchanging that allow us to make sense of change. So, at a time when change has never been more constant or intense, what is unchanging is more valuable than ever.&quot; Matthew Kelly, The Culture Solution">
            <a:extLst>
              <a:ext uri="{FF2B5EF4-FFF2-40B4-BE49-F238E27FC236}">
                <a16:creationId xmlns:a16="http://schemas.microsoft.com/office/drawing/2014/main" id="{AE13088C-3E9E-4ACC-A811-25152572C091}"/>
              </a:ext>
            </a:extLst>
          </p:cNvPr>
          <p:cNvPicPr>
            <a:picLocks/>
          </p:cNvPicPr>
          <p:nvPr/>
        </p:nvPicPr>
        <p:blipFill>
          <a:blip r:link="rId2">
            <a:extLst>
              <a:ext uri="{28A0092B-C50C-407E-A947-70E740481C1C}">
                <a14:useLocalDpi xmlns:a14="http://schemas.microsoft.com/office/drawing/2010/main" val="0"/>
              </a:ext>
            </a:extLst>
          </a:blip>
          <a:srcRect/>
          <a:stretch>
            <a:fillRect/>
          </a:stretch>
        </p:blipFill>
        <p:spPr bwMode="auto">
          <a:xfrm>
            <a:off x="478172" y="864066"/>
            <a:ext cx="8198284" cy="5013206"/>
          </a:xfrm>
          <a:prstGeom prst="rect">
            <a:avLst/>
          </a:prstGeom>
          <a:noFill/>
          <a:ln>
            <a:noFill/>
          </a:ln>
        </p:spPr>
      </p:pic>
    </p:spTree>
    <p:extLst>
      <p:ext uri="{BB962C8B-B14F-4D97-AF65-F5344CB8AC3E}">
        <p14:creationId xmlns:p14="http://schemas.microsoft.com/office/powerpoint/2010/main" val="3149727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133249"/>
          </a:xfrm>
        </p:spPr>
        <p:txBody>
          <a:bodyPr/>
          <a:lstStyle/>
          <a:p>
            <a:r>
              <a:rPr lang="en-US" dirty="0"/>
              <a:t>What Do You Do?</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980728"/>
            <a:ext cx="8352928" cy="5472608"/>
          </a:xfrm>
        </p:spPr>
        <p:txBody>
          <a:bodyPr>
            <a:normAutofit lnSpcReduction="10000"/>
          </a:bodyPr>
          <a:lstStyle/>
          <a:p>
            <a:r>
              <a:rPr lang="en-US" dirty="0"/>
              <a:t>Did a supervisor perform an investigation? Your role is to then:</a:t>
            </a:r>
          </a:p>
          <a:p>
            <a:pPr marL="342900" indent="-342900">
              <a:buFont typeface="Arial" panose="020B0604020202020204" pitchFamily="34" charset="0"/>
              <a:buChar char="•"/>
            </a:pPr>
            <a:r>
              <a:rPr lang="en-US" dirty="0"/>
              <a:t>Review the investigation results</a:t>
            </a:r>
          </a:p>
          <a:p>
            <a:pPr marL="342900" indent="-342900">
              <a:buFont typeface="Arial" panose="020B0604020202020204" pitchFamily="34" charset="0"/>
              <a:buChar char="•"/>
            </a:pPr>
            <a:r>
              <a:rPr lang="en-US" dirty="0"/>
              <a:t>Look for potential ongoing exposure in the workplace</a:t>
            </a:r>
          </a:p>
          <a:p>
            <a:pPr marL="342900" indent="-342900">
              <a:buFont typeface="Arial" panose="020B0604020202020204" pitchFamily="34" charset="0"/>
              <a:buChar char="•"/>
            </a:pPr>
            <a:r>
              <a:rPr lang="en-US" dirty="0"/>
              <a:t>Review controls in place to protect that worker</a:t>
            </a:r>
          </a:p>
          <a:p>
            <a:pPr marL="685800" lvl="1" indent="-342900">
              <a:buFont typeface="Wingdings" panose="05000000000000000000" pitchFamily="2" charset="2"/>
              <a:buChar char="Ø"/>
            </a:pPr>
            <a:r>
              <a:rPr lang="en-US" dirty="0"/>
              <a:t>Were controls adequate?</a:t>
            </a:r>
          </a:p>
          <a:p>
            <a:pPr marL="685800" lvl="1" indent="-342900">
              <a:buFont typeface="Wingdings" panose="05000000000000000000" pitchFamily="2" charset="2"/>
              <a:buChar char="Ø"/>
            </a:pPr>
            <a:r>
              <a:rPr lang="en-US" dirty="0"/>
              <a:t>Was the worker in compliance with protection measures of the Employer?</a:t>
            </a:r>
          </a:p>
          <a:p>
            <a:pPr marL="342900" indent="-342900">
              <a:buFont typeface="Arial" panose="020B0604020202020204" pitchFamily="34" charset="0"/>
              <a:buChar char="•"/>
            </a:pPr>
            <a:r>
              <a:rPr lang="en-US" dirty="0"/>
              <a:t>Is the supervisor investigation adequate or does the committee/rep need to perform another investigation?</a:t>
            </a:r>
          </a:p>
          <a:p>
            <a:pPr marL="342900" indent="-342900">
              <a:buFont typeface="Arial" panose="020B0604020202020204" pitchFamily="34" charset="0"/>
              <a:buChar char="•"/>
            </a:pPr>
            <a:r>
              <a:rPr lang="en-US" dirty="0"/>
              <a:t>Make written recommendations to employer to prevent a re-occurrence</a:t>
            </a:r>
          </a:p>
          <a:p>
            <a:pPr marL="685800" lvl="1" indent="-342900">
              <a:buFont typeface="Wingdings" panose="05000000000000000000" pitchFamily="2" charset="2"/>
              <a:buChar char="Ø"/>
            </a:pPr>
            <a:r>
              <a:rPr lang="en-US" dirty="0"/>
              <a:t>New PPE training</a:t>
            </a:r>
          </a:p>
          <a:p>
            <a:pPr marL="685800" lvl="1" indent="-342900">
              <a:buFont typeface="Wingdings" panose="05000000000000000000" pitchFamily="2" charset="2"/>
              <a:buChar char="Ø"/>
            </a:pPr>
            <a:r>
              <a:rPr lang="en-US" dirty="0"/>
              <a:t>More signage</a:t>
            </a:r>
          </a:p>
          <a:p>
            <a:pPr marL="685800" lvl="1" indent="-342900">
              <a:buFont typeface="Wingdings" panose="05000000000000000000" pitchFamily="2" charset="2"/>
              <a:buChar char="Ø"/>
            </a:pPr>
            <a:r>
              <a:rPr lang="en-US" dirty="0"/>
              <a:t>Removal or change of a task that allowed an exposure</a:t>
            </a:r>
          </a:p>
        </p:txBody>
      </p:sp>
    </p:spTree>
    <p:extLst>
      <p:ext uri="{BB962C8B-B14F-4D97-AF65-F5344CB8AC3E}">
        <p14:creationId xmlns:p14="http://schemas.microsoft.com/office/powerpoint/2010/main" val="221411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8505"/>
            <a:ext cx="5184576" cy="1133249"/>
          </a:xfrm>
        </p:spPr>
        <p:txBody>
          <a:bodyPr>
            <a:normAutofit fontScale="90000"/>
          </a:bodyPr>
          <a:lstStyle/>
          <a:p>
            <a:r>
              <a:rPr lang="en-US" dirty="0"/>
              <a:t>Safety Committee/Rep Investigates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1177873"/>
            <a:ext cx="8424936" cy="4483375"/>
          </a:xfrm>
        </p:spPr>
        <p:txBody>
          <a:bodyPr>
            <a:normAutofit/>
          </a:bodyPr>
          <a:lstStyle/>
          <a:p>
            <a:r>
              <a:rPr lang="en-US" dirty="0"/>
              <a:t>If there is a determination that the committee/rep needs to investigate, or if you have been invited by the employer to participate in COVID-19 investigations, </a:t>
            </a:r>
            <a:r>
              <a:rPr lang="en-US" b="1" dirty="0">
                <a:solidFill>
                  <a:srgbClr val="F79421"/>
                </a:solidFill>
              </a:rPr>
              <a:t>privacy is paramount. </a:t>
            </a:r>
          </a:p>
          <a:p>
            <a:pPr marL="685800" lvl="1" indent="-342900">
              <a:buFont typeface="Arial" panose="020B0604020202020204" pitchFamily="34" charset="0"/>
              <a:buChar char="•"/>
            </a:pPr>
            <a:r>
              <a:rPr lang="en-US" dirty="0"/>
              <a:t>Investigators must be trained either through a Certification or internal program </a:t>
            </a:r>
          </a:p>
          <a:p>
            <a:pPr marL="685800" lvl="1" indent="-342900">
              <a:buFont typeface="Arial" panose="020B0604020202020204" pitchFamily="34" charset="0"/>
              <a:buChar char="•"/>
            </a:pPr>
            <a:r>
              <a:rPr lang="en-US" dirty="0"/>
              <a:t>Must be impartial and objective	</a:t>
            </a:r>
          </a:p>
          <a:p>
            <a:pPr marL="685800" lvl="1" indent="-342900">
              <a:buFont typeface="Arial" panose="020B0604020202020204" pitchFamily="34" charset="0"/>
              <a:buChar char="•"/>
            </a:pPr>
            <a:r>
              <a:rPr lang="en-US" dirty="0"/>
              <a:t>The purpose:</a:t>
            </a:r>
          </a:p>
          <a:p>
            <a:pPr marL="1028700" lvl="2" indent="-342900">
              <a:buFont typeface="Wingdings" panose="05000000000000000000" pitchFamily="2" charset="2"/>
              <a:buChar char="Ø"/>
            </a:pPr>
            <a:r>
              <a:rPr lang="en-US" dirty="0"/>
              <a:t>Is it reasonable that the exposure happened at work</a:t>
            </a:r>
          </a:p>
          <a:p>
            <a:pPr marL="1028700" lvl="2" indent="-342900">
              <a:buFont typeface="Wingdings" panose="05000000000000000000" pitchFamily="2" charset="2"/>
              <a:buChar char="Ø"/>
            </a:pPr>
            <a:r>
              <a:rPr lang="en-US" dirty="0"/>
              <a:t>What controls failed</a:t>
            </a:r>
          </a:p>
          <a:p>
            <a:pPr marL="1028700" lvl="2" indent="-342900">
              <a:buFont typeface="Wingdings" panose="05000000000000000000" pitchFamily="2" charset="2"/>
              <a:buChar char="Ø"/>
            </a:pPr>
            <a:r>
              <a:rPr lang="en-US" dirty="0"/>
              <a:t>Determine the 5-W and the How</a:t>
            </a:r>
          </a:p>
          <a:p>
            <a:pPr marL="685800" lvl="1" indent="-342900">
              <a:buFont typeface="Arial" panose="020B0604020202020204" pitchFamily="34" charset="0"/>
              <a:buChar char="•"/>
            </a:pPr>
            <a:r>
              <a:rPr lang="en-US" dirty="0"/>
              <a:t>Make recommendations	</a:t>
            </a:r>
          </a:p>
        </p:txBody>
      </p:sp>
    </p:spTree>
    <p:extLst>
      <p:ext uri="{BB962C8B-B14F-4D97-AF65-F5344CB8AC3E}">
        <p14:creationId xmlns:p14="http://schemas.microsoft.com/office/powerpoint/2010/main" val="2909502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37BF3-D53C-48AA-AE27-20AA5D292CA9}"/>
              </a:ext>
            </a:extLst>
          </p:cNvPr>
          <p:cNvSpPr>
            <a:spLocks noGrp="1"/>
          </p:cNvSpPr>
          <p:nvPr>
            <p:ph type="ctrTitle"/>
          </p:nvPr>
        </p:nvSpPr>
        <p:spPr/>
        <p:txBody>
          <a:bodyPr/>
          <a:lstStyle/>
          <a:p>
            <a:r>
              <a:rPr lang="en-US" dirty="0"/>
              <a:t>Meetings</a:t>
            </a:r>
          </a:p>
        </p:txBody>
      </p:sp>
      <p:sp>
        <p:nvSpPr>
          <p:cNvPr id="3" name="Subtitle 2">
            <a:extLst>
              <a:ext uri="{FF2B5EF4-FFF2-40B4-BE49-F238E27FC236}">
                <a16:creationId xmlns:a16="http://schemas.microsoft.com/office/drawing/2014/main" id="{9BFDEE4A-441F-47C6-9018-BD66A54F8415}"/>
              </a:ext>
            </a:extLst>
          </p:cNvPr>
          <p:cNvSpPr>
            <a:spLocks noGrp="1"/>
          </p:cNvSpPr>
          <p:nvPr>
            <p:ph type="subTitle" idx="1"/>
          </p:nvPr>
        </p:nvSpPr>
        <p:spPr/>
        <p:txBody>
          <a:bodyPr>
            <a:normAutofit fontScale="92500"/>
          </a:bodyPr>
          <a:lstStyle/>
          <a:p>
            <a:r>
              <a:rPr lang="en-US" dirty="0"/>
              <a:t>What Does Your Workplace Need?</a:t>
            </a:r>
          </a:p>
        </p:txBody>
      </p:sp>
    </p:spTree>
    <p:extLst>
      <p:ext uri="{BB962C8B-B14F-4D97-AF65-F5344CB8AC3E}">
        <p14:creationId xmlns:p14="http://schemas.microsoft.com/office/powerpoint/2010/main" val="3593762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08112"/>
          </a:xfrm>
        </p:spPr>
        <p:txBody>
          <a:bodyPr/>
          <a:lstStyle/>
          <a:p>
            <a:r>
              <a:rPr lang="en-US" dirty="0"/>
              <a:t>Determining Need</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1052736"/>
            <a:ext cx="8424936" cy="4483375"/>
          </a:xfrm>
        </p:spPr>
        <p:txBody>
          <a:bodyPr/>
          <a:lstStyle/>
          <a:p>
            <a:r>
              <a:rPr lang="en-US" dirty="0"/>
              <a:t>There is no right or wrong answer here. At a minimum you must meet as legislatively required, which varies per province/territory and CLC. </a:t>
            </a:r>
          </a:p>
          <a:p>
            <a:r>
              <a:rPr lang="en-US" dirty="0"/>
              <a:t>If you are performing more inspections and corrective actions are immediate, perhaps fewer extra meetings are required. </a:t>
            </a:r>
          </a:p>
          <a:p>
            <a:r>
              <a:rPr lang="en-US" dirty="0"/>
              <a:t>If you have had a case of confirmed COVID-19 that is work related, perhaps you meet more often.</a:t>
            </a:r>
          </a:p>
          <a:p>
            <a:r>
              <a:rPr lang="en-US" dirty="0"/>
              <a:t>This is where collaboration with the Employer is key. </a:t>
            </a:r>
          </a:p>
        </p:txBody>
      </p:sp>
    </p:spTree>
    <p:extLst>
      <p:ext uri="{BB962C8B-B14F-4D97-AF65-F5344CB8AC3E}">
        <p14:creationId xmlns:p14="http://schemas.microsoft.com/office/powerpoint/2010/main" val="3034126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08112"/>
          </a:xfrm>
        </p:spPr>
        <p:txBody>
          <a:bodyPr/>
          <a:lstStyle/>
          <a:p>
            <a:r>
              <a:rPr lang="en-US" dirty="0"/>
              <a:t>COVID-19 Meeting Agenda</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251520" y="836712"/>
            <a:ext cx="8568952" cy="5256584"/>
          </a:xfrm>
        </p:spPr>
        <p:txBody>
          <a:bodyPr>
            <a:normAutofit lnSpcReduction="10000"/>
          </a:bodyPr>
          <a:lstStyle/>
          <a:p>
            <a:pPr marL="342900" indent="-342900">
              <a:buFont typeface="Arial" panose="020B0604020202020204" pitchFamily="34" charset="0"/>
              <a:buChar char="•"/>
            </a:pPr>
            <a:r>
              <a:rPr lang="en-US" dirty="0"/>
              <a:t>Ensure COVID-19 is on every agenda for every meeting till we are out of this pandemic</a:t>
            </a:r>
          </a:p>
          <a:p>
            <a:pPr marL="342900" indent="-342900">
              <a:buFont typeface="Arial" panose="020B0604020202020204" pitchFamily="34" charset="0"/>
              <a:buChar char="•"/>
            </a:pPr>
            <a:r>
              <a:rPr lang="en-US" dirty="0"/>
              <a:t>You must have quorum to proceed</a:t>
            </a:r>
          </a:p>
          <a:p>
            <a:pPr marL="342900" indent="-342900">
              <a:buFont typeface="Arial" panose="020B0604020202020204" pitchFamily="34" charset="0"/>
              <a:buChar char="•"/>
            </a:pPr>
            <a:r>
              <a:rPr lang="en-US" dirty="0"/>
              <a:t>Maybe time for recruitment and elections, consider having guests at your meeting</a:t>
            </a:r>
          </a:p>
          <a:p>
            <a:pPr marL="342900" indent="-342900">
              <a:buFont typeface="Arial" panose="020B0604020202020204" pitchFamily="34" charset="0"/>
              <a:buChar char="•"/>
            </a:pPr>
            <a:r>
              <a:rPr lang="en-US" dirty="0"/>
              <a:t>Do a virtual meeting for additional attendees</a:t>
            </a:r>
          </a:p>
          <a:p>
            <a:pPr marL="342900" indent="-342900">
              <a:buFont typeface="Arial" panose="020B0604020202020204" pitchFamily="34" charset="0"/>
              <a:buChar char="•"/>
            </a:pPr>
            <a:r>
              <a:rPr lang="en-US" dirty="0"/>
              <a:t>Try and physical distance, maybe outside if privacy can be maintained</a:t>
            </a:r>
          </a:p>
          <a:p>
            <a:pPr marL="342900" indent="-342900">
              <a:buFont typeface="Arial" panose="020B0604020202020204" pitchFamily="34" charset="0"/>
              <a:buChar char="•"/>
            </a:pPr>
            <a:r>
              <a:rPr lang="en-US" dirty="0"/>
              <a:t>Review COVID-19 related matters from inspections, investigations, notifications, employer reports and incidents</a:t>
            </a:r>
          </a:p>
          <a:p>
            <a:pPr marL="342900" indent="-342900">
              <a:buFont typeface="Arial" panose="020B0604020202020204" pitchFamily="34" charset="0"/>
              <a:buChar char="•"/>
            </a:pPr>
            <a:r>
              <a:rPr lang="en-US" dirty="0"/>
              <a:t>Are any investigations needed</a:t>
            </a:r>
          </a:p>
          <a:p>
            <a:pPr marL="342900" indent="-342900">
              <a:buFont typeface="Arial" panose="020B0604020202020204" pitchFamily="34" charset="0"/>
              <a:buChar char="•"/>
            </a:pPr>
            <a:r>
              <a:rPr lang="en-US" dirty="0"/>
              <a:t>What recommendations are needed</a:t>
            </a:r>
          </a:p>
          <a:p>
            <a:pPr marL="342900" indent="-342900">
              <a:buFont typeface="Arial" panose="020B0604020202020204" pitchFamily="34" charset="0"/>
              <a:buChar char="•"/>
            </a:pPr>
            <a:r>
              <a:rPr lang="en-US" dirty="0"/>
              <a:t>What were responses from recommendations already made</a:t>
            </a:r>
          </a:p>
          <a:p>
            <a:pPr marL="342900" indent="-342900">
              <a:buFont typeface="Arial" panose="020B0604020202020204" pitchFamily="34" charset="0"/>
              <a:buChar char="•"/>
            </a:pPr>
            <a:r>
              <a:rPr lang="en-US" dirty="0"/>
              <a:t>Were there any work refusals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106086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CB2CD-2968-4E81-9D28-EF8E8DDE9B0B}"/>
              </a:ext>
            </a:extLst>
          </p:cNvPr>
          <p:cNvSpPr>
            <a:spLocks noGrp="1"/>
          </p:cNvSpPr>
          <p:nvPr>
            <p:ph type="title"/>
          </p:nvPr>
        </p:nvSpPr>
        <p:spPr/>
        <p:txBody>
          <a:bodyPr/>
          <a:lstStyle/>
          <a:p>
            <a:r>
              <a:rPr lang="en-US" dirty="0"/>
              <a:t>Meeting COVID-19 Related Matters</a:t>
            </a:r>
          </a:p>
        </p:txBody>
      </p:sp>
      <p:sp>
        <p:nvSpPr>
          <p:cNvPr id="3" name="Content Placeholder 2">
            <a:extLst>
              <a:ext uri="{FF2B5EF4-FFF2-40B4-BE49-F238E27FC236}">
                <a16:creationId xmlns:a16="http://schemas.microsoft.com/office/drawing/2014/main" id="{8C88B3AC-3345-4663-935B-ACC6620B29FA}"/>
              </a:ext>
            </a:extLst>
          </p:cNvPr>
          <p:cNvSpPr>
            <a:spLocks noGrp="1"/>
          </p:cNvSpPr>
          <p:nvPr>
            <p:ph idx="1"/>
          </p:nvPr>
        </p:nvSpPr>
        <p:spPr/>
        <p:txBody>
          <a:bodyPr/>
          <a:lstStyle/>
          <a:p>
            <a:pPr marL="342900" indent="-342900"/>
            <a:r>
              <a:rPr lang="en-US" dirty="0"/>
              <a:t>Review COVID-19 related matters from inspections, investigations, notifications, employer reports and incidents</a:t>
            </a:r>
          </a:p>
          <a:p>
            <a:pPr marL="642938" lvl="1" indent="-342900">
              <a:buFont typeface="Wingdings" panose="05000000000000000000" pitchFamily="2" charset="2"/>
              <a:buChar char="Ø"/>
            </a:pPr>
            <a:r>
              <a:rPr lang="en-US" dirty="0"/>
              <a:t>Are any investigations needed?</a:t>
            </a:r>
          </a:p>
          <a:p>
            <a:pPr marL="642938" lvl="1" indent="-342900">
              <a:buFont typeface="Wingdings" panose="05000000000000000000" pitchFamily="2" charset="2"/>
              <a:buChar char="Ø"/>
            </a:pPr>
            <a:r>
              <a:rPr lang="en-US" dirty="0"/>
              <a:t>Were supervisor/manager investigations adequate? What were the results and what recommendation are needed</a:t>
            </a:r>
          </a:p>
          <a:p>
            <a:pPr marL="642938" lvl="1" indent="-342900">
              <a:buFont typeface="Wingdings" panose="05000000000000000000" pitchFamily="2" charset="2"/>
              <a:buChar char="Ø"/>
            </a:pPr>
            <a:r>
              <a:rPr lang="en-US" dirty="0"/>
              <a:t>What recommendations are needed from the other activities, reports and data reviewed</a:t>
            </a:r>
          </a:p>
          <a:p>
            <a:pPr marL="342900" indent="-342900"/>
            <a:r>
              <a:rPr lang="en-US" dirty="0"/>
              <a:t>What were responses from recommendations already made?</a:t>
            </a:r>
          </a:p>
          <a:p>
            <a:pPr marL="342900" indent="-342900"/>
            <a:r>
              <a:rPr lang="en-US" dirty="0"/>
              <a:t>Were there any work refusals?</a:t>
            </a:r>
          </a:p>
          <a:p>
            <a:pPr marL="342900" indent="-342900"/>
            <a:r>
              <a:rPr lang="en-US" dirty="0"/>
              <a:t>Are you as a committee/rep concerned that you are not being responded to, not satisfied that adequate controls are in place?</a:t>
            </a:r>
          </a:p>
          <a:p>
            <a:endParaRPr lang="en-US" dirty="0"/>
          </a:p>
        </p:txBody>
      </p:sp>
    </p:spTree>
    <p:extLst>
      <p:ext uri="{BB962C8B-B14F-4D97-AF65-F5344CB8AC3E}">
        <p14:creationId xmlns:p14="http://schemas.microsoft.com/office/powerpoint/2010/main" val="3003242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E73D-3104-425D-89EA-18C55FE98959}"/>
              </a:ext>
            </a:extLst>
          </p:cNvPr>
          <p:cNvSpPr>
            <a:spLocks noGrp="1"/>
          </p:cNvSpPr>
          <p:nvPr>
            <p:ph type="ctrTitle"/>
          </p:nvPr>
        </p:nvSpPr>
        <p:spPr/>
        <p:txBody>
          <a:bodyPr/>
          <a:lstStyle/>
          <a:p>
            <a:r>
              <a:rPr lang="en-US" dirty="0"/>
              <a:t>Work Refusal</a:t>
            </a:r>
          </a:p>
        </p:txBody>
      </p:sp>
    </p:spTree>
    <p:extLst>
      <p:ext uri="{BB962C8B-B14F-4D97-AF65-F5344CB8AC3E}">
        <p14:creationId xmlns:p14="http://schemas.microsoft.com/office/powerpoint/2010/main" val="2012746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20C77-1F3F-7A4C-9579-A042FF5C17F2}"/>
              </a:ext>
            </a:extLst>
          </p:cNvPr>
          <p:cNvSpPr>
            <a:spLocks noGrp="1"/>
          </p:cNvSpPr>
          <p:nvPr>
            <p:ph type="title"/>
          </p:nvPr>
        </p:nvSpPr>
        <p:spPr/>
        <p:txBody>
          <a:bodyPr/>
          <a:lstStyle/>
          <a:p>
            <a:r>
              <a:rPr lang="en-US" dirty="0"/>
              <a:t>Work Refusal</a:t>
            </a:r>
          </a:p>
        </p:txBody>
      </p:sp>
      <p:sp>
        <p:nvSpPr>
          <p:cNvPr id="3" name="Content Placeholder 2">
            <a:extLst>
              <a:ext uri="{FF2B5EF4-FFF2-40B4-BE49-F238E27FC236}">
                <a16:creationId xmlns:a16="http://schemas.microsoft.com/office/drawing/2014/main" id="{4FE01152-8AC7-1A4E-A30C-1446A81C62C3}"/>
              </a:ext>
            </a:extLst>
          </p:cNvPr>
          <p:cNvSpPr>
            <a:spLocks noGrp="1"/>
          </p:cNvSpPr>
          <p:nvPr>
            <p:ph idx="1"/>
          </p:nvPr>
        </p:nvSpPr>
        <p:spPr/>
        <p:txBody>
          <a:bodyPr>
            <a:normAutofit lnSpcReduction="10000"/>
          </a:bodyPr>
          <a:lstStyle/>
          <a:p>
            <a:pPr marL="0" indent="0">
              <a:buNone/>
            </a:pPr>
            <a:r>
              <a:rPr lang="en-US" b="1" dirty="0">
                <a:solidFill>
                  <a:srgbClr val="F79421"/>
                </a:solidFill>
              </a:rPr>
              <a:t>Employer/Supervisor Responsibility</a:t>
            </a:r>
          </a:p>
          <a:p>
            <a:pPr marL="0" indent="0">
              <a:buNone/>
            </a:pPr>
            <a:r>
              <a:rPr lang="en-US" dirty="0"/>
              <a:t>The right to refuse dangerous work exists for everyone</a:t>
            </a:r>
          </a:p>
          <a:p>
            <a:pPr lvl="1"/>
            <a:r>
              <a:rPr lang="en-US" dirty="0"/>
              <a:t>There are some exceptions depending on your sector/province where those rights are limited</a:t>
            </a:r>
          </a:p>
          <a:p>
            <a:r>
              <a:rPr lang="en-US" dirty="0"/>
              <a:t>It is a perception of being unsafe</a:t>
            </a:r>
          </a:p>
          <a:p>
            <a:pPr marL="0" indent="0">
              <a:buNone/>
            </a:pPr>
            <a:r>
              <a:rPr lang="en-US" b="1" u="sng" dirty="0"/>
              <a:t>Follow the process:</a:t>
            </a:r>
          </a:p>
          <a:p>
            <a:pPr lvl="1"/>
            <a:r>
              <a:rPr lang="en-US" dirty="0"/>
              <a:t>The report can be a concern or an objection, not required to use the language “Work Refusal” </a:t>
            </a:r>
          </a:p>
          <a:p>
            <a:pPr lvl="2"/>
            <a:r>
              <a:rPr lang="en-US" dirty="0"/>
              <a:t>“Ought to have known it was a work refusal”</a:t>
            </a:r>
          </a:p>
          <a:p>
            <a:pPr lvl="1"/>
            <a:r>
              <a:rPr lang="en-US" dirty="0"/>
              <a:t>Investigate </a:t>
            </a:r>
          </a:p>
          <a:p>
            <a:pPr lvl="1"/>
            <a:r>
              <a:rPr lang="en-US" dirty="0"/>
              <a:t>Not resolved –involve committee or rep for safety</a:t>
            </a:r>
          </a:p>
          <a:p>
            <a:pPr lvl="1"/>
            <a:r>
              <a:rPr lang="en-US" dirty="0"/>
              <a:t>Still not resolved – call Provincial Officer/Inspector for Investigation</a:t>
            </a:r>
          </a:p>
          <a:p>
            <a:pPr lvl="2"/>
            <a:r>
              <a:rPr lang="en-US" dirty="0"/>
              <a:t>They will investigate and issue a written decision</a:t>
            </a:r>
          </a:p>
        </p:txBody>
      </p:sp>
    </p:spTree>
    <p:extLst>
      <p:ext uri="{BB962C8B-B14F-4D97-AF65-F5344CB8AC3E}">
        <p14:creationId xmlns:p14="http://schemas.microsoft.com/office/powerpoint/2010/main" val="3759987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133249"/>
          </a:xfrm>
        </p:spPr>
        <p:txBody>
          <a:bodyPr/>
          <a:lstStyle/>
          <a:p>
            <a:r>
              <a:rPr lang="en-US" dirty="0"/>
              <a:t>Work Refusal </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980728"/>
            <a:ext cx="8496944" cy="4968552"/>
          </a:xfrm>
        </p:spPr>
        <p:txBody>
          <a:bodyPr>
            <a:normAutofit/>
          </a:bodyPr>
          <a:lstStyle/>
          <a:p>
            <a:r>
              <a:rPr lang="en-US" b="1" dirty="0">
                <a:solidFill>
                  <a:srgbClr val="F79421"/>
                </a:solidFill>
              </a:rPr>
              <a:t>Committee/Rep Responsibility</a:t>
            </a:r>
          </a:p>
          <a:p>
            <a:pPr marL="342900" indent="-342900">
              <a:buFont typeface="Arial" panose="020B0604020202020204" pitchFamily="34" charset="0"/>
              <a:buChar char="•"/>
            </a:pPr>
            <a:r>
              <a:rPr lang="en-US" dirty="0"/>
              <a:t>Training is required on process and investigations</a:t>
            </a:r>
          </a:p>
          <a:p>
            <a:pPr marL="342900" indent="-342900">
              <a:buFont typeface="Arial" panose="020B0604020202020204" pitchFamily="34" charset="0"/>
              <a:buChar char="•"/>
            </a:pPr>
            <a:r>
              <a:rPr lang="en-US" dirty="0"/>
              <a:t>Know when a work refusal is happening – do not get caught up in language</a:t>
            </a:r>
          </a:p>
          <a:p>
            <a:pPr marL="342900" indent="-342900">
              <a:buFont typeface="Arial" panose="020B0604020202020204" pitchFamily="34" charset="0"/>
              <a:buChar char="•"/>
            </a:pPr>
            <a:r>
              <a:rPr lang="en-US" dirty="0"/>
              <a:t>Worker must be at the workplace, even in parking lot</a:t>
            </a:r>
          </a:p>
          <a:p>
            <a:pPr marL="342900" indent="-342900">
              <a:buFont typeface="Arial" panose="020B0604020202020204" pitchFamily="34" charset="0"/>
              <a:buChar char="•"/>
            </a:pPr>
            <a:r>
              <a:rPr lang="en-US" dirty="0"/>
              <a:t>Keep worker at a safe distance when the refusal is at your level, meaning the supervisor investigation did not resolve the issue</a:t>
            </a:r>
          </a:p>
          <a:p>
            <a:pPr marL="342900" indent="-342900">
              <a:buFont typeface="Arial" panose="020B0604020202020204" pitchFamily="34" charset="0"/>
              <a:buChar char="•"/>
            </a:pPr>
            <a:r>
              <a:rPr lang="en-US" dirty="0"/>
              <a:t>Inform affected workers and replacement persons, if used</a:t>
            </a:r>
          </a:p>
          <a:p>
            <a:pPr marL="342900" indent="-342900">
              <a:buFont typeface="Arial" panose="020B0604020202020204" pitchFamily="34" charset="0"/>
              <a:buChar char="•"/>
            </a:pPr>
            <a:r>
              <a:rPr lang="en-US" dirty="0"/>
              <a:t>Investigate with the intent to resolve</a:t>
            </a:r>
          </a:p>
          <a:p>
            <a:pPr marL="342900" indent="-342900">
              <a:buFont typeface="Arial" panose="020B0604020202020204" pitchFamily="34" charset="0"/>
              <a:buChar char="•"/>
            </a:pPr>
            <a:r>
              <a:rPr lang="en-US" dirty="0"/>
              <a:t>No resolution after your investigation, call the MLTSD/Director for investigation and decision</a:t>
            </a:r>
          </a:p>
          <a:p>
            <a:pPr marL="342900" indent="-342900">
              <a:buFont typeface="Arial" panose="020B0604020202020204" pitchFamily="34" charset="0"/>
              <a:buChar char="•"/>
            </a:pPr>
            <a:r>
              <a:rPr lang="en-US" dirty="0"/>
              <a:t>Document the process and outcome</a:t>
            </a:r>
          </a:p>
        </p:txBody>
      </p:sp>
    </p:spTree>
    <p:extLst>
      <p:ext uri="{BB962C8B-B14F-4D97-AF65-F5344CB8AC3E}">
        <p14:creationId xmlns:p14="http://schemas.microsoft.com/office/powerpoint/2010/main" val="3805888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6199-C09C-4971-BAD6-C2BF8F4FD5E8}"/>
              </a:ext>
            </a:extLst>
          </p:cNvPr>
          <p:cNvSpPr>
            <a:spLocks noGrp="1"/>
          </p:cNvSpPr>
          <p:nvPr>
            <p:ph type="ctrTitle"/>
          </p:nvPr>
        </p:nvSpPr>
        <p:spPr/>
        <p:txBody>
          <a:bodyPr/>
          <a:lstStyle/>
          <a:p>
            <a:r>
              <a:rPr lang="en-US" dirty="0"/>
              <a:t>Resourcing</a:t>
            </a:r>
          </a:p>
        </p:txBody>
      </p:sp>
      <p:sp>
        <p:nvSpPr>
          <p:cNvPr id="3" name="Subtitle 2">
            <a:extLst>
              <a:ext uri="{FF2B5EF4-FFF2-40B4-BE49-F238E27FC236}">
                <a16:creationId xmlns:a16="http://schemas.microsoft.com/office/drawing/2014/main" id="{109D8727-88ED-4833-B96B-1E9327E04AD2}"/>
              </a:ext>
            </a:extLst>
          </p:cNvPr>
          <p:cNvSpPr>
            <a:spLocks noGrp="1"/>
          </p:cNvSpPr>
          <p:nvPr>
            <p:ph type="subTitle" idx="1"/>
          </p:nvPr>
        </p:nvSpPr>
        <p:spPr/>
        <p:txBody>
          <a:bodyPr>
            <a:normAutofit fontScale="92500" lnSpcReduction="10000"/>
          </a:bodyPr>
          <a:lstStyle/>
          <a:p>
            <a:r>
              <a:rPr lang="en-US" dirty="0"/>
              <a:t>External, Internal and Communications</a:t>
            </a:r>
          </a:p>
        </p:txBody>
      </p:sp>
    </p:spTree>
    <p:extLst>
      <p:ext uri="{BB962C8B-B14F-4D97-AF65-F5344CB8AC3E}">
        <p14:creationId xmlns:p14="http://schemas.microsoft.com/office/powerpoint/2010/main" val="294945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D129-CFE7-6043-802C-199544C4150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D9FD374-D246-E349-8850-BFB0DEA866F6}"/>
              </a:ext>
            </a:extLst>
          </p:cNvPr>
          <p:cNvSpPr>
            <a:spLocks noGrp="1"/>
          </p:cNvSpPr>
          <p:nvPr>
            <p:ph idx="1"/>
          </p:nvPr>
        </p:nvSpPr>
        <p:spPr>
          <a:xfrm>
            <a:off x="323528" y="1052736"/>
            <a:ext cx="5184576" cy="5472608"/>
          </a:xfrm>
        </p:spPr>
        <p:txBody>
          <a:bodyPr>
            <a:normAutofit/>
          </a:bodyPr>
          <a:lstStyle/>
          <a:p>
            <a:r>
              <a:rPr lang="en-US" dirty="0"/>
              <a:t>What is COVID- 19? How does it spread? </a:t>
            </a:r>
          </a:p>
          <a:p>
            <a:r>
              <a:rPr lang="en-US" dirty="0"/>
              <a:t>Role of Safety Committee/Representative</a:t>
            </a:r>
          </a:p>
          <a:p>
            <a:r>
              <a:rPr lang="en-US" dirty="0"/>
              <a:t>Consultation and Participation</a:t>
            </a:r>
          </a:p>
          <a:p>
            <a:r>
              <a:rPr lang="en-US" dirty="0"/>
              <a:t>Notification of Cases</a:t>
            </a:r>
          </a:p>
          <a:p>
            <a:r>
              <a:rPr lang="en-US" dirty="0"/>
              <a:t>Inspections</a:t>
            </a:r>
          </a:p>
          <a:p>
            <a:r>
              <a:rPr lang="en-US" dirty="0"/>
              <a:t>Investigations</a:t>
            </a:r>
          </a:p>
          <a:p>
            <a:r>
              <a:rPr lang="en-US" dirty="0"/>
              <a:t>Meetings</a:t>
            </a:r>
          </a:p>
          <a:p>
            <a:r>
              <a:rPr lang="en-US" dirty="0"/>
              <a:t>Work Refusal</a:t>
            </a:r>
          </a:p>
          <a:p>
            <a:r>
              <a:rPr lang="en-US" dirty="0"/>
              <a:t>Resources</a:t>
            </a:r>
          </a:p>
          <a:p>
            <a:r>
              <a:rPr lang="en-US" dirty="0"/>
              <a:t>Call to Action</a:t>
            </a:r>
          </a:p>
          <a:p>
            <a:endParaRPr lang="en-US" dirty="0"/>
          </a:p>
        </p:txBody>
      </p:sp>
    </p:spTree>
    <p:extLst>
      <p:ext uri="{BB962C8B-B14F-4D97-AF65-F5344CB8AC3E}">
        <p14:creationId xmlns:p14="http://schemas.microsoft.com/office/powerpoint/2010/main" val="3862639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80120"/>
          </a:xfrm>
        </p:spPr>
        <p:txBody>
          <a:bodyPr/>
          <a:lstStyle/>
          <a:p>
            <a:r>
              <a:rPr lang="en-US" dirty="0"/>
              <a:t>Resourcing External</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1052736"/>
            <a:ext cx="8568952" cy="4483375"/>
          </a:xfrm>
        </p:spPr>
        <p:txBody>
          <a:bodyPr/>
          <a:lstStyle/>
          <a:p>
            <a:r>
              <a:rPr lang="en-US" dirty="0"/>
              <a:t>Create a roster of resources for your committee/rep to use and access. </a:t>
            </a:r>
          </a:p>
          <a:p>
            <a:pPr marL="342900" indent="-342900">
              <a:buFont typeface="Arial" panose="020B0604020202020204" pitchFamily="34" charset="0"/>
              <a:buChar char="•"/>
            </a:pPr>
            <a:r>
              <a:rPr lang="en-US" dirty="0"/>
              <a:t>Safe Workplace Associations</a:t>
            </a:r>
          </a:p>
          <a:p>
            <a:pPr marL="342900" indent="-342900">
              <a:buFont typeface="Arial" panose="020B0604020202020204" pitchFamily="34" charset="0"/>
              <a:buChar char="•"/>
            </a:pPr>
            <a:r>
              <a:rPr lang="en-US" dirty="0"/>
              <a:t>Canada.ca</a:t>
            </a:r>
          </a:p>
          <a:p>
            <a:pPr marL="342900" indent="-342900">
              <a:buFont typeface="Arial" panose="020B0604020202020204" pitchFamily="34" charset="0"/>
              <a:buChar char="•"/>
            </a:pPr>
            <a:r>
              <a:rPr lang="en-US" dirty="0"/>
              <a:t>Public Health</a:t>
            </a:r>
          </a:p>
          <a:p>
            <a:pPr marL="342900" indent="-342900">
              <a:buFont typeface="Arial" panose="020B0604020202020204" pitchFamily="34" charset="0"/>
              <a:buChar char="•"/>
            </a:pPr>
            <a:r>
              <a:rPr lang="en-US" dirty="0"/>
              <a:t>WHO</a:t>
            </a:r>
          </a:p>
          <a:p>
            <a:pPr marL="342900" indent="-342900">
              <a:buFont typeface="Arial" panose="020B0604020202020204" pitchFamily="34" charset="0"/>
              <a:buChar char="•"/>
            </a:pPr>
            <a:r>
              <a:rPr lang="en-US" dirty="0"/>
              <a:t>Compensation Boards – get email updates</a:t>
            </a:r>
          </a:p>
          <a:p>
            <a:r>
              <a:rPr lang="en-US" dirty="0"/>
              <a:t>At each meeting educate yourselves on best practices, trends, and COVID-19 reliable resources. </a:t>
            </a:r>
          </a:p>
        </p:txBody>
      </p:sp>
    </p:spTree>
    <p:extLst>
      <p:ext uri="{BB962C8B-B14F-4D97-AF65-F5344CB8AC3E}">
        <p14:creationId xmlns:p14="http://schemas.microsoft.com/office/powerpoint/2010/main" val="1783476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936104"/>
          </a:xfrm>
        </p:spPr>
        <p:txBody>
          <a:bodyPr/>
          <a:lstStyle/>
          <a:p>
            <a:r>
              <a:rPr lang="en-US" dirty="0"/>
              <a:t>Resourcing Internal</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908720"/>
            <a:ext cx="8280920" cy="4483375"/>
          </a:xfrm>
        </p:spPr>
        <p:txBody>
          <a:bodyPr/>
          <a:lstStyle/>
          <a:p>
            <a:r>
              <a:rPr lang="en-US" dirty="0"/>
              <a:t>Know who to ask and how to access policies, programs, reports and make sure safety for COVID-19 is an agenda item at the management and department level. </a:t>
            </a:r>
          </a:p>
          <a:p>
            <a:pPr marL="685800" lvl="1" indent="-342900">
              <a:buFont typeface="Arial" panose="020B0604020202020204" pitchFamily="34" charset="0"/>
              <a:buChar char="•"/>
            </a:pPr>
            <a:r>
              <a:rPr lang="en-US" dirty="0"/>
              <a:t>Procurement</a:t>
            </a:r>
          </a:p>
          <a:p>
            <a:pPr marL="685800" lvl="1" indent="-342900">
              <a:buFont typeface="Arial" panose="020B0604020202020204" pitchFamily="34" charset="0"/>
              <a:buChar char="•"/>
            </a:pPr>
            <a:r>
              <a:rPr lang="en-US" dirty="0"/>
              <a:t>Maintenance</a:t>
            </a:r>
          </a:p>
          <a:p>
            <a:pPr marL="685800" lvl="1" indent="-342900">
              <a:buFont typeface="Arial" panose="020B0604020202020204" pitchFamily="34" charset="0"/>
              <a:buChar char="•"/>
            </a:pPr>
            <a:r>
              <a:rPr lang="en-US" dirty="0"/>
              <a:t>Union assistance for compliance</a:t>
            </a:r>
          </a:p>
          <a:p>
            <a:pPr marL="685800" lvl="1" indent="-342900">
              <a:buFont typeface="Arial" panose="020B0604020202020204" pitchFamily="34" charset="0"/>
              <a:buChar char="•"/>
            </a:pPr>
            <a:r>
              <a:rPr lang="en-US" dirty="0"/>
              <a:t>Recruitment and retention will be positive based on your internal resources and support</a:t>
            </a:r>
          </a:p>
          <a:p>
            <a:pPr marL="685800" lvl="1" indent="-342900">
              <a:buFont typeface="Arial" panose="020B0604020202020204" pitchFamily="34" charset="0"/>
              <a:buChar char="•"/>
            </a:pPr>
            <a:r>
              <a:rPr lang="en-US" dirty="0"/>
              <a:t>Financial </a:t>
            </a:r>
          </a:p>
          <a:p>
            <a:pPr marL="685800" lvl="1" indent="-342900">
              <a:buFont typeface="Arial" panose="020B0604020202020204" pitchFamily="34" charset="0"/>
              <a:buChar char="•"/>
            </a:pPr>
            <a:r>
              <a:rPr lang="en-US" dirty="0"/>
              <a:t>Phycological </a:t>
            </a:r>
          </a:p>
          <a:p>
            <a:pPr marL="6858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1462468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80120"/>
          </a:xfrm>
        </p:spPr>
        <p:txBody>
          <a:bodyPr/>
          <a:lstStyle/>
          <a:p>
            <a:r>
              <a:rPr lang="en-US" dirty="0"/>
              <a:t>Communications</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323528" y="1124744"/>
            <a:ext cx="8424936" cy="4483375"/>
          </a:xfrm>
        </p:spPr>
        <p:txBody>
          <a:bodyPr>
            <a:normAutofit fontScale="92500" lnSpcReduction="10000"/>
          </a:bodyPr>
          <a:lstStyle/>
          <a:p>
            <a:r>
              <a:rPr lang="en-US" b="1" dirty="0">
                <a:solidFill>
                  <a:schemeClr val="accent6"/>
                </a:solidFill>
              </a:rPr>
              <a:t>Fear is Man-Made</a:t>
            </a:r>
          </a:p>
          <a:p>
            <a:endParaRPr lang="en-US" dirty="0"/>
          </a:p>
          <a:p>
            <a:r>
              <a:rPr lang="en-US" dirty="0"/>
              <a:t>Overcoming Fear:</a:t>
            </a:r>
          </a:p>
          <a:p>
            <a:pPr marL="342900" indent="-342900">
              <a:buFont typeface="Arial" panose="020B0604020202020204" pitchFamily="34" charset="0"/>
              <a:buChar char="•"/>
            </a:pPr>
            <a:r>
              <a:rPr lang="en-US" dirty="0"/>
              <a:t>Posters, Newsletters</a:t>
            </a:r>
          </a:p>
          <a:p>
            <a:pPr marL="342900" indent="-342900">
              <a:buFont typeface="Arial" panose="020B0604020202020204" pitchFamily="34" charset="0"/>
              <a:buChar char="•"/>
            </a:pPr>
            <a:r>
              <a:rPr lang="en-US" dirty="0"/>
              <a:t>Video from CEO, Owners</a:t>
            </a:r>
          </a:p>
          <a:p>
            <a:pPr marL="342900" indent="-342900">
              <a:buFont typeface="Arial" panose="020B0604020202020204" pitchFamily="34" charset="0"/>
              <a:buChar char="•"/>
            </a:pPr>
            <a:r>
              <a:rPr lang="en-US" dirty="0"/>
              <a:t>Work Social Media Group</a:t>
            </a:r>
          </a:p>
          <a:p>
            <a:pPr marL="342900" indent="-342900">
              <a:buFont typeface="Arial" panose="020B0604020202020204" pitchFamily="34" charset="0"/>
              <a:buChar char="•"/>
            </a:pPr>
            <a:r>
              <a:rPr lang="en-US" dirty="0"/>
              <a:t>Signage for Workers, Customers, Visitors</a:t>
            </a:r>
          </a:p>
          <a:p>
            <a:pPr marL="342900" indent="-342900">
              <a:buFont typeface="Arial" panose="020B0604020202020204" pitchFamily="34" charset="0"/>
              <a:buChar char="•"/>
            </a:pPr>
            <a:r>
              <a:rPr lang="en-US" dirty="0"/>
              <a:t>Be Visible, Tasks Should Be Known</a:t>
            </a:r>
          </a:p>
          <a:p>
            <a:pPr marL="342900" indent="-342900">
              <a:buFont typeface="Arial" panose="020B0604020202020204" pitchFamily="34" charset="0"/>
              <a:buChar char="•"/>
            </a:pPr>
            <a:r>
              <a:rPr lang="en-US" dirty="0"/>
              <a:t>Talk, Ask Questions, Be a Good Listener</a:t>
            </a:r>
          </a:p>
          <a:p>
            <a:pPr algn="ctr"/>
            <a:endParaRPr lang="en-US" dirty="0"/>
          </a:p>
          <a:p>
            <a:pPr algn="ctr"/>
            <a:r>
              <a:rPr lang="en-US" dirty="0"/>
              <a:t>We Are In This Together!!!</a:t>
            </a:r>
          </a:p>
        </p:txBody>
      </p:sp>
    </p:spTree>
    <p:extLst>
      <p:ext uri="{BB962C8B-B14F-4D97-AF65-F5344CB8AC3E}">
        <p14:creationId xmlns:p14="http://schemas.microsoft.com/office/powerpoint/2010/main" val="2254261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679B-B2EF-4E0B-9577-89887FD42D78}"/>
              </a:ext>
            </a:extLst>
          </p:cNvPr>
          <p:cNvSpPr>
            <a:spLocks noGrp="1"/>
          </p:cNvSpPr>
          <p:nvPr>
            <p:ph type="ctrTitle"/>
          </p:nvPr>
        </p:nvSpPr>
        <p:spPr/>
        <p:txBody>
          <a:bodyPr/>
          <a:lstStyle/>
          <a:p>
            <a:r>
              <a:rPr lang="en-US" dirty="0"/>
              <a:t>Call to Action</a:t>
            </a:r>
          </a:p>
        </p:txBody>
      </p:sp>
      <p:sp>
        <p:nvSpPr>
          <p:cNvPr id="3" name="Subtitle 2">
            <a:extLst>
              <a:ext uri="{FF2B5EF4-FFF2-40B4-BE49-F238E27FC236}">
                <a16:creationId xmlns:a16="http://schemas.microsoft.com/office/drawing/2014/main" id="{117797F6-F0B2-4B21-8308-3AF3F9C36B69}"/>
              </a:ext>
            </a:extLst>
          </p:cNvPr>
          <p:cNvSpPr>
            <a:spLocks noGrp="1"/>
          </p:cNvSpPr>
          <p:nvPr>
            <p:ph type="subTitle" idx="1"/>
          </p:nvPr>
        </p:nvSpPr>
        <p:spPr/>
        <p:txBody>
          <a:bodyPr/>
          <a:lstStyle/>
          <a:p>
            <a:r>
              <a:rPr lang="en-US" dirty="0"/>
              <a:t>Improve Yourselves</a:t>
            </a:r>
          </a:p>
        </p:txBody>
      </p:sp>
    </p:spTree>
    <p:extLst>
      <p:ext uri="{BB962C8B-B14F-4D97-AF65-F5344CB8AC3E}">
        <p14:creationId xmlns:p14="http://schemas.microsoft.com/office/powerpoint/2010/main" val="580686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2847-7FF1-404C-A11D-72CEC3C2FA46}"/>
              </a:ext>
            </a:extLst>
          </p:cNvPr>
          <p:cNvSpPr>
            <a:spLocks noGrp="1"/>
          </p:cNvSpPr>
          <p:nvPr>
            <p:ph type="title"/>
          </p:nvPr>
        </p:nvSpPr>
        <p:spPr>
          <a:xfrm>
            <a:off x="323528" y="-243408"/>
            <a:ext cx="5184576" cy="1008112"/>
          </a:xfrm>
        </p:spPr>
        <p:txBody>
          <a:bodyPr/>
          <a:lstStyle/>
          <a:p>
            <a:r>
              <a:rPr lang="en-US" dirty="0"/>
              <a:t>Evaluate Your Committee</a:t>
            </a:r>
          </a:p>
        </p:txBody>
      </p:sp>
      <p:sp>
        <p:nvSpPr>
          <p:cNvPr id="3" name="Content Placeholder 2">
            <a:extLst>
              <a:ext uri="{FF2B5EF4-FFF2-40B4-BE49-F238E27FC236}">
                <a16:creationId xmlns:a16="http://schemas.microsoft.com/office/drawing/2014/main" id="{77A942DE-FE21-F244-BC5C-48E4B83682A2}"/>
              </a:ext>
            </a:extLst>
          </p:cNvPr>
          <p:cNvSpPr>
            <a:spLocks noGrp="1"/>
          </p:cNvSpPr>
          <p:nvPr>
            <p:ph idx="1"/>
          </p:nvPr>
        </p:nvSpPr>
        <p:spPr>
          <a:xfrm>
            <a:off x="179512" y="764704"/>
            <a:ext cx="8640960" cy="5472608"/>
          </a:xfrm>
        </p:spPr>
        <p:txBody>
          <a:bodyPr>
            <a:normAutofit fontScale="92500" lnSpcReduction="20000"/>
          </a:bodyPr>
          <a:lstStyle/>
          <a:p>
            <a:pPr marL="342900" lvl="0" indent="-342900">
              <a:buFont typeface="Arial" panose="020B0604020202020204" pitchFamily="34" charset="0"/>
              <a:buChar char="•"/>
            </a:pPr>
            <a:r>
              <a:rPr lang="en-US" sz="2600" dirty="0"/>
              <a:t>Meetings as required or as needed?</a:t>
            </a:r>
          </a:p>
          <a:p>
            <a:pPr marL="342900" lvl="0" indent="-342900">
              <a:buFont typeface="Arial" panose="020B0604020202020204" pitchFamily="34" charset="0"/>
              <a:buChar char="•"/>
            </a:pPr>
            <a:r>
              <a:rPr lang="en-US" sz="2600" dirty="0"/>
              <a:t>Are duties being performed effectively; inspections, investigations, recommendations etc.?</a:t>
            </a:r>
          </a:p>
          <a:p>
            <a:pPr marL="342900" lvl="0" indent="-342900">
              <a:buFont typeface="Arial" panose="020B0604020202020204" pitchFamily="34" charset="0"/>
              <a:buChar char="•"/>
            </a:pPr>
            <a:r>
              <a:rPr lang="en-US" sz="2600" dirty="0"/>
              <a:t>Are new hazards being identified, reported?</a:t>
            </a:r>
          </a:p>
          <a:p>
            <a:pPr marL="342900" lvl="0" indent="-342900">
              <a:buFont typeface="Arial" panose="020B0604020202020204" pitchFamily="34" charset="0"/>
              <a:buChar char="•"/>
            </a:pPr>
            <a:r>
              <a:rPr lang="en-US" sz="2600" dirty="0"/>
              <a:t>Do employees know who the committee members/rep are/is?</a:t>
            </a:r>
          </a:p>
          <a:p>
            <a:pPr marL="342900" lvl="0" indent="-342900">
              <a:buFont typeface="Arial" panose="020B0604020202020204" pitchFamily="34" charset="0"/>
              <a:buChar char="•"/>
            </a:pPr>
            <a:r>
              <a:rPr lang="en-US" sz="2600" dirty="0"/>
              <a:t>Do safety committee members/representative know their duties?</a:t>
            </a:r>
          </a:p>
          <a:p>
            <a:pPr marL="342900" lvl="0" indent="-342900">
              <a:buFont typeface="Arial" panose="020B0604020202020204" pitchFamily="34" charset="0"/>
              <a:buChar char="•"/>
            </a:pPr>
            <a:r>
              <a:rPr lang="en-US" sz="2600" dirty="0"/>
              <a:t>Employees are aware of the role of the committee/rep and their authority?</a:t>
            </a:r>
          </a:p>
          <a:p>
            <a:pPr marL="342900" lvl="0" indent="-342900">
              <a:buFont typeface="Arial" panose="020B0604020202020204" pitchFamily="34" charset="0"/>
              <a:buChar char="•"/>
            </a:pPr>
            <a:r>
              <a:rPr lang="en-US" sz="2600" dirty="0"/>
              <a:t>Employees view committee/rep as leaders in safety?</a:t>
            </a:r>
          </a:p>
          <a:p>
            <a:pPr marL="342900" lvl="0" indent="-342900">
              <a:buFont typeface="Arial" panose="020B0604020202020204" pitchFamily="34" charset="0"/>
              <a:buChar char="•"/>
            </a:pPr>
            <a:r>
              <a:rPr lang="en-US" sz="2600" dirty="0"/>
              <a:t>Is there collaboration between committee members and supervisors or is there a barrier to supervision?</a:t>
            </a:r>
          </a:p>
          <a:p>
            <a:pPr marL="342900" lvl="0" indent="-342900">
              <a:buFont typeface="Arial" panose="020B0604020202020204" pitchFamily="34" charset="0"/>
              <a:buChar char="•"/>
            </a:pPr>
            <a:r>
              <a:rPr lang="en-US" sz="2600" dirty="0"/>
              <a:t>If there a waiting list for new members?</a:t>
            </a:r>
          </a:p>
          <a:p>
            <a:endParaRPr lang="en-US" dirty="0"/>
          </a:p>
        </p:txBody>
      </p:sp>
    </p:spTree>
    <p:extLst>
      <p:ext uri="{BB962C8B-B14F-4D97-AF65-F5344CB8AC3E}">
        <p14:creationId xmlns:p14="http://schemas.microsoft.com/office/powerpoint/2010/main" val="2690118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01A1-130F-6E4A-B58C-28B2AA802743}"/>
              </a:ext>
            </a:extLst>
          </p:cNvPr>
          <p:cNvSpPr>
            <a:spLocks noGrp="1"/>
          </p:cNvSpPr>
          <p:nvPr>
            <p:ph type="title"/>
          </p:nvPr>
        </p:nvSpPr>
        <p:spPr/>
        <p:txBody>
          <a:bodyPr/>
          <a:lstStyle/>
          <a:p>
            <a:r>
              <a:rPr lang="en-US" dirty="0"/>
              <a:t>Need Help!</a:t>
            </a:r>
          </a:p>
        </p:txBody>
      </p:sp>
      <p:sp>
        <p:nvSpPr>
          <p:cNvPr id="3" name="Content Placeholder 2">
            <a:extLst>
              <a:ext uri="{FF2B5EF4-FFF2-40B4-BE49-F238E27FC236}">
                <a16:creationId xmlns:a16="http://schemas.microsoft.com/office/drawing/2014/main" id="{4217FEFA-89E3-6D47-979F-02C5FF34EC80}"/>
              </a:ext>
            </a:extLst>
          </p:cNvPr>
          <p:cNvSpPr>
            <a:spLocks noGrp="1"/>
          </p:cNvSpPr>
          <p:nvPr>
            <p:ph idx="1"/>
          </p:nvPr>
        </p:nvSpPr>
        <p:spPr>
          <a:xfrm>
            <a:off x="323528" y="1052736"/>
            <a:ext cx="4032448" cy="5112568"/>
          </a:xfrm>
        </p:spPr>
        <p:txBody>
          <a:bodyPr/>
          <a:lstStyle/>
          <a:p>
            <a:pPr marL="0" indent="0">
              <a:buNone/>
            </a:pPr>
            <a:r>
              <a:rPr lang="en-US" dirty="0"/>
              <a:t>Reach out to Dunk &amp; Associates! </a:t>
            </a:r>
          </a:p>
          <a:p>
            <a:pPr marL="0" indent="0">
              <a:buNone/>
            </a:pPr>
            <a:r>
              <a:rPr lang="en-US" b="1" dirty="0">
                <a:solidFill>
                  <a:srgbClr val="F79421"/>
                </a:solidFill>
              </a:rPr>
              <a:t>Toll Free: 1-866-754-8839</a:t>
            </a:r>
          </a:p>
          <a:p>
            <a:pPr marL="0" indent="0">
              <a:buNone/>
            </a:pPr>
            <a:r>
              <a:rPr lang="en-US" b="1" dirty="0">
                <a:solidFill>
                  <a:srgbClr val="F79421"/>
                </a:solidFill>
              </a:rPr>
              <a:t>Email: </a:t>
            </a:r>
            <a:r>
              <a:rPr lang="en-US" b="1" dirty="0">
                <a:solidFill>
                  <a:srgbClr val="F79421"/>
                </a:solidFill>
                <a:hlinkClick r:id="rId2"/>
              </a:rPr>
              <a:t>info@systems24-7.com</a:t>
            </a:r>
            <a:r>
              <a:rPr lang="en-US" b="1" dirty="0">
                <a:solidFill>
                  <a:srgbClr val="F79421"/>
                </a:solidFill>
              </a:rPr>
              <a:t> </a:t>
            </a:r>
          </a:p>
        </p:txBody>
      </p:sp>
    </p:spTree>
    <p:extLst>
      <p:ext uri="{BB962C8B-B14F-4D97-AF65-F5344CB8AC3E}">
        <p14:creationId xmlns:p14="http://schemas.microsoft.com/office/powerpoint/2010/main" val="3541736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03D4FB-CF8F-A94D-8231-DCD36922FA70}"/>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Tree>
    <p:extLst>
      <p:ext uri="{BB962C8B-B14F-4D97-AF65-F5344CB8AC3E}">
        <p14:creationId xmlns:p14="http://schemas.microsoft.com/office/powerpoint/2010/main" val="271590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027E-3EAC-3144-A02B-8F41C4B9C480}"/>
              </a:ext>
            </a:extLst>
          </p:cNvPr>
          <p:cNvSpPr>
            <a:spLocks noGrp="1"/>
          </p:cNvSpPr>
          <p:nvPr>
            <p:ph type="ctrTitle"/>
          </p:nvPr>
        </p:nvSpPr>
        <p:spPr>
          <a:xfrm>
            <a:off x="4716016" y="3212976"/>
            <a:ext cx="4248472" cy="1470025"/>
          </a:xfrm>
        </p:spPr>
        <p:txBody>
          <a:bodyPr anchor="b">
            <a:normAutofit/>
          </a:bodyPr>
          <a:lstStyle/>
          <a:p>
            <a:r>
              <a:rPr lang="en-US" sz="3600" dirty="0"/>
              <a:t>What is COVID-19</a:t>
            </a:r>
            <a:br>
              <a:rPr lang="en-US" sz="3600" dirty="0"/>
            </a:br>
            <a:r>
              <a:rPr lang="en-US" sz="3600" dirty="0"/>
              <a:t>How Does it Spread?</a:t>
            </a:r>
          </a:p>
        </p:txBody>
      </p:sp>
      <p:sp>
        <p:nvSpPr>
          <p:cNvPr id="3" name="Subtitle 2">
            <a:extLst>
              <a:ext uri="{FF2B5EF4-FFF2-40B4-BE49-F238E27FC236}">
                <a16:creationId xmlns:a16="http://schemas.microsoft.com/office/drawing/2014/main" id="{4E3A2016-CBAF-C84A-8EC0-E0977FFA0233}"/>
              </a:ext>
            </a:extLst>
          </p:cNvPr>
          <p:cNvSpPr>
            <a:spLocks noGrp="1"/>
          </p:cNvSpPr>
          <p:nvPr>
            <p:ph type="subTitle" idx="1"/>
          </p:nvPr>
        </p:nvSpPr>
        <p:spPr>
          <a:xfrm>
            <a:off x="3023321" y="5157192"/>
            <a:ext cx="6120679" cy="1152128"/>
          </a:xfrm>
        </p:spPr>
        <p:txBody>
          <a:bodyPr>
            <a:normAutofit/>
          </a:bodyPr>
          <a:lstStyle/>
          <a:p>
            <a:r>
              <a:rPr lang="en-US" sz="2000" dirty="0"/>
              <a:t>We are fighting an unseen enemy. The latest from Public Health</a:t>
            </a:r>
          </a:p>
        </p:txBody>
      </p:sp>
    </p:spTree>
    <p:extLst>
      <p:ext uri="{BB962C8B-B14F-4D97-AF65-F5344CB8AC3E}">
        <p14:creationId xmlns:p14="http://schemas.microsoft.com/office/powerpoint/2010/main" val="106604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DFB42-20DC-F749-B078-CADA343263AE}"/>
              </a:ext>
            </a:extLst>
          </p:cNvPr>
          <p:cNvSpPr>
            <a:spLocks noGrp="1"/>
          </p:cNvSpPr>
          <p:nvPr>
            <p:ph type="title"/>
          </p:nvPr>
        </p:nvSpPr>
        <p:spPr>
          <a:xfrm>
            <a:off x="323528" y="44624"/>
            <a:ext cx="8640960" cy="936104"/>
          </a:xfrm>
        </p:spPr>
        <p:txBody>
          <a:bodyPr/>
          <a:lstStyle/>
          <a:p>
            <a:r>
              <a:rPr lang="en-US" dirty="0"/>
              <a:t>COVID-19</a:t>
            </a:r>
          </a:p>
        </p:txBody>
      </p:sp>
      <p:sp>
        <p:nvSpPr>
          <p:cNvPr id="3" name="Content Placeholder 2">
            <a:extLst>
              <a:ext uri="{FF2B5EF4-FFF2-40B4-BE49-F238E27FC236}">
                <a16:creationId xmlns:a16="http://schemas.microsoft.com/office/drawing/2014/main" id="{A00AAE1D-70C6-AC4D-977F-8FBD084E8B83}"/>
              </a:ext>
            </a:extLst>
          </p:cNvPr>
          <p:cNvSpPr>
            <a:spLocks noGrp="1"/>
          </p:cNvSpPr>
          <p:nvPr>
            <p:ph idx="1"/>
          </p:nvPr>
        </p:nvSpPr>
        <p:spPr/>
        <p:txBody>
          <a:bodyPr/>
          <a:lstStyle/>
          <a:p>
            <a:pPr marL="0" indent="0">
              <a:buNone/>
            </a:pPr>
            <a:r>
              <a:rPr lang="en-US" b="1" dirty="0">
                <a:solidFill>
                  <a:srgbClr val="F79421"/>
                </a:solidFill>
              </a:rPr>
              <a:t>About coronaviruses</a:t>
            </a:r>
          </a:p>
          <a:p>
            <a:r>
              <a:rPr lang="en-US" dirty="0"/>
              <a:t>Coronaviruses are a large family of viruses. Some cause illness in people and others cause illness in animals. Human coronaviruses are common and are typically associated with mild illnesses, similar to the common cold.</a:t>
            </a:r>
          </a:p>
          <a:p>
            <a:r>
              <a:rPr lang="en-US" dirty="0"/>
              <a:t>COVID-19 is a new disease that has not been previously identified in humans. Rarely, animal coronaviruses can infect people, and more rarely, these can then spread from person to person through close contact.</a:t>
            </a:r>
          </a:p>
          <a:p>
            <a:r>
              <a:rPr lang="en-US" dirty="0"/>
              <a:t>There have been 2 other specific coronaviruses that have spread from animals to humans and which have caused severe illness in humans. These are the:</a:t>
            </a:r>
          </a:p>
          <a:p>
            <a:pPr lvl="1"/>
            <a:r>
              <a:rPr lang="en-US" dirty="0"/>
              <a:t>Severe acute respiratory syndrome coronavirus (SARS </a:t>
            </a:r>
            <a:r>
              <a:rPr lang="en-US" dirty="0" err="1"/>
              <a:t>CoV</a:t>
            </a:r>
            <a:r>
              <a:rPr lang="en-US" dirty="0"/>
              <a:t>)</a:t>
            </a:r>
          </a:p>
          <a:p>
            <a:pPr lvl="1"/>
            <a:r>
              <a:rPr lang="en-US" dirty="0"/>
              <a:t>Middle East respiratory syndrome coronavirus (MERS </a:t>
            </a:r>
            <a:r>
              <a:rPr lang="en-US" dirty="0" err="1"/>
              <a:t>CoV</a:t>
            </a:r>
            <a:r>
              <a:rPr lang="en-US" dirty="0"/>
              <a:t>)</a:t>
            </a:r>
          </a:p>
        </p:txBody>
      </p:sp>
    </p:spTree>
    <p:extLst>
      <p:ext uri="{BB962C8B-B14F-4D97-AF65-F5344CB8AC3E}">
        <p14:creationId xmlns:p14="http://schemas.microsoft.com/office/powerpoint/2010/main" val="291044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B575A-2496-EE41-A332-F5574006A069}"/>
              </a:ext>
            </a:extLst>
          </p:cNvPr>
          <p:cNvSpPr>
            <a:spLocks noGrp="1"/>
          </p:cNvSpPr>
          <p:nvPr>
            <p:ph type="title"/>
          </p:nvPr>
        </p:nvSpPr>
        <p:spPr/>
        <p:txBody>
          <a:bodyPr/>
          <a:lstStyle/>
          <a:p>
            <a:r>
              <a:rPr lang="en-US" dirty="0"/>
              <a:t>Spreading at Work</a:t>
            </a:r>
          </a:p>
        </p:txBody>
      </p:sp>
      <p:sp>
        <p:nvSpPr>
          <p:cNvPr id="3" name="Content Placeholder 2">
            <a:extLst>
              <a:ext uri="{FF2B5EF4-FFF2-40B4-BE49-F238E27FC236}">
                <a16:creationId xmlns:a16="http://schemas.microsoft.com/office/drawing/2014/main" id="{50401964-D0C2-9C4C-BB62-40FA032A7D8E}"/>
              </a:ext>
            </a:extLst>
          </p:cNvPr>
          <p:cNvSpPr>
            <a:spLocks noGrp="1"/>
          </p:cNvSpPr>
          <p:nvPr>
            <p:ph idx="1"/>
          </p:nvPr>
        </p:nvSpPr>
        <p:spPr>
          <a:xfrm>
            <a:off x="323529" y="1052736"/>
            <a:ext cx="8496943" cy="5544616"/>
          </a:xfrm>
        </p:spPr>
        <p:txBody>
          <a:bodyPr>
            <a:normAutofit/>
          </a:bodyPr>
          <a:lstStyle/>
          <a:p>
            <a:pPr marL="0" indent="0">
              <a:spcBef>
                <a:spcPts val="1200"/>
              </a:spcBef>
              <a:buNone/>
            </a:pPr>
            <a:r>
              <a:rPr lang="en-US" sz="1900" b="1" dirty="0">
                <a:solidFill>
                  <a:srgbClr val="F79421"/>
                </a:solidFill>
              </a:rPr>
              <a:t>How coronaviruses spread</a:t>
            </a:r>
          </a:p>
          <a:p>
            <a:pPr marL="0" indent="0">
              <a:spcBef>
                <a:spcPts val="1200"/>
              </a:spcBef>
              <a:buNone/>
            </a:pPr>
            <a:r>
              <a:rPr lang="en-US" sz="1900" dirty="0"/>
              <a:t>Human coronaviruses cause infections of the nose, throat and lungs. They are most commonly spread from an infected person through:</a:t>
            </a:r>
          </a:p>
          <a:p>
            <a:r>
              <a:rPr lang="en-US" sz="1900" dirty="0"/>
              <a:t>Respiratory droplets generated when you cough or sneeze.</a:t>
            </a:r>
          </a:p>
          <a:p>
            <a:r>
              <a:rPr lang="en-US" sz="1900" dirty="0"/>
              <a:t>Close, prolonged personal contact, such as touching or shaking hands.</a:t>
            </a:r>
          </a:p>
          <a:p>
            <a:r>
              <a:rPr lang="en-US" sz="1900" dirty="0"/>
              <a:t>Touching something with the virus on it, then touching your mouth, nose or eyes before washing your hands.</a:t>
            </a:r>
          </a:p>
          <a:p>
            <a:r>
              <a:rPr lang="en-US" sz="1900" dirty="0"/>
              <a:t>Current evidence suggests person-to-person spread is efficient when there is close contact.</a:t>
            </a:r>
          </a:p>
        </p:txBody>
      </p:sp>
      <p:sp>
        <p:nvSpPr>
          <p:cNvPr id="4" name="TextBox 3">
            <a:extLst>
              <a:ext uri="{FF2B5EF4-FFF2-40B4-BE49-F238E27FC236}">
                <a16:creationId xmlns:a16="http://schemas.microsoft.com/office/drawing/2014/main" id="{A3963C4D-E0EC-D740-B9EB-1F405C4BE875}"/>
              </a:ext>
            </a:extLst>
          </p:cNvPr>
          <p:cNvSpPr txBox="1"/>
          <p:nvPr/>
        </p:nvSpPr>
        <p:spPr>
          <a:xfrm>
            <a:off x="323528" y="6112175"/>
            <a:ext cx="2232248" cy="369332"/>
          </a:xfrm>
          <a:prstGeom prst="rect">
            <a:avLst/>
          </a:prstGeom>
          <a:noFill/>
        </p:spPr>
        <p:txBody>
          <a:bodyPr wrap="square" rtlCol="0">
            <a:spAutoFit/>
          </a:bodyPr>
          <a:lstStyle/>
          <a:p>
            <a:r>
              <a:rPr lang="en-US" i="1" dirty="0">
                <a:solidFill>
                  <a:srgbClr val="0C75BA"/>
                </a:solidFill>
                <a:latin typeface="Arial" panose="020B0604020202020204" pitchFamily="34" charset="0"/>
                <a:cs typeface="Arial" panose="020B0604020202020204" pitchFamily="34" charset="0"/>
              </a:rPr>
              <a:t>Source: Canada.ca</a:t>
            </a:r>
          </a:p>
        </p:txBody>
      </p:sp>
    </p:spTree>
    <p:extLst>
      <p:ext uri="{BB962C8B-B14F-4D97-AF65-F5344CB8AC3E}">
        <p14:creationId xmlns:p14="http://schemas.microsoft.com/office/powerpoint/2010/main" val="51758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3920-B733-644F-9B84-91C5B9237A26}"/>
              </a:ext>
            </a:extLst>
          </p:cNvPr>
          <p:cNvSpPr>
            <a:spLocks noGrp="1"/>
          </p:cNvSpPr>
          <p:nvPr>
            <p:ph type="title"/>
          </p:nvPr>
        </p:nvSpPr>
        <p:spPr>
          <a:xfrm>
            <a:off x="323528" y="-27384"/>
            <a:ext cx="8640960" cy="936104"/>
          </a:xfrm>
        </p:spPr>
        <p:txBody>
          <a:bodyPr/>
          <a:lstStyle/>
          <a:p>
            <a:r>
              <a:rPr lang="en-US" dirty="0"/>
              <a:t>Control The Spread at Work: </a:t>
            </a:r>
            <a:r>
              <a:rPr lang="en-US" dirty="0">
                <a:solidFill>
                  <a:srgbClr val="F79421"/>
                </a:solidFill>
              </a:rPr>
              <a:t>Tips</a:t>
            </a:r>
          </a:p>
        </p:txBody>
      </p:sp>
      <p:sp>
        <p:nvSpPr>
          <p:cNvPr id="3" name="Content Placeholder 2">
            <a:extLst>
              <a:ext uri="{FF2B5EF4-FFF2-40B4-BE49-F238E27FC236}">
                <a16:creationId xmlns:a16="http://schemas.microsoft.com/office/drawing/2014/main" id="{76BB3032-E017-C746-953E-AEFD8EBA62E4}"/>
              </a:ext>
            </a:extLst>
          </p:cNvPr>
          <p:cNvSpPr>
            <a:spLocks noGrp="1"/>
          </p:cNvSpPr>
          <p:nvPr>
            <p:ph idx="1"/>
          </p:nvPr>
        </p:nvSpPr>
        <p:spPr>
          <a:xfrm>
            <a:off x="323528" y="908720"/>
            <a:ext cx="8640960" cy="5688632"/>
          </a:xfrm>
        </p:spPr>
        <p:txBody>
          <a:bodyPr>
            <a:normAutofit/>
          </a:bodyPr>
          <a:lstStyle/>
          <a:p>
            <a:pPr>
              <a:lnSpc>
                <a:spcPct val="110000"/>
              </a:lnSpc>
            </a:pPr>
            <a:r>
              <a:rPr lang="en-US" sz="1700" dirty="0"/>
              <a:t>Stay home when you are not at work</a:t>
            </a:r>
          </a:p>
          <a:p>
            <a:pPr>
              <a:lnSpc>
                <a:spcPct val="110000"/>
              </a:lnSpc>
            </a:pPr>
            <a:r>
              <a:rPr lang="en-US" sz="1700" dirty="0"/>
              <a:t>Before and after work, avoid all non-essential trips within your community</a:t>
            </a:r>
          </a:p>
          <a:p>
            <a:pPr lvl="1">
              <a:lnSpc>
                <a:spcPct val="110000"/>
              </a:lnSpc>
              <a:buFont typeface="Wingdings" panose="05000000000000000000" pitchFamily="2" charset="2"/>
              <a:buChar char="Ø"/>
            </a:pPr>
            <a:r>
              <a:rPr lang="en-US" sz="1700" dirty="0"/>
              <a:t>Groceries, pharmacy and medical treatments are essential trips </a:t>
            </a:r>
          </a:p>
          <a:p>
            <a:pPr>
              <a:lnSpc>
                <a:spcPct val="110000"/>
              </a:lnSpc>
            </a:pPr>
            <a:r>
              <a:rPr lang="en-US" sz="1700" dirty="0"/>
              <a:t>Do not gather in groups at work</a:t>
            </a:r>
          </a:p>
          <a:p>
            <a:pPr>
              <a:lnSpc>
                <a:spcPct val="110000"/>
              </a:lnSpc>
            </a:pPr>
            <a:r>
              <a:rPr lang="en-US" sz="1700" dirty="0"/>
              <a:t>Physical distance as able. Ideally, 2 meters of distance in all areas of the workplace. Create walkways and standing areas that are marked off. Modify delivery services.</a:t>
            </a:r>
          </a:p>
          <a:p>
            <a:pPr>
              <a:lnSpc>
                <a:spcPct val="110000"/>
              </a:lnSpc>
            </a:pPr>
            <a:r>
              <a:rPr lang="en-US" sz="1700" dirty="0"/>
              <a:t>Have a sanitization program for the entire workplace and a more frequent cleaning regiment for frequent touch points (handles, shared objects etc.)</a:t>
            </a:r>
          </a:p>
          <a:p>
            <a:pPr>
              <a:lnSpc>
                <a:spcPct val="110000"/>
              </a:lnSpc>
            </a:pPr>
            <a:r>
              <a:rPr lang="en-US" sz="1700" dirty="0"/>
              <a:t>Frequently wash hands with soap and water (for 20 seconds) and set-up hand sanitizer stations with alcohol-based sanitizers. </a:t>
            </a:r>
          </a:p>
          <a:p>
            <a:pPr>
              <a:lnSpc>
                <a:spcPct val="110000"/>
              </a:lnSpc>
            </a:pPr>
            <a:r>
              <a:rPr lang="en-US" sz="1700" dirty="0"/>
              <a:t>Practice respiratory etiquette (cough/sneeze into your elbow), provide tissues, lined waste containers and empty regularly, etc.</a:t>
            </a:r>
          </a:p>
          <a:p>
            <a:pPr>
              <a:lnSpc>
                <a:spcPct val="110000"/>
              </a:lnSpc>
            </a:pPr>
            <a:r>
              <a:rPr lang="en-US" sz="1700" dirty="0"/>
              <a:t>Remove or limit use of sharable items like coffee pots, close water fountains, fridges, microwaves. Limit number of users in lunchrooms and washrooms, have employees clean before/after they use the facilities.</a:t>
            </a:r>
          </a:p>
          <a:p>
            <a:pPr marL="0" indent="0">
              <a:lnSpc>
                <a:spcPct val="110000"/>
              </a:lnSpc>
              <a:buNone/>
            </a:pPr>
            <a:r>
              <a:rPr lang="en-US" sz="1700" b="1" dirty="0">
                <a:solidFill>
                  <a:srgbClr val="0C75BA"/>
                </a:solidFill>
              </a:rPr>
              <a:t>More ideas need to be discussed in your workplace</a:t>
            </a:r>
          </a:p>
        </p:txBody>
      </p:sp>
    </p:spTree>
    <p:extLst>
      <p:ext uri="{BB962C8B-B14F-4D97-AF65-F5344CB8AC3E}">
        <p14:creationId xmlns:p14="http://schemas.microsoft.com/office/powerpoint/2010/main" val="175210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8531-05C9-FE49-AA0B-991B0B2DC5B6}"/>
              </a:ext>
            </a:extLst>
          </p:cNvPr>
          <p:cNvSpPr>
            <a:spLocks noGrp="1"/>
          </p:cNvSpPr>
          <p:nvPr>
            <p:ph type="title"/>
          </p:nvPr>
        </p:nvSpPr>
        <p:spPr/>
        <p:txBody>
          <a:bodyPr/>
          <a:lstStyle/>
          <a:p>
            <a:r>
              <a:rPr lang="en-US" dirty="0"/>
              <a:t>What Do You Need to Know</a:t>
            </a:r>
          </a:p>
        </p:txBody>
      </p:sp>
      <p:sp>
        <p:nvSpPr>
          <p:cNvPr id="3" name="Content Placeholder 2">
            <a:extLst>
              <a:ext uri="{FF2B5EF4-FFF2-40B4-BE49-F238E27FC236}">
                <a16:creationId xmlns:a16="http://schemas.microsoft.com/office/drawing/2014/main" id="{4A215EA5-200A-C148-856D-2DF4B1EC91C6}"/>
              </a:ext>
            </a:extLst>
          </p:cNvPr>
          <p:cNvSpPr>
            <a:spLocks noGrp="1"/>
          </p:cNvSpPr>
          <p:nvPr>
            <p:ph idx="1"/>
          </p:nvPr>
        </p:nvSpPr>
        <p:spPr>
          <a:xfrm>
            <a:off x="323528" y="1052736"/>
            <a:ext cx="8352927" cy="5805264"/>
          </a:xfrm>
        </p:spPr>
        <p:txBody>
          <a:bodyPr>
            <a:normAutofit/>
          </a:bodyPr>
          <a:lstStyle/>
          <a:p>
            <a:pPr>
              <a:spcBef>
                <a:spcPts val="400"/>
              </a:spcBef>
            </a:pPr>
            <a:r>
              <a:rPr lang="en-US" sz="1950" dirty="0"/>
              <a:t>Any person in your workplace, or entering your workplace, creates a risk of exposure to COVID-19</a:t>
            </a:r>
          </a:p>
          <a:p>
            <a:pPr lvl="1">
              <a:spcBef>
                <a:spcPts val="400"/>
              </a:spcBef>
            </a:pPr>
            <a:r>
              <a:rPr lang="en-US" sz="1950" dirty="0"/>
              <a:t>Do they have symptoms?</a:t>
            </a:r>
          </a:p>
          <a:p>
            <a:pPr lvl="1">
              <a:spcBef>
                <a:spcPts val="400"/>
              </a:spcBef>
            </a:pPr>
            <a:r>
              <a:rPr lang="en-US" sz="1950" dirty="0"/>
              <a:t>Do they have a fever above 38 degrees</a:t>
            </a:r>
          </a:p>
          <a:p>
            <a:pPr lvl="1">
              <a:spcBef>
                <a:spcPts val="400"/>
              </a:spcBef>
            </a:pPr>
            <a:r>
              <a:rPr lang="en-US" sz="1950" dirty="0"/>
              <a:t>Are they COVID-19 positive or been exposed to someone who is?</a:t>
            </a:r>
          </a:p>
          <a:p>
            <a:pPr lvl="1">
              <a:spcBef>
                <a:spcPts val="400"/>
              </a:spcBef>
            </a:pPr>
            <a:r>
              <a:rPr lang="en-US" sz="1950" dirty="0"/>
              <a:t>Have they traveled in the last ????- months/weeks???</a:t>
            </a:r>
          </a:p>
          <a:p>
            <a:pPr>
              <a:spcBef>
                <a:spcPts val="400"/>
              </a:spcBef>
            </a:pPr>
            <a:r>
              <a:rPr lang="en-US" sz="1950" dirty="0"/>
              <a:t>If you have an employee in a high-risk group what does that mean?</a:t>
            </a:r>
          </a:p>
          <a:p>
            <a:pPr>
              <a:spcBef>
                <a:spcPts val="400"/>
              </a:spcBef>
            </a:pPr>
            <a:r>
              <a:rPr lang="en-US" sz="1950" dirty="0"/>
              <a:t>What about an employee who cohabitates with a health care worker?</a:t>
            </a:r>
          </a:p>
          <a:p>
            <a:pPr>
              <a:spcBef>
                <a:spcPts val="400"/>
              </a:spcBef>
            </a:pPr>
            <a:r>
              <a:rPr lang="en-US" sz="1950" dirty="0"/>
              <a:t>What about the employee who is just afraid?</a:t>
            </a:r>
          </a:p>
        </p:txBody>
      </p:sp>
    </p:spTree>
    <p:extLst>
      <p:ext uri="{BB962C8B-B14F-4D97-AF65-F5344CB8AC3E}">
        <p14:creationId xmlns:p14="http://schemas.microsoft.com/office/powerpoint/2010/main" val="166147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6" id="{C8CE45D8-B586-B348-9359-3308E79AD1AA}" vid="{F1852BD8-CF57-AB40-A2EE-2F25AE8A61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684</TotalTime>
  <Words>2819</Words>
  <Application>Microsoft Macintosh PowerPoint</Application>
  <PresentationFormat>On-screen Show (4:3)</PresentationFormat>
  <Paragraphs>325</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Calibri</vt:lpstr>
      <vt:lpstr>Wingdings</vt:lpstr>
      <vt:lpstr>Office Theme</vt:lpstr>
      <vt:lpstr>Safety Committee &amp; Representative Training</vt:lpstr>
      <vt:lpstr>Introductions</vt:lpstr>
      <vt:lpstr>PowerPoint Presentation</vt:lpstr>
      <vt:lpstr>Overview</vt:lpstr>
      <vt:lpstr>What is COVID-19 How Does it Spread?</vt:lpstr>
      <vt:lpstr>COVID-19</vt:lpstr>
      <vt:lpstr>Spreading at Work</vt:lpstr>
      <vt:lpstr>Control The Spread at Work: Tips</vt:lpstr>
      <vt:lpstr>What Do You Need to Know</vt:lpstr>
      <vt:lpstr>Impacts</vt:lpstr>
      <vt:lpstr>Role of Safety Committee &amp; Representative </vt:lpstr>
      <vt:lpstr>IRS</vt:lpstr>
      <vt:lpstr>Safety Committee Common Duties CCOHS</vt:lpstr>
      <vt:lpstr>Safety Committee Common Duties CCOHS</vt:lpstr>
      <vt:lpstr>Consultation and Participation</vt:lpstr>
      <vt:lpstr>Consultation</vt:lpstr>
      <vt:lpstr>Tips for Consultation Efforts</vt:lpstr>
      <vt:lpstr>Participation </vt:lpstr>
      <vt:lpstr>Recommendations</vt:lpstr>
      <vt:lpstr>Notification of Cases</vt:lpstr>
      <vt:lpstr>COVID-19 Cases</vt:lpstr>
      <vt:lpstr>COVID-19 Cases Identified</vt:lpstr>
      <vt:lpstr>Inspections</vt:lpstr>
      <vt:lpstr>Inspections</vt:lpstr>
      <vt:lpstr>COVID-19 Inspections</vt:lpstr>
      <vt:lpstr>Do Your Controls Need Modification?</vt:lpstr>
      <vt:lpstr>Now What?</vt:lpstr>
      <vt:lpstr>Investigations</vt:lpstr>
      <vt:lpstr>Know Your Role</vt:lpstr>
      <vt:lpstr>What Do You Do?</vt:lpstr>
      <vt:lpstr>Safety Committee/Rep Investigates</vt:lpstr>
      <vt:lpstr>Meetings</vt:lpstr>
      <vt:lpstr>Determining Need</vt:lpstr>
      <vt:lpstr>COVID-19 Meeting Agenda</vt:lpstr>
      <vt:lpstr>Meeting COVID-19 Related Matters</vt:lpstr>
      <vt:lpstr>Work Refusal</vt:lpstr>
      <vt:lpstr>Work Refusal</vt:lpstr>
      <vt:lpstr>Work Refusal </vt:lpstr>
      <vt:lpstr>Resourcing</vt:lpstr>
      <vt:lpstr>Resourcing External</vt:lpstr>
      <vt:lpstr>Resourcing Internal</vt:lpstr>
      <vt:lpstr>Communications</vt:lpstr>
      <vt:lpstr>Call to Action</vt:lpstr>
      <vt:lpstr>Evaluate Your Committee</vt:lpstr>
      <vt:lpstr>Need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 Webinar Template</dc:title>
  <dc:creator>Dunk Communications</dc:creator>
  <cp:lastModifiedBy>Jackie Watson</cp:lastModifiedBy>
  <cp:revision>53</cp:revision>
  <dcterms:created xsi:type="dcterms:W3CDTF">2020-05-25T14:56:54Z</dcterms:created>
  <dcterms:modified xsi:type="dcterms:W3CDTF">2020-05-27T20:24:31Z</dcterms:modified>
</cp:coreProperties>
</file>