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1" r:id="rId2"/>
    <p:sldId id="292" r:id="rId3"/>
    <p:sldId id="297" r:id="rId4"/>
    <p:sldId id="302" r:id="rId5"/>
    <p:sldId id="298" r:id="rId6"/>
    <p:sldId id="299" r:id="rId7"/>
    <p:sldId id="300" r:id="rId8"/>
    <p:sldId id="301" r:id="rId9"/>
    <p:sldId id="291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A2D3FA5D-2D6F-9548-BAE2-136734E89B89}">
          <p14:sldIdLst>
            <p14:sldId id="281"/>
            <p14:sldId id="292"/>
            <p14:sldId id="297"/>
            <p14:sldId id="302"/>
            <p14:sldId id="298"/>
            <p14:sldId id="299"/>
            <p14:sldId id="300"/>
            <p14:sldId id="301"/>
            <p14:sldId id="29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482" userDrawn="1">
          <p15:clr>
            <a:srgbClr val="A4A3A4"/>
          </p15:clr>
        </p15:guide>
        <p15:guide id="4" pos="5511" userDrawn="1">
          <p15:clr>
            <a:srgbClr val="A4A3A4"/>
          </p15:clr>
        </p15:guide>
        <p15:guide id="5" pos="3198" userDrawn="1">
          <p15:clr>
            <a:srgbClr val="A4A3A4"/>
          </p15:clr>
        </p15:guide>
        <p15:guide id="6" orient="horz" pos="2523" userDrawn="1">
          <p15:clr>
            <a:srgbClr val="A4A3A4"/>
          </p15:clr>
        </p15:guide>
        <p15:guide id="7" orient="horz" pos="11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421"/>
    <a:srgbClr val="0C75BA"/>
    <a:srgbClr val="39B54A"/>
    <a:srgbClr val="F69321"/>
    <a:srgbClr val="F7941D"/>
    <a:srgbClr val="F7941E"/>
    <a:srgbClr val="2E3192"/>
    <a:srgbClr val="F79432"/>
    <a:srgbClr val="FF7711"/>
    <a:srgbClr val="333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82" autoAdjust="0"/>
    <p:restoredTop sz="84288" autoAdjust="0"/>
  </p:normalViewPr>
  <p:slideViewPr>
    <p:cSldViewPr>
      <p:cViewPr varScale="1">
        <p:scale>
          <a:sx n="124" d="100"/>
          <a:sy n="124" d="100"/>
        </p:scale>
        <p:origin x="1560" y="168"/>
      </p:cViewPr>
      <p:guideLst>
        <p:guide orient="horz" pos="799"/>
        <p:guide pos="249"/>
        <p:guide orient="horz" pos="482"/>
        <p:guide pos="5511"/>
        <p:guide pos="3198"/>
        <p:guide orient="horz" pos="2523"/>
        <p:guide orient="horz" pos="11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8D6D0-35DD-0640-8AA6-18006F3620B1}" type="datetimeFigureOut">
              <a:rPr lang="en-US" smtClean="0"/>
              <a:pPr/>
              <a:t>4/16/20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8171E-BCA4-7E42-B0E9-9F1C3943856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91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C3B670A-6B7E-9649-B89E-F81D3C8906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04048" y="2130427"/>
            <a:ext cx="3888432" cy="1470025"/>
          </a:xfrm>
        </p:spPr>
        <p:txBody>
          <a:bodyPr>
            <a:normAutofit/>
          </a:bodyPr>
          <a:lstStyle>
            <a:lvl1pPr algn="l">
              <a:lnSpc>
                <a:spcPts val="4280"/>
              </a:lnSpc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04048" y="3645024"/>
            <a:ext cx="3888432" cy="72008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7942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358560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9CB61D7-1D7C-AF45-B7E9-0C7FBA1A92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3775880-53AC-6043-8DC2-533EC18A3ED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5556" y="3573016"/>
            <a:ext cx="7992888" cy="864096"/>
          </a:xfrm>
        </p:spPr>
        <p:txBody>
          <a:bodyPr>
            <a:normAutofit/>
          </a:bodyPr>
          <a:lstStyle>
            <a:lvl1pPr algn="l">
              <a:lnSpc>
                <a:spcPts val="4280"/>
              </a:lnSpc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A8F507F-333E-FC49-8688-C6DD19CCE76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5556" y="4293096"/>
            <a:ext cx="7992888" cy="72008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79421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135280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467D11-81AD-E64B-8C72-564A9CF9E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528" y="-27384"/>
            <a:ext cx="8640960" cy="936104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Title 36pt Blue Arial Narrow Bold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528" y="989233"/>
            <a:ext cx="8640960" cy="4888039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 20pt Arial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1063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467D11-81AD-E64B-8C72-564A9CF9E5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0728807-AA16-5E46-9D32-EDC4A5CA22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99392"/>
            <a:ext cx="8640960" cy="1584176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Two Line Title 44pt Blue Arial Narrow Bold (For long titles only!)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3528" y="1537913"/>
            <a:ext cx="8640960" cy="4483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Body Title 20pt Arial Orange Bold</a:t>
            </a:r>
          </a:p>
          <a:p>
            <a:pPr lvl="0"/>
            <a:r>
              <a:rPr lang="en-US" dirty="0"/>
              <a:t>Paragraph One 20pt Arial black Regular</a:t>
            </a:r>
          </a:p>
          <a:p>
            <a:pPr lvl="0"/>
            <a:r>
              <a:rPr lang="en-US" dirty="0"/>
              <a:t>Paragraph Two 20pt Arial black Regular</a:t>
            </a:r>
          </a:p>
        </p:txBody>
      </p:sp>
    </p:spTree>
    <p:extLst>
      <p:ext uri="{BB962C8B-B14F-4D97-AF65-F5344CB8AC3E}">
        <p14:creationId xmlns:p14="http://schemas.microsoft.com/office/powerpoint/2010/main" val="338319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5F573D7-D6B0-274D-BCCB-609393222D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52120" y="0"/>
            <a:ext cx="3491880" cy="6858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CA" dirty="0"/>
              <a:t>Picture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0DEB2A3-0F16-7F47-855F-E88CFCF6E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5184576" cy="4195343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903B94-CAEA-024B-B732-F665CC08D5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243408"/>
            <a:ext cx="5184576" cy="1728192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Two Line Title 44pt Blue Arial Narrow Bold</a:t>
            </a:r>
          </a:p>
        </p:txBody>
      </p:sp>
    </p:spTree>
    <p:extLst>
      <p:ext uri="{BB962C8B-B14F-4D97-AF65-F5344CB8AC3E}">
        <p14:creationId xmlns:p14="http://schemas.microsoft.com/office/powerpoint/2010/main" val="203605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et connec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98BAE87A-FEF2-3045-BAFE-0559E09201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B2FA32C1-60B2-BF43-B539-7000141584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528" y="-27384"/>
            <a:ext cx="8640960" cy="936104"/>
          </a:xfrm>
        </p:spPr>
        <p:txBody>
          <a:bodyPr anchor="b">
            <a:normAutofit/>
          </a:bodyPr>
          <a:lstStyle>
            <a:lvl1pPr algn="l">
              <a:defRPr sz="3600" b="1" i="0">
                <a:solidFill>
                  <a:srgbClr val="0C75BA"/>
                </a:solidFill>
                <a:latin typeface="Arial Narrow" panose="020B0604020202020204" pitchFamily="34" charset="0"/>
                <a:cs typeface="Arial Narrow" panose="020B0604020202020204" pitchFamily="34" charset="0"/>
              </a:defRPr>
            </a:lvl1pPr>
          </a:lstStyle>
          <a:p>
            <a:r>
              <a:rPr lang="en-CA" dirty="0"/>
              <a:t>Get Connected!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8982E6C-B2D5-C544-A62D-E36BE3E1F0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3528" y="989233"/>
            <a:ext cx="8640960" cy="4888039"/>
          </a:xfrm>
        </p:spPr>
        <p:txBody>
          <a:bodyPr>
            <a:normAutofit/>
          </a:bodyPr>
          <a:lstStyle>
            <a:lvl1pPr marL="257175" indent="-2571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Bullet 20pt Arial Regular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78086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520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A2F25-15F9-4E07-9AFA-C30E4A35932C}" type="datetimeFigureOut">
              <a:rPr lang="en-CA" smtClean="0"/>
              <a:pPr/>
              <a:t>2020-04-16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B659-C17E-4F5A-8075-C06F20D61FE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6069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0" r:id="rId4"/>
    <p:sldLayoutId id="2147483652" r:id="rId5"/>
    <p:sldLayoutId id="2147483654" r:id="rId6"/>
    <p:sldLayoutId id="2147483657" r:id="rId7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hyperlink" Target="https://www.facebook.com/Systems247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linkedin.com/company/systems-24-7" TargetMode="External"/><Relationship Id="rId5" Type="http://schemas.openxmlformats.org/officeDocument/2006/relationships/image" Target="../media/image5.png"/><Relationship Id="rId4" Type="http://schemas.openxmlformats.org/officeDocument/2006/relationships/hyperlink" Target="https://www.instagram.com/dunk24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C398-1EC7-AE4E-8582-F699A9B0C7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Internal First Responders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6CD4A1-3283-D64E-8EF5-790A4A0FAC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New Visions, New Purpose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6E5478-E676-A249-AC18-25CC3FDA5677}"/>
              </a:ext>
            </a:extLst>
          </p:cNvPr>
          <p:cNvSpPr txBox="1"/>
          <p:nvPr/>
        </p:nvSpPr>
        <p:spPr>
          <a:xfrm>
            <a:off x="323528" y="293747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should be able to hear music playing, if not please adjust your speakers or call our office for assistance at 1-866-754-8839. We will be starting promptly at 1pm ET. </a:t>
            </a:r>
          </a:p>
        </p:txBody>
      </p:sp>
    </p:spTree>
    <p:extLst>
      <p:ext uri="{BB962C8B-B14F-4D97-AF65-F5344CB8AC3E}">
        <p14:creationId xmlns:p14="http://schemas.microsoft.com/office/powerpoint/2010/main" val="3294839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503D4FB-CF8F-A94D-8231-DCD36922FA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82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761D-569F-7F4B-A8E1-647342B5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 First Aid Discussion?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55CAE-6CED-244B-8469-BC1CFCE18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989233"/>
            <a:ext cx="8425185" cy="4888039"/>
          </a:xfrm>
        </p:spPr>
        <p:txBody>
          <a:bodyPr/>
          <a:lstStyle/>
          <a:p>
            <a:pPr marL="172800" indent="-172800"/>
            <a:r>
              <a:rPr lang="en-US" dirty="0"/>
              <a:t>COVID-19 Pandemic is leaving us all wondering what is next for our businesses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5127686-A30A-6D48-8396-E9B779797F29}"/>
              </a:ext>
            </a:extLst>
          </p:cNvPr>
          <p:cNvSpPr txBox="1">
            <a:spLocks/>
          </p:cNvSpPr>
          <p:nvPr/>
        </p:nvSpPr>
        <p:spPr>
          <a:xfrm>
            <a:off x="323528" y="1700808"/>
            <a:ext cx="8352927" cy="4888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800" indent="-172800"/>
            <a:r>
              <a:rPr lang="en-US" dirty="0"/>
              <a:t>Today, we are focusing on First Aid and the new safety energy we have for ourselves, our family and our community</a:t>
            </a:r>
          </a:p>
          <a:p>
            <a:pPr marL="172800" indent="-172800"/>
            <a:r>
              <a:rPr lang="en-US" dirty="0"/>
              <a:t>A lack of understanding in our workplaces about the role of a First Aider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9DB99F4-71F9-7D4E-9037-462215606C81}"/>
              </a:ext>
            </a:extLst>
          </p:cNvPr>
          <p:cNvSpPr txBox="1">
            <a:spLocks/>
          </p:cNvSpPr>
          <p:nvPr/>
        </p:nvSpPr>
        <p:spPr>
          <a:xfrm>
            <a:off x="362954" y="3140968"/>
            <a:ext cx="8209319" cy="4888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2800" lvl="1" indent="-172800"/>
            <a:r>
              <a:rPr lang="en-US" dirty="0"/>
              <a:t>Even before COVID-19 hit, Dunk was advocating for a new attitude towards emergency situations</a:t>
            </a:r>
          </a:p>
          <a:p>
            <a:pPr marL="532800" lvl="1" indent="-172800"/>
            <a:r>
              <a:rPr lang="en-US" dirty="0"/>
              <a:t>Internal First Responders in your workplace, not First Aiders</a:t>
            </a:r>
          </a:p>
        </p:txBody>
      </p:sp>
    </p:spTree>
    <p:extLst>
      <p:ext uri="{BB962C8B-B14F-4D97-AF65-F5344CB8AC3E}">
        <p14:creationId xmlns:p14="http://schemas.microsoft.com/office/powerpoint/2010/main" val="4119758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79145-8BBA-BA4C-9CFF-A90AD57A1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Internal First Responder?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6871C-5667-7646-83FC-17D8BEDC9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25185" cy="488803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79421"/>
                </a:solidFill>
              </a:rPr>
              <a:t>Qualifications:</a:t>
            </a:r>
          </a:p>
          <a:p>
            <a:pPr marL="172800" indent="-172800"/>
            <a:r>
              <a:rPr lang="en-US" dirty="0"/>
              <a:t>Voluntary or designated by position - key holder, managers/supervisors</a:t>
            </a:r>
          </a:p>
          <a:p>
            <a:pPr marL="172800" indent="-172800"/>
            <a:r>
              <a:rPr lang="en-US" dirty="0"/>
              <a:t>Certified in First Aid or Registered Nurse</a:t>
            </a:r>
          </a:p>
          <a:p>
            <a:pPr marL="532800" lvl="1" indent="-172800"/>
            <a:r>
              <a:rPr lang="en-US" dirty="0"/>
              <a:t>Physically capable of performing these duties </a:t>
            </a:r>
          </a:p>
          <a:p>
            <a:pPr marL="532800" lvl="1" indent="-172800"/>
            <a:r>
              <a:rPr lang="en-US" dirty="0"/>
              <a:t>Mentally capable, calm, take charge, run into -not away from </a:t>
            </a:r>
          </a:p>
          <a:p>
            <a:pPr marL="172800" indent="-172800"/>
            <a:r>
              <a:rPr lang="en-US" dirty="0"/>
              <a:t>AED training, if applicable in your workplace</a:t>
            </a:r>
          </a:p>
          <a:p>
            <a:pPr marL="172800" indent="-172800"/>
            <a:r>
              <a:rPr lang="en-US" dirty="0"/>
              <a:t>Trained in Investigations</a:t>
            </a:r>
          </a:p>
          <a:p>
            <a:pPr marL="172800" indent="-172800"/>
            <a:r>
              <a:rPr lang="en-US" dirty="0"/>
              <a:t>Trained in Inspections of First Aid Equipment and processes for supply and maintenance of equipment</a:t>
            </a:r>
          </a:p>
          <a:p>
            <a:pPr marL="172800" indent="-172800"/>
            <a:r>
              <a:rPr lang="en-US" dirty="0"/>
              <a:t>Trained in Hazard Reporting</a:t>
            </a:r>
          </a:p>
        </p:txBody>
      </p:sp>
    </p:spTree>
    <p:extLst>
      <p:ext uri="{BB962C8B-B14F-4D97-AF65-F5344CB8AC3E}">
        <p14:creationId xmlns:p14="http://schemas.microsoft.com/office/powerpoint/2010/main" val="70130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7634-0AA6-C14A-A1AF-346E8DB4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Internal First Responder?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5B566-C583-F240-B463-8E82AE5E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24935" cy="488803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79421"/>
                </a:solidFill>
              </a:rPr>
              <a:t>Qualifications:</a:t>
            </a:r>
          </a:p>
          <a:p>
            <a:pPr marL="172800" indent="-172800"/>
            <a:r>
              <a:rPr lang="en-US" dirty="0"/>
              <a:t>Trained in Emergency response, notification – internal and external. Fire and emergency plan of the building</a:t>
            </a:r>
          </a:p>
          <a:p>
            <a:pPr marL="172800" indent="-172800"/>
            <a:r>
              <a:rPr lang="en-US" dirty="0"/>
              <a:t>Able to complete documentation and record details as required</a:t>
            </a:r>
          </a:p>
          <a:p>
            <a:pPr marL="172800" indent="-172800"/>
            <a:r>
              <a:rPr lang="en-US" dirty="0"/>
              <a:t>Able to communicate with supervisors, leadership and workers for:</a:t>
            </a:r>
          </a:p>
          <a:p>
            <a:pPr marL="532800" lvl="1" indent="-172800"/>
            <a:r>
              <a:rPr lang="en-US" dirty="0"/>
              <a:t>Follow-up with injured person</a:t>
            </a:r>
          </a:p>
          <a:p>
            <a:pPr marL="532800" lvl="1" indent="-172800"/>
            <a:r>
              <a:rPr lang="en-US" dirty="0"/>
              <a:t>Gather information for the investigation regarding services required and rendered</a:t>
            </a:r>
          </a:p>
        </p:txBody>
      </p:sp>
    </p:spTree>
    <p:extLst>
      <p:ext uri="{BB962C8B-B14F-4D97-AF65-F5344CB8AC3E}">
        <p14:creationId xmlns:p14="http://schemas.microsoft.com/office/powerpoint/2010/main" val="17602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EECA1-A5E1-7347-8462-3649D9E94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the Employer Offer?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269DF-DBFD-024C-8FFE-5B5CB19DC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291670" cy="4888039"/>
          </a:xfrm>
        </p:spPr>
        <p:txBody>
          <a:bodyPr/>
          <a:lstStyle/>
          <a:p>
            <a:pPr marL="172800" indent="-172800"/>
            <a:r>
              <a:rPr lang="en-US" dirty="0"/>
              <a:t>Training time and paid wages</a:t>
            </a:r>
          </a:p>
          <a:p>
            <a:pPr marL="172800" indent="-172800"/>
            <a:r>
              <a:rPr lang="en-US" dirty="0"/>
              <a:t>The supplies and tools needed to perform their duties</a:t>
            </a:r>
          </a:p>
          <a:p>
            <a:pPr marL="172800" indent="-172800"/>
            <a:r>
              <a:rPr lang="en-US" dirty="0"/>
              <a:t>Communication of who this person is, their role and their responsibility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AE19203-BC28-7348-8200-E90260A2826A}"/>
              </a:ext>
            </a:extLst>
          </p:cNvPr>
          <p:cNvSpPr txBox="1">
            <a:spLocks/>
          </p:cNvSpPr>
          <p:nvPr/>
        </p:nvSpPr>
        <p:spPr>
          <a:xfrm>
            <a:off x="320772" y="2204864"/>
            <a:ext cx="8291670" cy="4888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800" indent="-172800"/>
            <a:r>
              <a:rPr lang="en-US" dirty="0"/>
              <a:t>Adequate coverage when First Responder is called away from tasks </a:t>
            </a:r>
          </a:p>
          <a:p>
            <a:pPr marL="172800" indent="-172800"/>
            <a:r>
              <a:rPr lang="en-US" dirty="0"/>
              <a:t>Adequate time and coverage for follow-up, report writing, inspections etc. </a:t>
            </a:r>
          </a:p>
          <a:p>
            <a:pPr marL="172800" indent="-172800"/>
            <a:r>
              <a:rPr lang="en-US" dirty="0"/>
              <a:t>Involved in policy writing and consultation on First Aid legislation compliance, emergency planning and response evaluations</a:t>
            </a:r>
          </a:p>
        </p:txBody>
      </p:sp>
    </p:spTree>
    <p:extLst>
      <p:ext uri="{BB962C8B-B14F-4D97-AF65-F5344CB8AC3E}">
        <p14:creationId xmlns:p14="http://schemas.microsoft.com/office/powerpoint/2010/main" val="299961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9ACF7-C41A-B646-A512-CDE013CE7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8CA6D-12AA-0143-B3E7-03D7C551B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352928" cy="4888039"/>
          </a:xfrm>
        </p:spPr>
        <p:txBody>
          <a:bodyPr/>
          <a:lstStyle/>
          <a:p>
            <a:pPr marL="172800" indent="-172800"/>
            <a:r>
              <a:rPr lang="en-US" dirty="0"/>
              <a:t>Workplace cannot wait till an emergency to learn about your Internal First Responders</a:t>
            </a:r>
          </a:p>
          <a:p>
            <a:pPr marL="172800" indent="-172800"/>
            <a:r>
              <a:rPr lang="en-US" dirty="0"/>
              <a:t>Your emergency team needs to train, practice and be respected from all levels of the organization</a:t>
            </a:r>
          </a:p>
          <a:p>
            <a:pPr marL="172800" indent="-172800"/>
            <a:r>
              <a:rPr lang="en-US" dirty="0"/>
              <a:t>COVID-19 is teaching us that our true heroes do not wear capes, have titles, nor are they the decision makers</a:t>
            </a:r>
          </a:p>
        </p:txBody>
      </p:sp>
    </p:spTree>
    <p:extLst>
      <p:ext uri="{BB962C8B-B14F-4D97-AF65-F5344CB8AC3E}">
        <p14:creationId xmlns:p14="http://schemas.microsoft.com/office/powerpoint/2010/main" val="1809730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9BAC-8C8A-C847-8311-6C06BF000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AA307-6227-F44A-AB9C-AB9F8E181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496944" cy="4888039"/>
          </a:xfrm>
        </p:spPr>
        <p:txBody>
          <a:bodyPr/>
          <a:lstStyle/>
          <a:p>
            <a:pPr marL="172800" indent="-172800"/>
            <a:r>
              <a:rPr lang="en-US" dirty="0"/>
              <a:t>Be trained, be prepared with adequate equipment and supplies, ensure your own competencies to perform your duties in this role </a:t>
            </a:r>
          </a:p>
          <a:p>
            <a:pPr marL="172800" indent="-172800"/>
            <a:r>
              <a:rPr lang="en-US" dirty="0"/>
              <a:t>Respond when called upon</a:t>
            </a:r>
          </a:p>
          <a:p>
            <a:pPr marL="172800" indent="-172800"/>
            <a:r>
              <a:rPr lang="en-US" dirty="0"/>
              <a:t>Offer First Aid when you see an injury, suffering, limitation or diminished capacity</a:t>
            </a:r>
          </a:p>
          <a:p>
            <a:pPr marL="172800" indent="-172800"/>
            <a:r>
              <a:rPr lang="en-US" dirty="0"/>
              <a:t>Notification to Supervisor and Leadership</a:t>
            </a:r>
          </a:p>
          <a:p>
            <a:pPr marL="172800" indent="-172800"/>
            <a:r>
              <a:rPr lang="en-US" dirty="0"/>
              <a:t>Complete all documentation and follow-up during recovery</a:t>
            </a:r>
          </a:p>
          <a:p>
            <a:pPr marL="172800" indent="-172800"/>
            <a:r>
              <a:rPr lang="en-US" dirty="0"/>
              <a:t>Know your provincial regulation/legislation and comply</a:t>
            </a:r>
          </a:p>
          <a:p>
            <a:pPr marL="172800" indent="-172800"/>
            <a:r>
              <a:rPr lang="en-US" dirty="0"/>
              <a:t>Provide input and consultation </a:t>
            </a:r>
          </a:p>
        </p:txBody>
      </p:sp>
    </p:spTree>
    <p:extLst>
      <p:ext uri="{BB962C8B-B14F-4D97-AF65-F5344CB8AC3E}">
        <p14:creationId xmlns:p14="http://schemas.microsoft.com/office/powerpoint/2010/main" val="3706676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FBEA1-E3DA-7C42-866D-E93F45C9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-27384"/>
            <a:ext cx="5184576" cy="936104"/>
          </a:xfrm>
        </p:spPr>
        <p:txBody>
          <a:bodyPr/>
          <a:lstStyle/>
          <a:p>
            <a:r>
              <a:rPr lang="en-US" dirty="0"/>
              <a:t>Be Bold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AD3270-64A3-454D-B257-17554EB61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9233"/>
            <a:ext cx="8640960" cy="4888039"/>
          </a:xfrm>
        </p:spPr>
        <p:txBody>
          <a:bodyPr/>
          <a:lstStyle/>
          <a:p>
            <a:pPr marL="172800" indent="-172800"/>
            <a:r>
              <a:rPr lang="en-US" dirty="0"/>
              <a:t>Hire for the positions of Internal First Responder when recruiting for positions</a:t>
            </a:r>
          </a:p>
          <a:p>
            <a:pPr marL="532800" lvl="1" indent="-172800"/>
            <a:r>
              <a:rPr lang="en-US" dirty="0"/>
              <a:t>Hiring a cashier? Add to that position the duties of Internal First Responder. Detail what is required and how the Employer supports this added responsibility, with time and training</a:t>
            </a:r>
          </a:p>
          <a:p>
            <a:pPr marL="172800" indent="-172800"/>
            <a:r>
              <a:rPr lang="en-US" dirty="0"/>
              <a:t>Promotion to a supervisory level requires XXX of years as an Internal First Responder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4B4C11C-89FC-7842-AABC-B0F16A3715AB}"/>
              </a:ext>
            </a:extLst>
          </p:cNvPr>
          <p:cNvSpPr txBox="1">
            <a:spLocks/>
          </p:cNvSpPr>
          <p:nvPr/>
        </p:nvSpPr>
        <p:spPr>
          <a:xfrm>
            <a:off x="323528" y="3356992"/>
            <a:ext cx="8208912" cy="4888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57213" indent="-214313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2800" indent="-172800"/>
            <a:r>
              <a:rPr lang="en-US" dirty="0"/>
              <a:t>Make your First Aid Program and Internal First Responders a part of your value statement of your company</a:t>
            </a:r>
          </a:p>
        </p:txBody>
      </p:sp>
    </p:spTree>
    <p:extLst>
      <p:ext uri="{BB962C8B-B14F-4D97-AF65-F5344CB8AC3E}">
        <p14:creationId xmlns:p14="http://schemas.microsoft.com/office/powerpoint/2010/main" val="310671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4700C-C44C-8243-AB8E-A0603960D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-27384"/>
            <a:ext cx="8640960" cy="936104"/>
          </a:xfrm>
        </p:spPr>
        <p:txBody>
          <a:bodyPr/>
          <a:lstStyle/>
          <a:p>
            <a:r>
              <a:rPr lang="en-US" dirty="0"/>
              <a:t>Call to Action: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AE04A4-D21B-4943-95D2-3A452CD725C2}"/>
              </a:ext>
            </a:extLst>
          </p:cNvPr>
          <p:cNvSpPr txBox="1">
            <a:spLocks/>
          </p:cNvSpPr>
          <p:nvPr/>
        </p:nvSpPr>
        <p:spPr>
          <a:xfrm>
            <a:off x="323528" y="1196752"/>
            <a:ext cx="8640960" cy="5040561"/>
          </a:xfrm>
          <a:prstGeom prst="rect">
            <a:avLst/>
          </a:prstGeom>
        </p:spPr>
        <p:txBody>
          <a:bodyPr/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your First Aid program and consider how effective it is. Time for a change? I challenge you to consider a new Internal First Responder Program.</a:t>
            </a:r>
            <a:endParaRPr lang="en-US" sz="2200" b="1" i="1" dirty="0">
              <a:solidFill>
                <a:srgbClr val="F794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hlinkClick r:id="rId2"/>
            <a:extLst>
              <a:ext uri="{FF2B5EF4-FFF2-40B4-BE49-F238E27FC236}">
                <a16:creationId xmlns:a16="http://schemas.microsoft.com/office/drawing/2014/main" id="{04233825-4DE3-2244-8586-E3E7488827B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5676" y="2346446"/>
            <a:ext cx="1944216" cy="2808312"/>
          </a:xfrm>
          <a:prstGeom prst="rect">
            <a:avLst/>
          </a:prstGeom>
        </p:spPr>
      </p:pic>
      <p:pic>
        <p:nvPicPr>
          <p:cNvPr id="14" name="Picture 13">
            <a:hlinkClick r:id="rId4"/>
            <a:extLst>
              <a:ext uri="{FF2B5EF4-FFF2-40B4-BE49-F238E27FC236}">
                <a16:creationId xmlns:a16="http://schemas.microsoft.com/office/drawing/2014/main" id="{1C8B447A-1AE8-C24E-9C39-3EF00E555B9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99892" y="2348880"/>
            <a:ext cx="1944216" cy="2808312"/>
          </a:xfrm>
          <a:prstGeom prst="rect">
            <a:avLst/>
          </a:prstGeom>
        </p:spPr>
      </p:pic>
      <p:pic>
        <p:nvPicPr>
          <p:cNvPr id="15" name="Picture 14">
            <a:hlinkClick r:id="rId6"/>
            <a:extLst>
              <a:ext uri="{FF2B5EF4-FFF2-40B4-BE49-F238E27FC236}">
                <a16:creationId xmlns:a16="http://schemas.microsoft.com/office/drawing/2014/main" id="{CC10C460-609B-2B41-A81B-E259FEB5D54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44108" y="2346446"/>
            <a:ext cx="191518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07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2" id="{CF4B4E5B-3CE8-3743-96E1-4F80902B1B19}" vid="{1FF47C3F-6AA4-7749-A3CD-D34A5AD235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563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Narrow</vt:lpstr>
      <vt:lpstr>Calibri</vt:lpstr>
      <vt:lpstr>Office Theme</vt:lpstr>
      <vt:lpstr>Internal First Responders</vt:lpstr>
      <vt:lpstr>Why a First Aid Discussion?</vt:lpstr>
      <vt:lpstr>What is an Internal First Responder? </vt:lpstr>
      <vt:lpstr>What is an Internal First Responder? </vt:lpstr>
      <vt:lpstr>What Does the Employer Offer?</vt:lpstr>
      <vt:lpstr>Respect</vt:lpstr>
      <vt:lpstr>Responsibility </vt:lpstr>
      <vt:lpstr>Be Bold</vt:lpstr>
      <vt:lpstr>Call to Action: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 Our Safety Webinar Will Begin Shortly</dc:title>
  <dc:creator>Dunk Communications</dc:creator>
  <cp:lastModifiedBy>Jackie Watson</cp:lastModifiedBy>
  <cp:revision>12</cp:revision>
  <dcterms:created xsi:type="dcterms:W3CDTF">2020-04-14T14:40:16Z</dcterms:created>
  <dcterms:modified xsi:type="dcterms:W3CDTF">2020-04-16T12:08:58Z</dcterms:modified>
</cp:coreProperties>
</file>