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1" r:id="rId2"/>
    <p:sldId id="292"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6" r:id="rId22"/>
    <p:sldId id="291" r:id="rId23"/>
    <p:sldId id="29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A2D3FA5D-2D6F-9548-BAE2-136734E89B89}">
          <p14:sldIdLst>
            <p14:sldId id="281"/>
            <p14:sldId id="292"/>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6"/>
            <p14:sldId id="291"/>
            <p14:sldId id="295"/>
          </p14:sldIdLst>
        </p14:section>
      </p14:sectionLst>
    </p:ext>
    <p:ext uri="{EFAFB233-063F-42B5-8137-9DF3F51BA10A}">
      <p15:sldGuideLst xmlns:p15="http://schemas.microsoft.com/office/powerpoint/2012/main">
        <p15:guide id="1" orient="horz" pos="799" userDrawn="1">
          <p15:clr>
            <a:srgbClr val="A4A3A4"/>
          </p15:clr>
        </p15:guide>
        <p15:guide id="2" pos="249" userDrawn="1">
          <p15:clr>
            <a:srgbClr val="A4A3A4"/>
          </p15:clr>
        </p15:guide>
        <p15:guide id="3" orient="horz" pos="482" userDrawn="1">
          <p15:clr>
            <a:srgbClr val="A4A3A4"/>
          </p15:clr>
        </p15:guide>
        <p15:guide id="4" pos="5511" userDrawn="1">
          <p15:clr>
            <a:srgbClr val="A4A3A4"/>
          </p15:clr>
        </p15:guide>
        <p15:guide id="5" pos="3198" userDrawn="1">
          <p15:clr>
            <a:srgbClr val="A4A3A4"/>
          </p15:clr>
        </p15:guide>
        <p15:guide id="6" orient="horz" pos="2523" userDrawn="1">
          <p15:clr>
            <a:srgbClr val="A4A3A4"/>
          </p15:clr>
        </p15:guide>
        <p15:guide id="7" orient="horz" pos="11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421"/>
    <a:srgbClr val="0C75BA"/>
    <a:srgbClr val="39B54A"/>
    <a:srgbClr val="F69321"/>
    <a:srgbClr val="F7941D"/>
    <a:srgbClr val="F7941E"/>
    <a:srgbClr val="2E3192"/>
    <a:srgbClr val="F79432"/>
    <a:srgbClr val="FF7711"/>
    <a:srgbClr val="333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82" autoAdjust="0"/>
    <p:restoredTop sz="84288" autoAdjust="0"/>
  </p:normalViewPr>
  <p:slideViewPr>
    <p:cSldViewPr>
      <p:cViewPr>
        <p:scale>
          <a:sx n="120" d="100"/>
          <a:sy n="120" d="100"/>
        </p:scale>
        <p:origin x="568" y="360"/>
      </p:cViewPr>
      <p:guideLst>
        <p:guide orient="horz" pos="799"/>
        <p:guide pos="249"/>
        <p:guide orient="horz" pos="482"/>
        <p:guide pos="5511"/>
        <p:guide pos="3198"/>
        <p:guide orient="horz" pos="2523"/>
        <p:guide orient="horz" pos="1162"/>
      </p:guideLst>
    </p:cSldViewPr>
  </p:slideViewPr>
  <p:notesTextViewPr>
    <p:cViewPr>
      <p:scale>
        <a:sx n="1" d="1"/>
        <a:sy n="1" d="1"/>
      </p:scale>
      <p:origin x="0" y="0"/>
    </p:cViewPr>
  </p:notesTextViewPr>
  <p:sorterViewPr>
    <p:cViewPr>
      <p:scale>
        <a:sx n="100" d="100"/>
        <a:sy n="100" d="100"/>
      </p:scale>
      <p:origin x="0" y="-38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8D6D0-35DD-0640-8AA6-18006F3620B1}" type="datetimeFigureOut">
              <a:rPr lang="en-US" smtClean="0"/>
              <a:pPr/>
              <a:t>5/11/20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F8171E-BCA4-7E42-B0E9-9F1C3943856A}" type="slidenum">
              <a:rPr lang="en-US" smtClean="0"/>
              <a:pPr/>
              <a:t>‹#›</a:t>
            </a:fld>
            <a:endParaRPr lang="en-US" dirty="0"/>
          </a:p>
        </p:txBody>
      </p:sp>
    </p:spTree>
    <p:extLst>
      <p:ext uri="{BB962C8B-B14F-4D97-AF65-F5344CB8AC3E}">
        <p14:creationId xmlns:p14="http://schemas.microsoft.com/office/powerpoint/2010/main" val="16119197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3B670A-6B7E-9649-B89E-F81D3C89069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ctrTitle" hasCustomPrompt="1"/>
          </p:nvPr>
        </p:nvSpPr>
        <p:spPr>
          <a:xfrm>
            <a:off x="5004048" y="2130427"/>
            <a:ext cx="3888432" cy="1470025"/>
          </a:xfrm>
        </p:spPr>
        <p:txBody>
          <a:bodyPr>
            <a:normAutofit/>
          </a:bodyPr>
          <a:lstStyle>
            <a:lvl1pPr algn="l">
              <a:lnSpc>
                <a:spcPts val="4280"/>
              </a:lnSpc>
              <a:defRPr sz="3600" b="1" i="0">
                <a:solidFill>
                  <a:srgbClr val="0C75BA"/>
                </a:solidFill>
                <a:latin typeface="Arial Narrow" panose="020B0604020202020204" pitchFamily="34" charset="0"/>
                <a:cs typeface="Arial Narrow" panose="020B0604020202020204" pitchFamily="34" charset="0"/>
              </a:defRPr>
            </a:lvl1pPr>
          </a:lstStyle>
          <a:p>
            <a:r>
              <a:rPr lang="en-CA" dirty="0"/>
              <a:t>Title</a:t>
            </a:r>
          </a:p>
        </p:txBody>
      </p:sp>
      <p:sp>
        <p:nvSpPr>
          <p:cNvPr id="3" name="Subtitle 2"/>
          <p:cNvSpPr>
            <a:spLocks noGrp="1"/>
          </p:cNvSpPr>
          <p:nvPr>
            <p:ph type="subTitle" idx="1" hasCustomPrompt="1"/>
          </p:nvPr>
        </p:nvSpPr>
        <p:spPr>
          <a:xfrm>
            <a:off x="5004048" y="3645024"/>
            <a:ext cx="3888432" cy="720080"/>
          </a:xfrm>
        </p:spPr>
        <p:txBody>
          <a:bodyPr/>
          <a:lstStyle>
            <a:lvl1pPr marL="0" indent="0" algn="l">
              <a:buNone/>
              <a:defRPr b="0" i="0">
                <a:solidFill>
                  <a:srgbClr val="F79421"/>
                </a:solidFill>
                <a:latin typeface="Arial Narrow" panose="020B0604020202020204" pitchFamily="34" charset="0"/>
                <a:cs typeface="Arial Narrow"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dirty="0"/>
              <a:t>Subtitle</a:t>
            </a:r>
          </a:p>
        </p:txBody>
      </p:sp>
    </p:spTree>
    <p:extLst>
      <p:ext uri="{BB962C8B-B14F-4D97-AF65-F5344CB8AC3E}">
        <p14:creationId xmlns:p14="http://schemas.microsoft.com/office/powerpoint/2010/main" val="235856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CB61D7-1D7C-AF45-B7E9-0C7FBA1A920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itle 1">
            <a:extLst>
              <a:ext uri="{FF2B5EF4-FFF2-40B4-BE49-F238E27FC236}">
                <a16:creationId xmlns:a16="http://schemas.microsoft.com/office/drawing/2014/main" id="{43775880-53AC-6043-8DC2-533EC18A3ED3}"/>
              </a:ext>
            </a:extLst>
          </p:cNvPr>
          <p:cNvSpPr>
            <a:spLocks noGrp="1"/>
          </p:cNvSpPr>
          <p:nvPr>
            <p:ph type="ctrTitle" hasCustomPrompt="1"/>
          </p:nvPr>
        </p:nvSpPr>
        <p:spPr>
          <a:xfrm>
            <a:off x="575556" y="3573016"/>
            <a:ext cx="7992888" cy="864096"/>
          </a:xfrm>
        </p:spPr>
        <p:txBody>
          <a:bodyPr>
            <a:normAutofit/>
          </a:bodyPr>
          <a:lstStyle>
            <a:lvl1pPr algn="l">
              <a:lnSpc>
                <a:spcPts val="4280"/>
              </a:lnSpc>
              <a:defRPr sz="3600" b="1" i="0">
                <a:solidFill>
                  <a:srgbClr val="0C75BA"/>
                </a:solidFill>
                <a:latin typeface="Arial Narrow" panose="020B0604020202020204" pitchFamily="34" charset="0"/>
                <a:cs typeface="Arial Narrow" panose="020B0604020202020204" pitchFamily="34" charset="0"/>
              </a:defRPr>
            </a:lvl1pPr>
          </a:lstStyle>
          <a:p>
            <a:r>
              <a:rPr lang="en-CA" dirty="0"/>
              <a:t>Title</a:t>
            </a:r>
          </a:p>
        </p:txBody>
      </p:sp>
      <p:sp>
        <p:nvSpPr>
          <p:cNvPr id="7" name="Subtitle 2">
            <a:extLst>
              <a:ext uri="{FF2B5EF4-FFF2-40B4-BE49-F238E27FC236}">
                <a16:creationId xmlns:a16="http://schemas.microsoft.com/office/drawing/2014/main" id="{1A8F507F-333E-FC49-8688-C6DD19CCE763}"/>
              </a:ext>
            </a:extLst>
          </p:cNvPr>
          <p:cNvSpPr>
            <a:spLocks noGrp="1"/>
          </p:cNvSpPr>
          <p:nvPr>
            <p:ph type="subTitle" idx="1" hasCustomPrompt="1"/>
          </p:nvPr>
        </p:nvSpPr>
        <p:spPr>
          <a:xfrm>
            <a:off x="575556" y="4293096"/>
            <a:ext cx="7992888" cy="720080"/>
          </a:xfrm>
        </p:spPr>
        <p:txBody>
          <a:bodyPr/>
          <a:lstStyle>
            <a:lvl1pPr marL="0" indent="0" algn="l">
              <a:buNone/>
              <a:defRPr b="0" i="0">
                <a:solidFill>
                  <a:srgbClr val="F79421"/>
                </a:solidFill>
                <a:latin typeface="Arial Narrow" panose="020B0604020202020204" pitchFamily="34" charset="0"/>
                <a:cs typeface="Arial Narrow"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dirty="0"/>
              <a:t>Section 1</a:t>
            </a:r>
          </a:p>
        </p:txBody>
      </p:sp>
    </p:spTree>
    <p:extLst>
      <p:ext uri="{BB962C8B-B14F-4D97-AF65-F5344CB8AC3E}">
        <p14:creationId xmlns:p14="http://schemas.microsoft.com/office/powerpoint/2010/main" val="135280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467D11-81AD-E64B-8C72-564A9CF9E56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a:off x="323528" y="-27384"/>
            <a:ext cx="8640960" cy="936104"/>
          </a:xfrm>
        </p:spPr>
        <p:txBody>
          <a:bodyPr anchor="b">
            <a:normAutofit/>
          </a:bodyPr>
          <a:lstStyle>
            <a:lvl1pPr algn="l">
              <a:defRPr sz="3600" b="1" i="0">
                <a:solidFill>
                  <a:srgbClr val="0C75BA"/>
                </a:solidFill>
                <a:latin typeface="Arial Narrow" panose="020B0604020202020204" pitchFamily="34" charset="0"/>
                <a:cs typeface="Arial Narrow" panose="020B0604020202020204" pitchFamily="34" charset="0"/>
              </a:defRPr>
            </a:lvl1pPr>
          </a:lstStyle>
          <a:p>
            <a:r>
              <a:rPr lang="en-CA" dirty="0"/>
              <a:t>Title 36pt Blue Arial Narrow Bold</a:t>
            </a:r>
          </a:p>
        </p:txBody>
      </p:sp>
      <p:sp>
        <p:nvSpPr>
          <p:cNvPr id="3" name="Content Placeholder 2"/>
          <p:cNvSpPr>
            <a:spLocks noGrp="1"/>
          </p:cNvSpPr>
          <p:nvPr>
            <p:ph idx="1" hasCustomPrompt="1"/>
          </p:nvPr>
        </p:nvSpPr>
        <p:spPr>
          <a:xfrm>
            <a:off x="323528" y="989233"/>
            <a:ext cx="8640960" cy="4888039"/>
          </a:xfrm>
        </p:spPr>
        <p:txBody>
          <a:bodyPr>
            <a:normAutofit/>
          </a:bodyPr>
          <a:lstStyle>
            <a:lvl1pPr marL="257175" indent="-257175">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1pPr>
            <a:lvl2pPr marL="557213" indent="-214313">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2pPr>
            <a:lvl3pPr marL="8572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2001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4pPr>
            <a:lvl5pPr marL="15430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dirty="0"/>
              <a:t>Bullet 20pt Arial Regular</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21063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Line 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467D11-81AD-E64B-8C72-564A9CF9E56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Title 1">
            <a:extLst>
              <a:ext uri="{FF2B5EF4-FFF2-40B4-BE49-F238E27FC236}">
                <a16:creationId xmlns:a16="http://schemas.microsoft.com/office/drawing/2014/main" id="{00728807-AA16-5E46-9D32-EDC4A5CA22DA}"/>
              </a:ext>
            </a:extLst>
          </p:cNvPr>
          <p:cNvSpPr>
            <a:spLocks noGrp="1"/>
          </p:cNvSpPr>
          <p:nvPr>
            <p:ph type="title" hasCustomPrompt="1"/>
          </p:nvPr>
        </p:nvSpPr>
        <p:spPr>
          <a:xfrm>
            <a:off x="323528" y="-99392"/>
            <a:ext cx="8640960" cy="1584176"/>
          </a:xfrm>
        </p:spPr>
        <p:txBody>
          <a:bodyPr anchor="b">
            <a:normAutofit/>
          </a:bodyPr>
          <a:lstStyle>
            <a:lvl1pPr algn="l">
              <a:defRPr sz="3600" b="1" i="0">
                <a:solidFill>
                  <a:srgbClr val="0C75BA"/>
                </a:solidFill>
                <a:latin typeface="Arial Narrow" panose="020B0604020202020204" pitchFamily="34" charset="0"/>
                <a:cs typeface="Arial Narrow" panose="020B0604020202020204" pitchFamily="34" charset="0"/>
              </a:defRPr>
            </a:lvl1pPr>
          </a:lstStyle>
          <a:p>
            <a:r>
              <a:rPr lang="en-CA" dirty="0"/>
              <a:t>Two Line Title 44pt Blue Arial Narrow Bold (For long titles only!)</a:t>
            </a:r>
          </a:p>
        </p:txBody>
      </p:sp>
      <p:sp>
        <p:nvSpPr>
          <p:cNvPr id="3" name="Content Placeholder 2"/>
          <p:cNvSpPr>
            <a:spLocks noGrp="1"/>
          </p:cNvSpPr>
          <p:nvPr>
            <p:ph idx="1" hasCustomPrompt="1"/>
          </p:nvPr>
        </p:nvSpPr>
        <p:spPr>
          <a:xfrm>
            <a:off x="323528" y="1537913"/>
            <a:ext cx="8640960" cy="4483375"/>
          </a:xfrm>
        </p:spPr>
        <p:txBody>
          <a:bodyPr>
            <a:normAutofit/>
          </a:bodyPr>
          <a:lstStyle>
            <a:lvl1pPr marL="0" indent="0">
              <a:lnSpc>
                <a:spcPct val="100000"/>
              </a:lnSpc>
              <a:spcBef>
                <a:spcPts val="600"/>
              </a:spcBef>
              <a:buFont typeface="Arial" panose="020B0604020202020204" pitchFamily="34" charset="0"/>
              <a:buNone/>
              <a:defRPr sz="2000" b="0">
                <a:solidFill>
                  <a:schemeClr val="tx1"/>
                </a:solidFill>
                <a:latin typeface="Arial" panose="020B0604020202020204" pitchFamily="34" charset="0"/>
                <a:cs typeface="Arial" panose="020B0604020202020204" pitchFamily="34" charset="0"/>
              </a:defRPr>
            </a:lvl1pPr>
            <a:lvl2pPr marL="342900" indent="0">
              <a:lnSpc>
                <a:spcPct val="100000"/>
              </a:lnSpc>
              <a:spcBef>
                <a:spcPts val="600"/>
              </a:spcBef>
              <a:buFont typeface="Arial" panose="020B0604020202020204" pitchFamily="34" charset="0"/>
              <a:buNone/>
              <a:defRPr sz="2000">
                <a:latin typeface="Arial" panose="020B0604020202020204" pitchFamily="34" charset="0"/>
                <a:cs typeface="Arial" panose="020B0604020202020204" pitchFamily="34" charset="0"/>
              </a:defRPr>
            </a:lvl2pPr>
            <a:lvl3pPr marL="685800" indent="0">
              <a:lnSpc>
                <a:spcPct val="100000"/>
              </a:lnSpc>
              <a:spcBef>
                <a:spcPts val="600"/>
              </a:spcBef>
              <a:buFont typeface="Arial" panose="020B0604020202020204" pitchFamily="34" charset="0"/>
              <a:buNone/>
              <a:defRPr sz="2000">
                <a:latin typeface="Arial" panose="020B0604020202020204" pitchFamily="34" charset="0"/>
                <a:cs typeface="Arial" panose="020B0604020202020204" pitchFamily="34" charset="0"/>
              </a:defRPr>
            </a:lvl3pPr>
            <a:lvl4pPr marL="1028700" indent="0">
              <a:lnSpc>
                <a:spcPct val="100000"/>
              </a:lnSpc>
              <a:spcBef>
                <a:spcPts val="600"/>
              </a:spcBef>
              <a:buFont typeface="Arial" panose="020B0604020202020204" pitchFamily="34" charset="0"/>
              <a:buNone/>
              <a:defRPr sz="2000">
                <a:latin typeface="Arial" panose="020B0604020202020204" pitchFamily="34" charset="0"/>
                <a:cs typeface="Arial" panose="020B0604020202020204" pitchFamily="34" charset="0"/>
              </a:defRPr>
            </a:lvl4pPr>
            <a:lvl5pPr marL="1371600" indent="0">
              <a:lnSpc>
                <a:spcPct val="100000"/>
              </a:lnSpc>
              <a:spcBef>
                <a:spcPts val="600"/>
              </a:spcBef>
              <a:buFont typeface="Arial" panose="020B0604020202020204" pitchFamily="34" charset="0"/>
              <a:buNone/>
              <a:defRPr sz="2000">
                <a:latin typeface="Arial" panose="020B0604020202020204" pitchFamily="34" charset="0"/>
                <a:cs typeface="Arial" panose="020B0604020202020204" pitchFamily="34" charset="0"/>
              </a:defRPr>
            </a:lvl5pPr>
          </a:lstStyle>
          <a:p>
            <a:pPr lvl="0"/>
            <a:r>
              <a:rPr lang="en-US" dirty="0"/>
              <a:t>Body Title 20pt Arial Orange Bold</a:t>
            </a:r>
          </a:p>
          <a:p>
            <a:pPr lvl="0"/>
            <a:r>
              <a:rPr lang="en-US" dirty="0"/>
              <a:t>Paragraph One 20pt Arial black Regular</a:t>
            </a:r>
          </a:p>
          <a:p>
            <a:pPr lvl="0"/>
            <a:r>
              <a:rPr lang="en-US" dirty="0"/>
              <a:t>Paragraph Two 20pt Arial black Regular</a:t>
            </a:r>
          </a:p>
        </p:txBody>
      </p:sp>
    </p:spTree>
    <p:extLst>
      <p:ext uri="{BB962C8B-B14F-4D97-AF65-F5344CB8AC3E}">
        <p14:creationId xmlns:p14="http://schemas.microsoft.com/office/powerpoint/2010/main" val="338319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F573D7-D6B0-274D-BCCB-609393222D5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Content Placeholder 3"/>
          <p:cNvSpPr>
            <a:spLocks noGrp="1"/>
          </p:cNvSpPr>
          <p:nvPr>
            <p:ph sz="half" idx="2" hasCustomPrompt="1"/>
          </p:nvPr>
        </p:nvSpPr>
        <p:spPr>
          <a:xfrm>
            <a:off x="5652120" y="0"/>
            <a:ext cx="3491880" cy="6858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CA" dirty="0"/>
              <a:t>Picture</a:t>
            </a:r>
          </a:p>
        </p:txBody>
      </p:sp>
      <p:sp>
        <p:nvSpPr>
          <p:cNvPr id="11" name="Content Placeholder 2">
            <a:extLst>
              <a:ext uri="{FF2B5EF4-FFF2-40B4-BE49-F238E27FC236}">
                <a16:creationId xmlns:a16="http://schemas.microsoft.com/office/drawing/2014/main" id="{80DEB2A3-0F16-7F47-855F-E88CFCF6EC5E}"/>
              </a:ext>
            </a:extLst>
          </p:cNvPr>
          <p:cNvSpPr>
            <a:spLocks noGrp="1"/>
          </p:cNvSpPr>
          <p:nvPr>
            <p:ph idx="1"/>
          </p:nvPr>
        </p:nvSpPr>
        <p:spPr>
          <a:xfrm>
            <a:off x="323528" y="1556792"/>
            <a:ext cx="5184576" cy="4195343"/>
          </a:xfrm>
        </p:spPr>
        <p:txBody>
          <a:bodyPr>
            <a:normAutofit/>
          </a:bodyPr>
          <a:lstStyle>
            <a:lvl1pPr marL="257175" indent="-257175">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1pPr>
            <a:lvl2pPr marL="557213" indent="-214313">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2pPr>
            <a:lvl3pPr marL="8572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2001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4pPr>
            <a:lvl5pPr marL="15430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Title 1">
            <a:extLst>
              <a:ext uri="{FF2B5EF4-FFF2-40B4-BE49-F238E27FC236}">
                <a16:creationId xmlns:a16="http://schemas.microsoft.com/office/drawing/2014/main" id="{EC903B94-CAEA-024B-B732-F665CC08D5EB}"/>
              </a:ext>
            </a:extLst>
          </p:cNvPr>
          <p:cNvSpPr>
            <a:spLocks noGrp="1"/>
          </p:cNvSpPr>
          <p:nvPr>
            <p:ph type="title" hasCustomPrompt="1"/>
          </p:nvPr>
        </p:nvSpPr>
        <p:spPr>
          <a:xfrm>
            <a:off x="323528" y="-243408"/>
            <a:ext cx="5184576" cy="1728192"/>
          </a:xfrm>
        </p:spPr>
        <p:txBody>
          <a:bodyPr anchor="b">
            <a:normAutofit/>
          </a:bodyPr>
          <a:lstStyle>
            <a:lvl1pPr algn="l">
              <a:defRPr sz="3600" b="1" i="0">
                <a:solidFill>
                  <a:srgbClr val="0C75BA"/>
                </a:solidFill>
                <a:latin typeface="Arial Narrow" panose="020B0604020202020204" pitchFamily="34" charset="0"/>
                <a:cs typeface="Arial Narrow" panose="020B0604020202020204" pitchFamily="34" charset="0"/>
              </a:defRPr>
            </a:lvl1pPr>
          </a:lstStyle>
          <a:p>
            <a:r>
              <a:rPr lang="en-CA" dirty="0"/>
              <a:t>Two Line Title 44pt Blue Arial Narrow Bold</a:t>
            </a:r>
          </a:p>
        </p:txBody>
      </p:sp>
    </p:spTree>
    <p:extLst>
      <p:ext uri="{BB962C8B-B14F-4D97-AF65-F5344CB8AC3E}">
        <p14:creationId xmlns:p14="http://schemas.microsoft.com/office/powerpoint/2010/main" val="2036053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t connecte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8BAE87A-FEF2-3045-BAFE-0559E09201B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B2FA32C1-60B2-BF43-B539-700014158422}"/>
              </a:ext>
            </a:extLst>
          </p:cNvPr>
          <p:cNvSpPr>
            <a:spLocks noGrp="1"/>
          </p:cNvSpPr>
          <p:nvPr>
            <p:ph type="title" hasCustomPrompt="1"/>
          </p:nvPr>
        </p:nvSpPr>
        <p:spPr>
          <a:xfrm>
            <a:off x="323528" y="-27384"/>
            <a:ext cx="8640960" cy="936104"/>
          </a:xfrm>
        </p:spPr>
        <p:txBody>
          <a:bodyPr anchor="b">
            <a:normAutofit/>
          </a:bodyPr>
          <a:lstStyle>
            <a:lvl1pPr algn="l">
              <a:defRPr sz="3600" b="1" i="0">
                <a:solidFill>
                  <a:srgbClr val="0C75BA"/>
                </a:solidFill>
                <a:latin typeface="Arial Narrow" panose="020B0604020202020204" pitchFamily="34" charset="0"/>
                <a:cs typeface="Arial Narrow" panose="020B0604020202020204" pitchFamily="34" charset="0"/>
              </a:defRPr>
            </a:lvl1pPr>
          </a:lstStyle>
          <a:p>
            <a:r>
              <a:rPr lang="en-CA" dirty="0"/>
              <a:t>Get Connected!</a:t>
            </a:r>
          </a:p>
        </p:txBody>
      </p:sp>
      <p:sp>
        <p:nvSpPr>
          <p:cNvPr id="5" name="Content Placeholder 2">
            <a:extLst>
              <a:ext uri="{FF2B5EF4-FFF2-40B4-BE49-F238E27FC236}">
                <a16:creationId xmlns:a16="http://schemas.microsoft.com/office/drawing/2014/main" id="{18982E6C-B2D5-C544-A62D-E36BE3E1F090}"/>
              </a:ext>
            </a:extLst>
          </p:cNvPr>
          <p:cNvSpPr>
            <a:spLocks noGrp="1"/>
          </p:cNvSpPr>
          <p:nvPr>
            <p:ph idx="1" hasCustomPrompt="1"/>
          </p:nvPr>
        </p:nvSpPr>
        <p:spPr>
          <a:xfrm>
            <a:off x="323528" y="989233"/>
            <a:ext cx="8640960" cy="4888039"/>
          </a:xfrm>
        </p:spPr>
        <p:txBody>
          <a:bodyPr>
            <a:normAutofit/>
          </a:bodyPr>
          <a:lstStyle>
            <a:lvl1pPr marL="257175" indent="-257175">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1pPr>
            <a:lvl2pPr marL="557213" indent="-214313">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2pPr>
            <a:lvl3pPr marL="8572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2001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4pPr>
            <a:lvl5pPr marL="15430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dirty="0"/>
              <a:t>Bullet 20pt Arial Regular</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97808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52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91A2F25-15F9-4E07-9AFA-C30E4A35932C}" type="datetimeFigureOut">
              <a:rPr lang="en-CA" smtClean="0"/>
              <a:pPr/>
              <a:t>2020-05-11</a:t>
            </a:fld>
            <a:endParaRPr lang="en-CA"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BAB659-C17E-4F5A-8075-C06F20D61FE1}" type="slidenum">
              <a:rPr lang="en-CA" smtClean="0"/>
              <a:pPr/>
              <a:t>‹#›</a:t>
            </a:fld>
            <a:endParaRPr lang="en-CA" dirty="0"/>
          </a:p>
        </p:txBody>
      </p:sp>
    </p:spTree>
    <p:extLst>
      <p:ext uri="{BB962C8B-B14F-4D97-AF65-F5344CB8AC3E}">
        <p14:creationId xmlns:p14="http://schemas.microsoft.com/office/powerpoint/2010/main" val="19860690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 id="2147483652" r:id="rId5"/>
    <p:sldLayoutId id="2147483654" r:id="rId6"/>
    <p:sldLayoutId id="2147483657" r:id="rId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facebook.com/Systems247/" TargetMode="External"/><Relationship Id="rId7" Type="http://schemas.openxmlformats.org/officeDocument/2006/relationships/hyperlink" Target="https://ca.linkedin.com/company/systems-24-7" TargetMode="External"/><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hyperlink" Target="https://www.instagram.com/dunk247/"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AC398-1EC7-AE4E-8582-F699A9B0C7E5}"/>
              </a:ext>
            </a:extLst>
          </p:cNvPr>
          <p:cNvSpPr>
            <a:spLocks noGrp="1"/>
          </p:cNvSpPr>
          <p:nvPr>
            <p:ph type="ctrTitle"/>
          </p:nvPr>
        </p:nvSpPr>
        <p:spPr/>
        <p:txBody>
          <a:bodyPr anchor="b"/>
          <a:lstStyle/>
          <a:p>
            <a:r>
              <a:rPr lang="en-US" dirty="0"/>
              <a:t>Worker Participation in Safety</a:t>
            </a:r>
          </a:p>
        </p:txBody>
      </p:sp>
      <p:sp>
        <p:nvSpPr>
          <p:cNvPr id="3" name="Subtitle 2">
            <a:extLst>
              <a:ext uri="{FF2B5EF4-FFF2-40B4-BE49-F238E27FC236}">
                <a16:creationId xmlns:a16="http://schemas.microsoft.com/office/drawing/2014/main" id="{986CD4A1-3283-D64E-8EF5-790A4A0FAC4A}"/>
              </a:ext>
            </a:extLst>
          </p:cNvPr>
          <p:cNvSpPr>
            <a:spLocks noGrp="1"/>
          </p:cNvSpPr>
          <p:nvPr>
            <p:ph type="subTitle" idx="1"/>
          </p:nvPr>
        </p:nvSpPr>
        <p:spPr/>
        <p:txBody>
          <a:bodyPr/>
          <a:lstStyle/>
          <a:p>
            <a:r>
              <a:rPr lang="en-US" dirty="0"/>
              <a:t>May 2020</a:t>
            </a:r>
          </a:p>
        </p:txBody>
      </p:sp>
      <p:sp>
        <p:nvSpPr>
          <p:cNvPr id="8" name="TextBox 7">
            <a:extLst>
              <a:ext uri="{FF2B5EF4-FFF2-40B4-BE49-F238E27FC236}">
                <a16:creationId xmlns:a16="http://schemas.microsoft.com/office/drawing/2014/main" id="{646E5478-E676-A249-AC18-25CC3FDA5677}"/>
              </a:ext>
            </a:extLst>
          </p:cNvPr>
          <p:cNvSpPr txBox="1"/>
          <p:nvPr/>
        </p:nvSpPr>
        <p:spPr>
          <a:xfrm>
            <a:off x="323528" y="293747"/>
            <a:ext cx="6048672" cy="830997"/>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You should be able to hear music playing, if not please adjust your speakers or call our office for assistance at 1-866-754-8839. We will be starting promptly at 1pm EST. </a:t>
            </a:r>
          </a:p>
        </p:txBody>
      </p:sp>
      <p:pic>
        <p:nvPicPr>
          <p:cNvPr id="5" name="Picture 4" descr="A dog wearing a hat&#10;&#10;Description automatically generated">
            <a:extLst>
              <a:ext uri="{FF2B5EF4-FFF2-40B4-BE49-F238E27FC236}">
                <a16:creationId xmlns:a16="http://schemas.microsoft.com/office/drawing/2014/main" id="{9EBCD979-2CB9-E549-AD5B-135CBA7210E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2260" y="1268760"/>
            <a:ext cx="4539780" cy="4408193"/>
          </a:xfrm>
          <a:prstGeom prst="rect">
            <a:avLst/>
          </a:prstGeom>
        </p:spPr>
      </p:pic>
    </p:spTree>
    <p:extLst>
      <p:ext uri="{BB962C8B-B14F-4D97-AF65-F5344CB8AC3E}">
        <p14:creationId xmlns:p14="http://schemas.microsoft.com/office/powerpoint/2010/main" val="3294839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8630-5B67-B641-B9B5-23DA0E04EF47}"/>
              </a:ext>
            </a:extLst>
          </p:cNvPr>
          <p:cNvSpPr>
            <a:spLocks noGrp="1"/>
          </p:cNvSpPr>
          <p:nvPr>
            <p:ph type="title"/>
          </p:nvPr>
        </p:nvSpPr>
        <p:spPr/>
        <p:txBody>
          <a:bodyPr/>
          <a:lstStyle/>
          <a:p>
            <a:r>
              <a:rPr lang="en-CA" dirty="0"/>
              <a:t>Minimum Standard</a:t>
            </a:r>
            <a:endParaRPr lang="en-US" dirty="0"/>
          </a:p>
        </p:txBody>
      </p:sp>
      <p:sp>
        <p:nvSpPr>
          <p:cNvPr id="3" name="Content Placeholder 2">
            <a:extLst>
              <a:ext uri="{FF2B5EF4-FFF2-40B4-BE49-F238E27FC236}">
                <a16:creationId xmlns:a16="http://schemas.microsoft.com/office/drawing/2014/main" id="{92331275-348D-D745-91B1-E1D71530D53C}"/>
              </a:ext>
            </a:extLst>
          </p:cNvPr>
          <p:cNvSpPr>
            <a:spLocks noGrp="1"/>
          </p:cNvSpPr>
          <p:nvPr>
            <p:ph idx="1"/>
          </p:nvPr>
        </p:nvSpPr>
        <p:spPr>
          <a:xfrm>
            <a:off x="1835695" y="989233"/>
            <a:ext cx="6913017" cy="4888039"/>
          </a:xfrm>
        </p:spPr>
        <p:txBody>
          <a:bodyPr/>
          <a:lstStyle/>
          <a:p>
            <a:pPr marL="0" indent="0">
              <a:buNone/>
            </a:pPr>
            <a:r>
              <a:rPr lang="en-CA" dirty="0"/>
              <a:t>What the </a:t>
            </a:r>
            <a:r>
              <a:rPr lang="en-CA" b="1" dirty="0">
                <a:solidFill>
                  <a:srgbClr val="39B54A"/>
                </a:solidFill>
              </a:rPr>
              <a:t>Green Book </a:t>
            </a:r>
            <a:r>
              <a:rPr lang="en-CA" dirty="0"/>
              <a:t>says, participation in the Joint Health and Safety Committee?</a:t>
            </a:r>
          </a:p>
        </p:txBody>
      </p:sp>
      <p:pic>
        <p:nvPicPr>
          <p:cNvPr id="5" name="Picture 4" descr="A picture containing sitting, street&#10;&#10;Description automatically generated">
            <a:extLst>
              <a:ext uri="{FF2B5EF4-FFF2-40B4-BE49-F238E27FC236}">
                <a16:creationId xmlns:a16="http://schemas.microsoft.com/office/drawing/2014/main" id="{D3610647-F27A-174A-B7AF-0C963CCFD4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142" y="1052736"/>
            <a:ext cx="1995402" cy="2007719"/>
          </a:xfrm>
          <a:prstGeom prst="rect">
            <a:avLst/>
          </a:prstGeom>
        </p:spPr>
      </p:pic>
      <p:pic>
        <p:nvPicPr>
          <p:cNvPr id="8" name="Picture 7" descr="A brown and white dog sitting on a table&#10;&#10;Description automatically generated">
            <a:extLst>
              <a:ext uri="{FF2B5EF4-FFF2-40B4-BE49-F238E27FC236}">
                <a16:creationId xmlns:a16="http://schemas.microsoft.com/office/drawing/2014/main" id="{3177AC19-0181-AD40-AE20-B37319144A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46745" y="2056595"/>
            <a:ext cx="4690915" cy="2913905"/>
          </a:xfrm>
          <a:prstGeom prst="rect">
            <a:avLst/>
          </a:prstGeom>
        </p:spPr>
      </p:pic>
    </p:spTree>
    <p:extLst>
      <p:ext uri="{BB962C8B-B14F-4D97-AF65-F5344CB8AC3E}">
        <p14:creationId xmlns:p14="http://schemas.microsoft.com/office/powerpoint/2010/main" val="2454708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0269D-A621-A840-8E50-00A14606FD22}"/>
              </a:ext>
            </a:extLst>
          </p:cNvPr>
          <p:cNvSpPr>
            <a:spLocks noGrp="1"/>
          </p:cNvSpPr>
          <p:nvPr>
            <p:ph type="title"/>
          </p:nvPr>
        </p:nvSpPr>
        <p:spPr/>
        <p:txBody>
          <a:bodyPr/>
          <a:lstStyle/>
          <a:p>
            <a:r>
              <a:rPr lang="en-CA" dirty="0"/>
              <a:t>Or Make it Right!</a:t>
            </a:r>
            <a:endParaRPr lang="en-US" dirty="0"/>
          </a:p>
        </p:txBody>
      </p:sp>
      <p:pic>
        <p:nvPicPr>
          <p:cNvPr id="7" name="Picture 6" descr="A picture containing photo, dog&#10;&#10;Description automatically generated">
            <a:extLst>
              <a:ext uri="{FF2B5EF4-FFF2-40B4-BE49-F238E27FC236}">
                <a16:creationId xmlns:a16="http://schemas.microsoft.com/office/drawing/2014/main" id="{05ED767E-F5C6-A040-976E-E1F20B38292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909889"/>
            <a:ext cx="9144000" cy="4940300"/>
          </a:xfrm>
          <a:prstGeom prst="rect">
            <a:avLst/>
          </a:prstGeom>
        </p:spPr>
      </p:pic>
      <p:sp>
        <p:nvSpPr>
          <p:cNvPr id="3" name="Content Placeholder 2">
            <a:extLst>
              <a:ext uri="{FF2B5EF4-FFF2-40B4-BE49-F238E27FC236}">
                <a16:creationId xmlns:a16="http://schemas.microsoft.com/office/drawing/2014/main" id="{E275144F-D855-7347-BD34-21776BE83A3B}"/>
              </a:ext>
            </a:extLst>
          </p:cNvPr>
          <p:cNvSpPr>
            <a:spLocks noGrp="1"/>
          </p:cNvSpPr>
          <p:nvPr>
            <p:ph idx="1"/>
          </p:nvPr>
        </p:nvSpPr>
        <p:spPr>
          <a:xfrm>
            <a:off x="323527" y="989233"/>
            <a:ext cx="8425185" cy="4888039"/>
          </a:xfrm>
        </p:spPr>
        <p:txBody>
          <a:bodyPr/>
          <a:lstStyle/>
          <a:p>
            <a:pPr marL="0" indent="0">
              <a:buNone/>
            </a:pPr>
            <a:r>
              <a:rPr lang="en-CA" dirty="0"/>
              <a:t>Involve </a:t>
            </a:r>
            <a:r>
              <a:rPr lang="en-CA" b="1" dirty="0">
                <a:solidFill>
                  <a:srgbClr val="F79421"/>
                </a:solidFill>
              </a:rPr>
              <a:t>all workplace parties </a:t>
            </a:r>
            <a:r>
              <a:rPr lang="en-CA" dirty="0"/>
              <a:t>in </a:t>
            </a:r>
            <a:r>
              <a:rPr lang="en-CA" b="1" dirty="0">
                <a:solidFill>
                  <a:srgbClr val="0C75BA"/>
                </a:solidFill>
              </a:rPr>
              <a:t>“their” </a:t>
            </a:r>
            <a:r>
              <a:rPr lang="en-CA" dirty="0"/>
              <a:t>Safety Program and encourage </a:t>
            </a:r>
            <a:r>
              <a:rPr lang="en-CA" b="1" dirty="0">
                <a:solidFill>
                  <a:srgbClr val="0C75BA"/>
                </a:solidFill>
              </a:rPr>
              <a:t>active</a:t>
            </a:r>
            <a:r>
              <a:rPr lang="en-CA" dirty="0"/>
              <a:t> participation in the development and enhancements of the safety program.</a:t>
            </a:r>
          </a:p>
        </p:txBody>
      </p:sp>
    </p:spTree>
    <p:extLst>
      <p:ext uri="{BB962C8B-B14F-4D97-AF65-F5344CB8AC3E}">
        <p14:creationId xmlns:p14="http://schemas.microsoft.com/office/powerpoint/2010/main" val="3764513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C9778-BDE9-4741-9949-849EBE69F748}"/>
              </a:ext>
            </a:extLst>
          </p:cNvPr>
          <p:cNvSpPr>
            <a:spLocks noGrp="1"/>
          </p:cNvSpPr>
          <p:nvPr>
            <p:ph type="title"/>
          </p:nvPr>
        </p:nvSpPr>
        <p:spPr/>
        <p:txBody>
          <a:bodyPr/>
          <a:lstStyle/>
          <a:p>
            <a:r>
              <a:rPr lang="en-CA" dirty="0"/>
              <a:t>Best Practises in OHSMS</a:t>
            </a:r>
            <a:endParaRPr lang="en-US" dirty="0"/>
          </a:p>
        </p:txBody>
      </p:sp>
      <p:sp>
        <p:nvSpPr>
          <p:cNvPr id="3" name="Content Placeholder 2">
            <a:extLst>
              <a:ext uri="{FF2B5EF4-FFF2-40B4-BE49-F238E27FC236}">
                <a16:creationId xmlns:a16="http://schemas.microsoft.com/office/drawing/2014/main" id="{E09F2387-8D54-1F4A-BED7-57AD04379676}"/>
              </a:ext>
            </a:extLst>
          </p:cNvPr>
          <p:cNvSpPr>
            <a:spLocks noGrp="1"/>
          </p:cNvSpPr>
          <p:nvPr>
            <p:ph idx="1"/>
          </p:nvPr>
        </p:nvSpPr>
        <p:spPr>
          <a:xfrm>
            <a:off x="323528" y="989233"/>
            <a:ext cx="4968552" cy="4888039"/>
          </a:xfrm>
        </p:spPr>
        <p:txBody>
          <a:bodyPr/>
          <a:lstStyle/>
          <a:p>
            <a:r>
              <a:rPr lang="en-CA" dirty="0"/>
              <a:t>ISO 45001 - 2018</a:t>
            </a:r>
          </a:p>
          <a:p>
            <a:r>
              <a:rPr lang="en-CA" dirty="0"/>
              <a:t>IHSA Certificate of Recognition </a:t>
            </a:r>
            <a:r>
              <a:rPr lang="en-CA" b="1" dirty="0">
                <a:solidFill>
                  <a:srgbClr val="F79421"/>
                </a:solidFill>
              </a:rPr>
              <a:t>(COR)</a:t>
            </a:r>
          </a:p>
          <a:p>
            <a:r>
              <a:rPr lang="en-CA" dirty="0"/>
              <a:t>WSIB Excellence</a:t>
            </a:r>
          </a:p>
          <a:p>
            <a:r>
              <a:rPr lang="en-CA" dirty="0"/>
              <a:t>MOL Accreditation</a:t>
            </a:r>
          </a:p>
        </p:txBody>
      </p:sp>
      <p:pic>
        <p:nvPicPr>
          <p:cNvPr id="5" name="Picture 4" descr="A close up of a tree&#10;&#10;Description automatically generated">
            <a:extLst>
              <a:ext uri="{FF2B5EF4-FFF2-40B4-BE49-F238E27FC236}">
                <a16:creationId xmlns:a16="http://schemas.microsoft.com/office/drawing/2014/main" id="{786A140F-6A2F-CE43-A0E1-7DEE7D8BCF5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26100" y="4037"/>
            <a:ext cx="3517900" cy="6858000"/>
          </a:xfrm>
          <a:prstGeom prst="rect">
            <a:avLst/>
          </a:prstGeom>
        </p:spPr>
      </p:pic>
    </p:spTree>
    <p:extLst>
      <p:ext uri="{BB962C8B-B14F-4D97-AF65-F5344CB8AC3E}">
        <p14:creationId xmlns:p14="http://schemas.microsoft.com/office/powerpoint/2010/main" val="1047978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0FC07-60B9-4440-BC6B-1E1C608F568E}"/>
              </a:ext>
            </a:extLst>
          </p:cNvPr>
          <p:cNvSpPr>
            <a:spLocks noGrp="1"/>
          </p:cNvSpPr>
          <p:nvPr>
            <p:ph type="title"/>
          </p:nvPr>
        </p:nvSpPr>
        <p:spPr/>
        <p:txBody>
          <a:bodyPr/>
          <a:lstStyle/>
          <a:p>
            <a:r>
              <a:rPr lang="en-CA" dirty="0"/>
              <a:t>ISO 45001 says…..</a:t>
            </a:r>
            <a:endParaRPr lang="en-US" dirty="0"/>
          </a:p>
        </p:txBody>
      </p:sp>
      <p:sp>
        <p:nvSpPr>
          <p:cNvPr id="3" name="Content Placeholder 2">
            <a:extLst>
              <a:ext uri="{FF2B5EF4-FFF2-40B4-BE49-F238E27FC236}">
                <a16:creationId xmlns:a16="http://schemas.microsoft.com/office/drawing/2014/main" id="{BA2F9FB7-FC08-7C48-973C-7974820B8897}"/>
              </a:ext>
            </a:extLst>
          </p:cNvPr>
          <p:cNvSpPr>
            <a:spLocks noGrp="1"/>
          </p:cNvSpPr>
          <p:nvPr>
            <p:ph idx="1"/>
          </p:nvPr>
        </p:nvSpPr>
        <p:spPr>
          <a:xfrm>
            <a:off x="323528" y="989233"/>
            <a:ext cx="5328592" cy="4888039"/>
          </a:xfrm>
        </p:spPr>
        <p:txBody>
          <a:bodyPr/>
          <a:lstStyle/>
          <a:p>
            <a:pPr marL="0" indent="0">
              <a:spcBef>
                <a:spcPts val="1200"/>
              </a:spcBef>
              <a:buNone/>
            </a:pPr>
            <a:r>
              <a:rPr lang="en-CA" i="1" dirty="0"/>
              <a:t>“The organization must establish, implement and maintain processes for consultation and participation of workers at all applicable levels and functions, and, where they exist, workers’ representatives, in the development, planning, implementation, performance evaluation and actions for improvement of the OH&amp;S management system. </a:t>
            </a:r>
          </a:p>
          <a:p>
            <a:pPr marL="0" indent="0">
              <a:spcBef>
                <a:spcPts val="1200"/>
              </a:spcBef>
              <a:buNone/>
            </a:pPr>
            <a:r>
              <a:rPr lang="en-CA" i="1" dirty="0"/>
              <a:t>The organization must provide mechanisms, time, training and resources necessary for consultation and participation. Worker representation can be a mechanism for consultation and participation.” </a:t>
            </a:r>
          </a:p>
        </p:txBody>
      </p:sp>
      <p:pic>
        <p:nvPicPr>
          <p:cNvPr id="5" name="Picture 4" descr="A close up of an animal&#10;&#10;Description automatically generated">
            <a:extLst>
              <a:ext uri="{FF2B5EF4-FFF2-40B4-BE49-F238E27FC236}">
                <a16:creationId xmlns:a16="http://schemas.microsoft.com/office/drawing/2014/main" id="{166D96D1-FC27-C14D-AD28-85A7D204C85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26100" y="0"/>
            <a:ext cx="3517900" cy="6858000"/>
          </a:xfrm>
          <a:prstGeom prst="rect">
            <a:avLst/>
          </a:prstGeom>
        </p:spPr>
      </p:pic>
    </p:spTree>
    <p:extLst>
      <p:ext uri="{BB962C8B-B14F-4D97-AF65-F5344CB8AC3E}">
        <p14:creationId xmlns:p14="http://schemas.microsoft.com/office/powerpoint/2010/main" val="1473786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135AA-E8F9-9344-965E-D37D0C84B1B2}"/>
              </a:ext>
            </a:extLst>
          </p:cNvPr>
          <p:cNvSpPr>
            <a:spLocks noGrp="1"/>
          </p:cNvSpPr>
          <p:nvPr>
            <p:ph type="title"/>
          </p:nvPr>
        </p:nvSpPr>
        <p:spPr/>
        <p:txBody>
          <a:bodyPr/>
          <a:lstStyle/>
          <a:p>
            <a:r>
              <a:rPr lang="en-CA" dirty="0"/>
              <a:t>COR 2020 - </a:t>
            </a:r>
            <a:r>
              <a:rPr lang="en-CA" dirty="0">
                <a:solidFill>
                  <a:srgbClr val="F7941D"/>
                </a:solidFill>
              </a:rPr>
              <a:t>IHSA</a:t>
            </a:r>
            <a:endParaRPr lang="en-US" dirty="0"/>
          </a:p>
        </p:txBody>
      </p:sp>
      <p:sp>
        <p:nvSpPr>
          <p:cNvPr id="3" name="Content Placeholder 2">
            <a:extLst>
              <a:ext uri="{FF2B5EF4-FFF2-40B4-BE49-F238E27FC236}">
                <a16:creationId xmlns:a16="http://schemas.microsoft.com/office/drawing/2014/main" id="{9E6FFA5E-4302-C647-AD12-EB073002E884}"/>
              </a:ext>
            </a:extLst>
          </p:cNvPr>
          <p:cNvSpPr>
            <a:spLocks noGrp="1"/>
          </p:cNvSpPr>
          <p:nvPr>
            <p:ph idx="1"/>
          </p:nvPr>
        </p:nvSpPr>
        <p:spPr/>
        <p:txBody>
          <a:bodyPr/>
          <a:lstStyle/>
          <a:p>
            <a:pPr marL="0" indent="0">
              <a:buNone/>
            </a:pPr>
            <a:r>
              <a:rPr lang="en-CA" b="1" dirty="0">
                <a:solidFill>
                  <a:srgbClr val="F79421"/>
                </a:solidFill>
              </a:rPr>
              <a:t>Supervisors/</a:t>
            </a:r>
            <a:r>
              <a:rPr lang="en-CA" b="1" u="sng" dirty="0">
                <a:solidFill>
                  <a:srgbClr val="F79421"/>
                </a:solidFill>
              </a:rPr>
              <a:t>Workers</a:t>
            </a:r>
            <a:r>
              <a:rPr lang="en-CA" b="1" dirty="0">
                <a:solidFill>
                  <a:srgbClr val="F79421"/>
                </a:solidFill>
              </a:rPr>
              <a:t>; </a:t>
            </a:r>
          </a:p>
          <a:p>
            <a:pPr marL="0" indent="0">
              <a:buNone/>
            </a:pPr>
            <a:r>
              <a:rPr lang="en-CA" b="1" dirty="0">
                <a:solidFill>
                  <a:srgbClr val="0C75BA"/>
                </a:solidFill>
              </a:rPr>
              <a:t>Audit Questions</a:t>
            </a:r>
            <a:r>
              <a:rPr lang="en-CA" dirty="0"/>
              <a:t>,</a:t>
            </a:r>
            <a:r>
              <a:rPr lang="en-CA" b="1" dirty="0">
                <a:solidFill>
                  <a:srgbClr val="0C75BA"/>
                </a:solidFill>
              </a:rPr>
              <a:t> </a:t>
            </a:r>
            <a:r>
              <a:rPr lang="en-CA" dirty="0"/>
              <a:t>Are you involved in the </a:t>
            </a:r>
            <a:r>
              <a:rPr lang="en-CA" b="1" dirty="0">
                <a:solidFill>
                  <a:srgbClr val="0C75BA"/>
                </a:solidFill>
              </a:rPr>
              <a:t>development</a:t>
            </a:r>
            <a:r>
              <a:rPr lang="en-CA" dirty="0"/>
              <a:t> or review of existing safe work practices?</a:t>
            </a:r>
          </a:p>
          <a:p>
            <a:pPr marL="0" indent="0">
              <a:spcBef>
                <a:spcPts val="1200"/>
              </a:spcBef>
              <a:buNone/>
            </a:pPr>
            <a:r>
              <a:rPr lang="en-CA" b="1" dirty="0">
                <a:solidFill>
                  <a:srgbClr val="F79421"/>
                </a:solidFill>
              </a:rPr>
              <a:t>Senior Management;</a:t>
            </a:r>
          </a:p>
          <a:p>
            <a:pPr marL="0" indent="0">
              <a:buNone/>
            </a:pPr>
            <a:r>
              <a:rPr lang="en-CA" dirty="0"/>
              <a:t>Ensure that all appropriate workplace parties (e.g. Joint Health and Safety Committee (JHSC), Health and Safety Representative (H&amp;S Representative)) are </a:t>
            </a:r>
            <a:r>
              <a:rPr lang="en-CA" b="1" dirty="0">
                <a:solidFill>
                  <a:srgbClr val="0C75BA"/>
                </a:solidFill>
              </a:rPr>
              <a:t>consulted</a:t>
            </a:r>
            <a:r>
              <a:rPr lang="en-CA" dirty="0"/>
              <a:t> and </a:t>
            </a:r>
            <a:r>
              <a:rPr lang="en-CA" b="1" dirty="0">
                <a:solidFill>
                  <a:srgbClr val="0C75BA"/>
                </a:solidFill>
              </a:rPr>
              <a:t>have the information</a:t>
            </a:r>
            <a:r>
              <a:rPr lang="en-CA" dirty="0"/>
              <a:t>, mechanisms, time and resources to participate in the </a:t>
            </a:r>
            <a:r>
              <a:rPr lang="en-CA" b="1" dirty="0">
                <a:solidFill>
                  <a:srgbClr val="0C75BA"/>
                </a:solidFill>
              </a:rPr>
              <a:t>OHSMS</a:t>
            </a:r>
          </a:p>
          <a:p>
            <a:pPr marL="0" indent="0">
              <a:spcBef>
                <a:spcPts val="1200"/>
              </a:spcBef>
              <a:buNone/>
            </a:pPr>
            <a:r>
              <a:rPr lang="en-CA" dirty="0"/>
              <a:t>Support worker participation by identifying and </a:t>
            </a:r>
            <a:r>
              <a:rPr lang="en-CA" b="1" dirty="0">
                <a:solidFill>
                  <a:srgbClr val="0C75BA"/>
                </a:solidFill>
              </a:rPr>
              <a:t>removing barriers </a:t>
            </a:r>
            <a:r>
              <a:rPr lang="en-CA" dirty="0"/>
              <a:t>to </a:t>
            </a:r>
            <a:r>
              <a:rPr lang="en-CA" b="1" dirty="0">
                <a:solidFill>
                  <a:srgbClr val="0C75BA"/>
                </a:solidFill>
              </a:rPr>
              <a:t>participating</a:t>
            </a:r>
            <a:r>
              <a:rPr lang="en-CA" dirty="0"/>
              <a:t> in the OHSMS.</a:t>
            </a:r>
          </a:p>
        </p:txBody>
      </p:sp>
    </p:spTree>
    <p:extLst>
      <p:ext uri="{BB962C8B-B14F-4D97-AF65-F5344CB8AC3E}">
        <p14:creationId xmlns:p14="http://schemas.microsoft.com/office/powerpoint/2010/main" val="2464490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717A-8BDB-3D4F-A62A-CE2A828BC747}"/>
              </a:ext>
            </a:extLst>
          </p:cNvPr>
          <p:cNvSpPr>
            <a:spLocks noGrp="1"/>
          </p:cNvSpPr>
          <p:nvPr>
            <p:ph type="title"/>
          </p:nvPr>
        </p:nvSpPr>
        <p:spPr/>
        <p:txBody>
          <a:bodyPr/>
          <a:lstStyle/>
          <a:p>
            <a:r>
              <a:rPr lang="en-CA" dirty="0">
                <a:solidFill>
                  <a:srgbClr val="00B050"/>
                </a:solidFill>
              </a:rPr>
              <a:t>WSIB</a:t>
            </a:r>
            <a:r>
              <a:rPr lang="en-CA" dirty="0"/>
              <a:t> Excellence Program</a:t>
            </a:r>
            <a:endParaRPr lang="en-US" dirty="0"/>
          </a:p>
        </p:txBody>
      </p:sp>
      <p:sp>
        <p:nvSpPr>
          <p:cNvPr id="3" name="Content Placeholder 2">
            <a:extLst>
              <a:ext uri="{FF2B5EF4-FFF2-40B4-BE49-F238E27FC236}">
                <a16:creationId xmlns:a16="http://schemas.microsoft.com/office/drawing/2014/main" id="{79FAD469-9C85-F34A-BDD7-CCE4DEDD0041}"/>
              </a:ext>
            </a:extLst>
          </p:cNvPr>
          <p:cNvSpPr>
            <a:spLocks noGrp="1"/>
          </p:cNvSpPr>
          <p:nvPr>
            <p:ph idx="1"/>
          </p:nvPr>
        </p:nvSpPr>
        <p:spPr/>
        <p:txBody>
          <a:bodyPr>
            <a:normAutofit/>
          </a:bodyPr>
          <a:lstStyle/>
          <a:p>
            <a:pPr marL="0" indent="0">
              <a:buNone/>
            </a:pPr>
            <a:r>
              <a:rPr lang="en-CA" sz="1400" dirty="0"/>
              <a:t>All workers (or their representatives) must be informed, consulted, and given the opportunity to </a:t>
            </a:r>
            <a:r>
              <a:rPr lang="en-CA" sz="1400" b="1" dirty="0">
                <a:solidFill>
                  <a:srgbClr val="0C75BA"/>
                </a:solidFill>
              </a:rPr>
              <a:t>participate</a:t>
            </a:r>
            <a:r>
              <a:rPr lang="en-CA" sz="1400" dirty="0">
                <a:solidFill>
                  <a:srgbClr val="F79421"/>
                </a:solidFill>
              </a:rPr>
              <a:t> </a:t>
            </a:r>
            <a:r>
              <a:rPr lang="en-CA" sz="1400" dirty="0"/>
              <a:t>in health and safety at the workplace.</a:t>
            </a:r>
          </a:p>
          <a:p>
            <a:pPr marL="0" indent="0">
              <a:buNone/>
            </a:pPr>
            <a:r>
              <a:rPr lang="en-CA" sz="1400" b="1" dirty="0">
                <a:solidFill>
                  <a:srgbClr val="F79421"/>
                </a:solidFill>
              </a:rPr>
              <a:t>Requirements:</a:t>
            </a:r>
          </a:p>
          <a:p>
            <a:pPr marL="0" indent="0">
              <a:buNone/>
            </a:pPr>
            <a:r>
              <a:rPr lang="en-CA" sz="1400" dirty="0"/>
              <a:t>Your business will establish, implement, monitor and maintain a procedure(s) to ensure people at all levels of the business are consulted and participate in the planning, implementation and evaluation of the health and safety program.</a:t>
            </a:r>
          </a:p>
          <a:p>
            <a:pPr marL="0" indent="0">
              <a:buNone/>
            </a:pPr>
            <a:r>
              <a:rPr lang="en-CA" sz="1400" b="1" dirty="0">
                <a:solidFill>
                  <a:srgbClr val="F79421"/>
                </a:solidFill>
              </a:rPr>
              <a:t>Encourage and support people to </a:t>
            </a:r>
            <a:r>
              <a:rPr lang="en-CA" sz="1400" b="1" dirty="0">
                <a:solidFill>
                  <a:srgbClr val="0C75BA"/>
                </a:solidFill>
              </a:rPr>
              <a:t>participate</a:t>
            </a:r>
            <a:r>
              <a:rPr lang="en-CA" sz="1400" b="1" dirty="0">
                <a:solidFill>
                  <a:srgbClr val="F79421"/>
                </a:solidFill>
              </a:rPr>
              <a:t> in health and safety at your workplace. This could include:</a:t>
            </a:r>
          </a:p>
          <a:p>
            <a:pPr marL="328612" indent="-285750"/>
            <a:r>
              <a:rPr lang="en-CA" sz="1400" dirty="0"/>
              <a:t>Becoming a health and safety representative, or participation on the joint health and safety committee(s), or trades committee(s)</a:t>
            </a:r>
          </a:p>
          <a:p>
            <a:pPr marL="328612" indent="-285750"/>
            <a:r>
              <a:rPr lang="en-CA" sz="1400" dirty="0"/>
              <a:t>Hazard identification, risk assessments and determination of controls</a:t>
            </a:r>
          </a:p>
          <a:p>
            <a:pPr marL="328612" indent="-285750"/>
            <a:r>
              <a:rPr lang="en-CA" sz="1400" dirty="0"/>
              <a:t>Incident investigations</a:t>
            </a:r>
          </a:p>
          <a:p>
            <a:pPr marL="328612" indent="-285750"/>
            <a:r>
              <a:rPr lang="en-CA" sz="1400" dirty="0"/>
              <a:t>Development and review of health and safety policies, procedures, processes and health and safety objectives</a:t>
            </a:r>
          </a:p>
          <a:p>
            <a:pPr marL="328612" indent="-285750"/>
            <a:r>
              <a:rPr lang="en-CA" sz="1400" dirty="0"/>
              <a:t>Access to relevant reports (air sampling results, noise surveys, etc.)</a:t>
            </a:r>
          </a:p>
          <a:p>
            <a:pPr marL="328612" indent="-285750"/>
            <a:r>
              <a:rPr lang="en-CA" sz="1400" dirty="0"/>
              <a:t>Working on any other health and safety matters, as appropriate</a:t>
            </a:r>
          </a:p>
        </p:txBody>
      </p:sp>
    </p:spTree>
    <p:extLst>
      <p:ext uri="{BB962C8B-B14F-4D97-AF65-F5344CB8AC3E}">
        <p14:creationId xmlns:p14="http://schemas.microsoft.com/office/powerpoint/2010/main" val="989159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B61D6-85D6-F84D-85F5-C4CD485FA3ED}"/>
              </a:ext>
            </a:extLst>
          </p:cNvPr>
          <p:cNvSpPr>
            <a:spLocks noGrp="1"/>
          </p:cNvSpPr>
          <p:nvPr>
            <p:ph type="title"/>
          </p:nvPr>
        </p:nvSpPr>
        <p:spPr/>
        <p:txBody>
          <a:bodyPr/>
          <a:lstStyle/>
          <a:p>
            <a:r>
              <a:rPr lang="en-CA" dirty="0"/>
              <a:t>MOL Accreditation</a:t>
            </a:r>
            <a:endParaRPr lang="en-US" dirty="0"/>
          </a:p>
        </p:txBody>
      </p:sp>
      <p:sp>
        <p:nvSpPr>
          <p:cNvPr id="3" name="Content Placeholder 2">
            <a:extLst>
              <a:ext uri="{FF2B5EF4-FFF2-40B4-BE49-F238E27FC236}">
                <a16:creationId xmlns:a16="http://schemas.microsoft.com/office/drawing/2014/main" id="{B3393350-1499-264B-8F77-C48E7EB80C68}"/>
              </a:ext>
            </a:extLst>
          </p:cNvPr>
          <p:cNvSpPr>
            <a:spLocks noGrp="1"/>
          </p:cNvSpPr>
          <p:nvPr>
            <p:ph idx="1"/>
          </p:nvPr>
        </p:nvSpPr>
        <p:spPr>
          <a:xfrm>
            <a:off x="323528" y="989233"/>
            <a:ext cx="5256584" cy="4888039"/>
          </a:xfrm>
        </p:spPr>
        <p:txBody>
          <a:bodyPr/>
          <a:lstStyle/>
          <a:p>
            <a:pPr marL="0" indent="0">
              <a:spcBef>
                <a:spcPts val="1200"/>
              </a:spcBef>
              <a:buNone/>
            </a:pPr>
            <a:r>
              <a:rPr lang="en-CA" b="1" dirty="0">
                <a:solidFill>
                  <a:srgbClr val="F79421"/>
                </a:solidFill>
              </a:rPr>
              <a:t>Supporting Ontario's Safe Employers </a:t>
            </a:r>
          </a:p>
          <a:p>
            <a:pPr marL="0" indent="0">
              <a:buNone/>
            </a:pPr>
            <a:r>
              <a:rPr lang="en-CA" dirty="0">
                <a:solidFill>
                  <a:srgbClr val="0C75BA"/>
                </a:solidFill>
              </a:rPr>
              <a:t>November 22, 2019  </a:t>
            </a:r>
          </a:p>
          <a:p>
            <a:pPr marL="0" indent="0">
              <a:spcBef>
                <a:spcPts val="1200"/>
              </a:spcBef>
              <a:buNone/>
            </a:pPr>
            <a:r>
              <a:rPr lang="en-CA" dirty="0"/>
              <a:t>Supporting Ontario's Safe Employers is a voluntary program that recognizes employers across Ontario who successfully implement an occupational health and safety management system (OHSMS) in their workplace. Successful employers will be accredited by Ontario's Chief Prevention Officer (CPO). </a:t>
            </a:r>
          </a:p>
        </p:txBody>
      </p:sp>
      <p:pic>
        <p:nvPicPr>
          <p:cNvPr id="5" name="Picture 4" descr="A close up of an animal&#10;&#10;Description automatically generated">
            <a:extLst>
              <a:ext uri="{FF2B5EF4-FFF2-40B4-BE49-F238E27FC236}">
                <a16:creationId xmlns:a16="http://schemas.microsoft.com/office/drawing/2014/main" id="{EB891E9B-E381-6146-9DCD-7A69AEC52A5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26100" y="0"/>
            <a:ext cx="3517900" cy="6858000"/>
          </a:xfrm>
          <a:prstGeom prst="rect">
            <a:avLst/>
          </a:prstGeom>
        </p:spPr>
      </p:pic>
    </p:spTree>
    <p:extLst>
      <p:ext uri="{BB962C8B-B14F-4D97-AF65-F5344CB8AC3E}">
        <p14:creationId xmlns:p14="http://schemas.microsoft.com/office/powerpoint/2010/main" val="1251263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C862-9C48-6546-B841-ABB8500780BE}"/>
              </a:ext>
            </a:extLst>
          </p:cNvPr>
          <p:cNvSpPr>
            <a:spLocks noGrp="1"/>
          </p:cNvSpPr>
          <p:nvPr>
            <p:ph type="title"/>
          </p:nvPr>
        </p:nvSpPr>
        <p:spPr/>
        <p:txBody>
          <a:bodyPr/>
          <a:lstStyle/>
          <a:p>
            <a:r>
              <a:rPr lang="en-CA" dirty="0"/>
              <a:t>MOL Accreditation</a:t>
            </a:r>
            <a:endParaRPr lang="en-US" dirty="0"/>
          </a:p>
        </p:txBody>
      </p:sp>
      <p:sp>
        <p:nvSpPr>
          <p:cNvPr id="3" name="Content Placeholder 2">
            <a:extLst>
              <a:ext uri="{FF2B5EF4-FFF2-40B4-BE49-F238E27FC236}">
                <a16:creationId xmlns:a16="http://schemas.microsoft.com/office/drawing/2014/main" id="{7F5C8108-55C2-2F4E-9CFC-2D5C8B3FE50F}"/>
              </a:ext>
            </a:extLst>
          </p:cNvPr>
          <p:cNvSpPr>
            <a:spLocks noGrp="1"/>
          </p:cNvSpPr>
          <p:nvPr>
            <p:ph idx="1"/>
          </p:nvPr>
        </p:nvSpPr>
        <p:spPr/>
        <p:txBody>
          <a:bodyPr/>
          <a:lstStyle/>
          <a:p>
            <a:pPr marL="0" indent="0" fontAlgn="base">
              <a:buNone/>
            </a:pPr>
            <a:r>
              <a:rPr lang="en-CA" b="1" dirty="0">
                <a:solidFill>
                  <a:srgbClr val="F79421"/>
                </a:solidFill>
              </a:rPr>
              <a:t>This program is open to any employer in Ontario, regardless of size or sector. Participation in the program:</a:t>
            </a:r>
          </a:p>
          <a:p>
            <a:pPr marL="385762" indent="-342900" fontAlgn="base"/>
            <a:r>
              <a:rPr lang="en-CA" dirty="0"/>
              <a:t>Promotes a positive health and safety culture in the workplace.</a:t>
            </a:r>
          </a:p>
          <a:p>
            <a:pPr marL="385762" indent="-342900" fontAlgn="base"/>
            <a:r>
              <a:rPr lang="en-CA" dirty="0"/>
              <a:t>Encourages ongoing improvement in health and safety.</a:t>
            </a:r>
          </a:p>
          <a:p>
            <a:pPr marL="385762" indent="-342900" fontAlgn="base"/>
            <a:r>
              <a:rPr lang="en-CA" dirty="0"/>
              <a:t>Helps reduce workplace injuries and illness.</a:t>
            </a:r>
          </a:p>
          <a:p>
            <a:pPr marL="0" indent="0" fontAlgn="base">
              <a:spcBef>
                <a:spcPts val="1200"/>
              </a:spcBef>
              <a:buNone/>
            </a:pPr>
            <a:r>
              <a:rPr lang="en-CA" b="1" dirty="0">
                <a:solidFill>
                  <a:srgbClr val="F79421"/>
                </a:solidFill>
              </a:rPr>
              <a:t>The program is made up of two parts:</a:t>
            </a:r>
          </a:p>
          <a:p>
            <a:pPr marL="385762" indent="-342900" fontAlgn="base"/>
            <a:r>
              <a:rPr lang="en-CA" dirty="0"/>
              <a:t>Accreditation of an occupational health and safety management system (OHSMS).</a:t>
            </a:r>
          </a:p>
          <a:p>
            <a:pPr marL="385762" indent="-342900" fontAlgn="base"/>
            <a:r>
              <a:rPr lang="en-CA" dirty="0"/>
              <a:t>Recognition of employers who have implemented an accredited OHSMS and met other criteria set by the CPO, including third-party audit, Occupational Health and Safety Act compliance, and worker participation.</a:t>
            </a:r>
          </a:p>
        </p:txBody>
      </p:sp>
    </p:spTree>
    <p:extLst>
      <p:ext uri="{BB962C8B-B14F-4D97-AF65-F5344CB8AC3E}">
        <p14:creationId xmlns:p14="http://schemas.microsoft.com/office/powerpoint/2010/main" val="3385518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n animal&#10;&#10;Description automatically generated">
            <a:extLst>
              <a:ext uri="{FF2B5EF4-FFF2-40B4-BE49-F238E27FC236}">
                <a16:creationId xmlns:a16="http://schemas.microsoft.com/office/drawing/2014/main" id="{2F836A26-0CFC-6945-9F57-C1B65FA71F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26100" y="0"/>
            <a:ext cx="3517900" cy="6858000"/>
          </a:xfrm>
          <a:prstGeom prst="rect">
            <a:avLst/>
          </a:prstGeom>
        </p:spPr>
      </p:pic>
      <p:sp>
        <p:nvSpPr>
          <p:cNvPr id="2" name="Title 1">
            <a:extLst>
              <a:ext uri="{FF2B5EF4-FFF2-40B4-BE49-F238E27FC236}">
                <a16:creationId xmlns:a16="http://schemas.microsoft.com/office/drawing/2014/main" id="{79B1BEFC-C0DC-894A-A256-5C681848F2E8}"/>
              </a:ext>
            </a:extLst>
          </p:cNvPr>
          <p:cNvSpPr>
            <a:spLocks noGrp="1"/>
          </p:cNvSpPr>
          <p:nvPr>
            <p:ph type="title"/>
          </p:nvPr>
        </p:nvSpPr>
        <p:spPr/>
        <p:txBody>
          <a:bodyPr/>
          <a:lstStyle/>
          <a:p>
            <a:r>
              <a:rPr lang="en-CA" dirty="0"/>
              <a:t>What's in Common?</a:t>
            </a:r>
            <a:endParaRPr lang="en-US" dirty="0"/>
          </a:p>
        </p:txBody>
      </p:sp>
      <p:sp>
        <p:nvSpPr>
          <p:cNvPr id="3" name="Content Placeholder 2">
            <a:extLst>
              <a:ext uri="{FF2B5EF4-FFF2-40B4-BE49-F238E27FC236}">
                <a16:creationId xmlns:a16="http://schemas.microsoft.com/office/drawing/2014/main" id="{C2962033-D3C2-C443-9E35-EBE1956385B4}"/>
              </a:ext>
            </a:extLst>
          </p:cNvPr>
          <p:cNvSpPr>
            <a:spLocks noGrp="1"/>
          </p:cNvSpPr>
          <p:nvPr>
            <p:ph idx="1"/>
          </p:nvPr>
        </p:nvSpPr>
        <p:spPr>
          <a:xfrm>
            <a:off x="323528" y="989233"/>
            <a:ext cx="8568952" cy="4888039"/>
          </a:xfrm>
        </p:spPr>
        <p:txBody>
          <a:bodyPr/>
          <a:lstStyle/>
          <a:p>
            <a:pPr marL="0" indent="0">
              <a:buNone/>
            </a:pPr>
            <a:r>
              <a:rPr lang="en-CA" b="1" dirty="0">
                <a:solidFill>
                  <a:srgbClr val="F79421"/>
                </a:solidFill>
              </a:rPr>
              <a:t>“Participation” </a:t>
            </a:r>
            <a:r>
              <a:rPr lang="en-CA" dirty="0"/>
              <a:t>by workers within a company to </a:t>
            </a:r>
            <a:r>
              <a:rPr lang="en-CA" b="1" dirty="0">
                <a:solidFill>
                  <a:srgbClr val="F79421"/>
                </a:solidFill>
              </a:rPr>
              <a:t>actively</a:t>
            </a:r>
            <a:r>
              <a:rPr lang="en-CA" dirty="0"/>
              <a:t> participate in the Occupational Health and Safety Systems within a company, these are key ingredients in these systems.</a:t>
            </a:r>
          </a:p>
          <a:p>
            <a:pPr marL="342900" indent="-342900">
              <a:spcBef>
                <a:spcPts val="1200"/>
              </a:spcBef>
            </a:pPr>
            <a:r>
              <a:rPr lang="en-CA" dirty="0"/>
              <a:t>Workers getting involved in the development from the beginning of the process.</a:t>
            </a:r>
          </a:p>
          <a:p>
            <a:pPr marL="342900" indent="-342900"/>
            <a:r>
              <a:rPr lang="en-CA" dirty="0"/>
              <a:t>Workers engaged to help eliminate hazards.</a:t>
            </a:r>
          </a:p>
        </p:txBody>
      </p:sp>
      <p:sp>
        <p:nvSpPr>
          <p:cNvPr id="8" name="Content Placeholder 2">
            <a:extLst>
              <a:ext uri="{FF2B5EF4-FFF2-40B4-BE49-F238E27FC236}">
                <a16:creationId xmlns:a16="http://schemas.microsoft.com/office/drawing/2014/main" id="{E42219DB-1828-6E47-9110-3F960EF921BF}"/>
              </a:ext>
            </a:extLst>
          </p:cNvPr>
          <p:cNvSpPr txBox="1">
            <a:spLocks/>
          </p:cNvSpPr>
          <p:nvPr/>
        </p:nvSpPr>
        <p:spPr>
          <a:xfrm>
            <a:off x="323528" y="3140968"/>
            <a:ext cx="4968552" cy="4888039"/>
          </a:xfrm>
          <a:prstGeom prst="rect">
            <a:avLst/>
          </a:prstGeom>
        </p:spPr>
        <p:txBody>
          <a:bodyPr vert="horz" lIns="91440" tIns="45720" rIns="91440" bIns="45720" rtlCol="0">
            <a:normAutofit/>
          </a:bodyPr>
          <a:lstStyle>
            <a:lvl1pPr marL="257175" indent="-257175"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342900" indent="-342900"/>
            <a:r>
              <a:rPr lang="en-CA" dirty="0"/>
              <a:t>Workers being consulted to identify &amp; eliminate hazards. </a:t>
            </a:r>
          </a:p>
        </p:txBody>
      </p:sp>
    </p:spTree>
    <p:extLst>
      <p:ext uri="{BB962C8B-B14F-4D97-AF65-F5344CB8AC3E}">
        <p14:creationId xmlns:p14="http://schemas.microsoft.com/office/powerpoint/2010/main" val="2007260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782A0-A29A-7747-838F-D5BFFEDB2AAE}"/>
              </a:ext>
            </a:extLst>
          </p:cNvPr>
          <p:cNvSpPr>
            <a:spLocks noGrp="1"/>
          </p:cNvSpPr>
          <p:nvPr>
            <p:ph type="title"/>
          </p:nvPr>
        </p:nvSpPr>
        <p:spPr/>
        <p:txBody>
          <a:bodyPr/>
          <a:lstStyle/>
          <a:p>
            <a:r>
              <a:rPr lang="en-CA" dirty="0"/>
              <a:t>Benefits of implementing an OHSMS</a:t>
            </a:r>
            <a:endParaRPr lang="en-US" dirty="0"/>
          </a:p>
        </p:txBody>
      </p:sp>
      <p:sp>
        <p:nvSpPr>
          <p:cNvPr id="3" name="Content Placeholder 2">
            <a:extLst>
              <a:ext uri="{FF2B5EF4-FFF2-40B4-BE49-F238E27FC236}">
                <a16:creationId xmlns:a16="http://schemas.microsoft.com/office/drawing/2014/main" id="{3CAD82C8-0777-B742-9BE3-6E424BA0D249}"/>
              </a:ext>
            </a:extLst>
          </p:cNvPr>
          <p:cNvSpPr>
            <a:spLocks noGrp="1"/>
          </p:cNvSpPr>
          <p:nvPr>
            <p:ph idx="1"/>
          </p:nvPr>
        </p:nvSpPr>
        <p:spPr/>
        <p:txBody>
          <a:bodyPr/>
          <a:lstStyle/>
          <a:p>
            <a:pPr marL="0" indent="0" fontAlgn="base">
              <a:buNone/>
            </a:pPr>
            <a:r>
              <a:rPr lang="en-CA" b="1" dirty="0">
                <a:solidFill>
                  <a:srgbClr val="F79421"/>
                </a:solidFill>
              </a:rPr>
              <a:t>Research indicates organizations that successfully implement an OHSMS tend to have:</a:t>
            </a:r>
          </a:p>
          <a:p>
            <a:pPr marL="385762" indent="-342900" fontAlgn="base">
              <a:spcBef>
                <a:spcPts val="1200"/>
              </a:spcBef>
            </a:pPr>
            <a:r>
              <a:rPr lang="en-CA" dirty="0"/>
              <a:t>Lower rates of lost-time injuries and a decrease in workers' compensation premiums</a:t>
            </a:r>
          </a:p>
          <a:p>
            <a:pPr marL="385762" indent="-342900" fontAlgn="base"/>
            <a:r>
              <a:rPr lang="en-CA" dirty="0"/>
              <a:t>An improved safety environment</a:t>
            </a:r>
          </a:p>
          <a:p>
            <a:pPr marL="385762" indent="-342900" fontAlgn="base"/>
            <a:r>
              <a:rPr lang="en-CA" dirty="0"/>
              <a:t>Increased hazard reporting by workers</a:t>
            </a:r>
          </a:p>
          <a:p>
            <a:pPr marL="385762" indent="-342900" fontAlgn="base"/>
            <a:r>
              <a:rPr lang="en-CA" dirty="0"/>
              <a:t>Greater organizational interest in occupational health and safety</a:t>
            </a:r>
          </a:p>
          <a:p>
            <a:pPr marL="385762" indent="-342900" fontAlgn="base"/>
            <a:r>
              <a:rPr lang="en-CA" dirty="0"/>
              <a:t>Improved health and safety practices in their workplace</a:t>
            </a:r>
          </a:p>
          <a:p>
            <a:pPr marL="385762" indent="-342900" fontAlgn="base"/>
            <a:r>
              <a:rPr lang="en-CA" dirty="0"/>
              <a:t>Employers who are recognized by the CPO may be eligible for financial incentives for up to three years. </a:t>
            </a:r>
          </a:p>
        </p:txBody>
      </p:sp>
    </p:spTree>
    <p:extLst>
      <p:ext uri="{BB962C8B-B14F-4D97-AF65-F5344CB8AC3E}">
        <p14:creationId xmlns:p14="http://schemas.microsoft.com/office/powerpoint/2010/main" val="1341707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761D-569F-7F4B-A8E1-647342B52D10}"/>
              </a:ext>
            </a:extLst>
          </p:cNvPr>
          <p:cNvSpPr>
            <a:spLocks noGrp="1"/>
          </p:cNvSpPr>
          <p:nvPr>
            <p:ph type="title"/>
          </p:nvPr>
        </p:nvSpPr>
        <p:spPr/>
        <p:txBody>
          <a:bodyPr/>
          <a:lstStyle/>
          <a:p>
            <a:r>
              <a:rPr lang="en-CA" dirty="0"/>
              <a:t>The Law</a:t>
            </a:r>
            <a:endParaRPr lang="en-US" dirty="0"/>
          </a:p>
        </p:txBody>
      </p:sp>
      <p:pic>
        <p:nvPicPr>
          <p:cNvPr id="5" name="Picture 4" descr="A dog wearing a hat&#10;&#10;Description automatically generated">
            <a:extLst>
              <a:ext uri="{FF2B5EF4-FFF2-40B4-BE49-F238E27FC236}">
                <a16:creationId xmlns:a16="http://schemas.microsoft.com/office/drawing/2014/main" id="{E0B13FC9-2A7A-E543-8C6A-69D054A2835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26100" y="0"/>
            <a:ext cx="3517900" cy="6858000"/>
          </a:xfrm>
          <a:prstGeom prst="rect">
            <a:avLst/>
          </a:prstGeom>
        </p:spPr>
      </p:pic>
      <p:sp>
        <p:nvSpPr>
          <p:cNvPr id="3" name="Content Placeholder 2">
            <a:extLst>
              <a:ext uri="{FF2B5EF4-FFF2-40B4-BE49-F238E27FC236}">
                <a16:creationId xmlns:a16="http://schemas.microsoft.com/office/drawing/2014/main" id="{29055CAE-6CED-244B-8469-BC1CFCE18902}"/>
              </a:ext>
            </a:extLst>
          </p:cNvPr>
          <p:cNvSpPr>
            <a:spLocks noGrp="1"/>
          </p:cNvSpPr>
          <p:nvPr>
            <p:ph idx="1"/>
          </p:nvPr>
        </p:nvSpPr>
        <p:spPr>
          <a:xfrm>
            <a:off x="323528" y="989233"/>
            <a:ext cx="5184576" cy="4888039"/>
          </a:xfrm>
        </p:spPr>
        <p:txBody>
          <a:bodyPr/>
          <a:lstStyle/>
          <a:p>
            <a:pPr marL="0" indent="0">
              <a:spcBef>
                <a:spcPts val="1200"/>
              </a:spcBef>
              <a:buNone/>
            </a:pPr>
            <a:r>
              <a:rPr lang="en-CA" dirty="0">
                <a:solidFill>
                  <a:srgbClr val="111111"/>
                </a:solidFill>
              </a:rPr>
              <a:t>The Ham Commission Report was instrumental in establishing the three basic rights for workers in </a:t>
            </a:r>
            <a:r>
              <a:rPr lang="en-CA" b="1" dirty="0">
                <a:solidFill>
                  <a:srgbClr val="F79421"/>
                </a:solidFill>
              </a:rPr>
              <a:t>1979</a:t>
            </a:r>
            <a:r>
              <a:rPr lang="en-CA" dirty="0">
                <a:solidFill>
                  <a:srgbClr val="111111"/>
                </a:solidFill>
              </a:rPr>
              <a:t>. </a:t>
            </a:r>
          </a:p>
          <a:p>
            <a:pPr marL="0" indent="0">
              <a:spcBef>
                <a:spcPts val="1200"/>
              </a:spcBef>
              <a:buNone/>
            </a:pPr>
            <a:r>
              <a:rPr lang="en-CA" dirty="0">
                <a:solidFill>
                  <a:srgbClr val="111111"/>
                </a:solidFill>
              </a:rPr>
              <a:t>This occupational health and safety legislation gives </a:t>
            </a:r>
            <a:r>
              <a:rPr lang="en-CA" b="1" dirty="0">
                <a:solidFill>
                  <a:srgbClr val="F79421"/>
                </a:solidFill>
              </a:rPr>
              <a:t>three</a:t>
            </a:r>
            <a:r>
              <a:rPr lang="en-CA" dirty="0">
                <a:solidFill>
                  <a:srgbClr val="111111"/>
                </a:solidFill>
              </a:rPr>
              <a:t> important </a:t>
            </a:r>
            <a:r>
              <a:rPr lang="en-CA" b="1" dirty="0">
                <a:solidFill>
                  <a:srgbClr val="F79421"/>
                </a:solidFill>
              </a:rPr>
              <a:t>rights</a:t>
            </a:r>
            <a:r>
              <a:rPr lang="en-CA" dirty="0">
                <a:solidFill>
                  <a:srgbClr val="111111"/>
                </a:solidFill>
              </a:rPr>
              <a:t> to all </a:t>
            </a:r>
            <a:r>
              <a:rPr lang="en-CA" b="1" dirty="0">
                <a:solidFill>
                  <a:srgbClr val="F79421"/>
                </a:solidFill>
              </a:rPr>
              <a:t>workers</a:t>
            </a:r>
            <a:r>
              <a:rPr lang="en-CA" dirty="0">
                <a:solidFill>
                  <a:srgbClr val="111111"/>
                </a:solidFill>
              </a:rPr>
              <a:t> to ensure they have the knowledge they need to be safe on the job and the freedom to participate in health and safety activities in their workplace. These </a:t>
            </a:r>
            <a:r>
              <a:rPr lang="en-CA" b="1" dirty="0">
                <a:solidFill>
                  <a:srgbClr val="F79421"/>
                </a:solidFill>
              </a:rPr>
              <a:t>rights</a:t>
            </a:r>
            <a:r>
              <a:rPr lang="en-CA" dirty="0">
                <a:solidFill>
                  <a:srgbClr val="111111"/>
                </a:solidFill>
              </a:rPr>
              <a:t> include: the </a:t>
            </a:r>
            <a:r>
              <a:rPr lang="en-CA" b="1" dirty="0">
                <a:solidFill>
                  <a:srgbClr val="F79421"/>
                </a:solidFill>
              </a:rPr>
              <a:t>right</a:t>
            </a:r>
            <a:r>
              <a:rPr lang="en-CA" dirty="0">
                <a:solidFill>
                  <a:srgbClr val="111111"/>
                </a:solidFill>
              </a:rPr>
              <a:t> to know; the </a:t>
            </a:r>
            <a:r>
              <a:rPr lang="en-CA" b="1" dirty="0">
                <a:solidFill>
                  <a:srgbClr val="0C75BA"/>
                </a:solidFill>
              </a:rPr>
              <a:t>right to participate</a:t>
            </a:r>
            <a:r>
              <a:rPr lang="en-CA" dirty="0">
                <a:solidFill>
                  <a:srgbClr val="111111"/>
                </a:solidFill>
              </a:rPr>
              <a:t>; and the </a:t>
            </a:r>
            <a:r>
              <a:rPr lang="en-CA" b="1" dirty="0">
                <a:solidFill>
                  <a:srgbClr val="F79421"/>
                </a:solidFill>
              </a:rPr>
              <a:t>right</a:t>
            </a:r>
            <a:r>
              <a:rPr lang="en-CA" dirty="0">
                <a:solidFill>
                  <a:srgbClr val="111111"/>
                </a:solidFill>
              </a:rPr>
              <a:t> to refuse unsafe work.</a:t>
            </a:r>
            <a:endParaRPr lang="en-CA" dirty="0"/>
          </a:p>
        </p:txBody>
      </p:sp>
    </p:spTree>
    <p:extLst>
      <p:ext uri="{BB962C8B-B14F-4D97-AF65-F5344CB8AC3E}">
        <p14:creationId xmlns:p14="http://schemas.microsoft.com/office/powerpoint/2010/main" val="4119758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89D85-1556-D04F-A2A6-9CD557ECDC84}"/>
              </a:ext>
            </a:extLst>
          </p:cNvPr>
          <p:cNvSpPr>
            <a:spLocks noGrp="1"/>
          </p:cNvSpPr>
          <p:nvPr>
            <p:ph type="title"/>
          </p:nvPr>
        </p:nvSpPr>
        <p:spPr/>
        <p:txBody>
          <a:bodyPr/>
          <a:lstStyle/>
          <a:p>
            <a:r>
              <a:rPr lang="en-CA" dirty="0"/>
              <a:t>What to participate in?</a:t>
            </a:r>
            <a:endParaRPr lang="en-US" dirty="0"/>
          </a:p>
        </p:txBody>
      </p:sp>
      <p:sp>
        <p:nvSpPr>
          <p:cNvPr id="3" name="Content Placeholder 2">
            <a:extLst>
              <a:ext uri="{FF2B5EF4-FFF2-40B4-BE49-F238E27FC236}">
                <a16:creationId xmlns:a16="http://schemas.microsoft.com/office/drawing/2014/main" id="{918A2690-C973-BC4F-BBF1-92842B054E02}"/>
              </a:ext>
            </a:extLst>
          </p:cNvPr>
          <p:cNvSpPr>
            <a:spLocks noGrp="1"/>
          </p:cNvSpPr>
          <p:nvPr>
            <p:ph idx="1"/>
          </p:nvPr>
        </p:nvSpPr>
        <p:spPr>
          <a:xfrm>
            <a:off x="323528" y="989233"/>
            <a:ext cx="4392488" cy="4888039"/>
          </a:xfrm>
        </p:spPr>
        <p:txBody>
          <a:bodyPr/>
          <a:lstStyle/>
          <a:p>
            <a:pPr marL="342900" indent="-342900"/>
            <a:r>
              <a:rPr lang="en-CA" dirty="0"/>
              <a:t>Employee Engagement surveys</a:t>
            </a:r>
          </a:p>
          <a:p>
            <a:pPr marL="342900" indent="-342900"/>
            <a:r>
              <a:rPr lang="en-CA" dirty="0"/>
              <a:t>Wellness Surveys</a:t>
            </a:r>
          </a:p>
          <a:p>
            <a:pPr marL="342900" indent="-342900"/>
            <a:r>
              <a:rPr lang="en-CA" dirty="0"/>
              <a:t>Tool, PPE Selection</a:t>
            </a:r>
          </a:p>
          <a:p>
            <a:pPr marL="342900" indent="-342900"/>
            <a:r>
              <a:rPr lang="en-CA" dirty="0"/>
              <a:t>Peer Work Observations</a:t>
            </a:r>
          </a:p>
          <a:p>
            <a:pPr marL="342900" indent="-342900"/>
            <a:r>
              <a:rPr lang="en-CA" dirty="0"/>
              <a:t>Equipment Selection</a:t>
            </a:r>
          </a:p>
          <a:p>
            <a:pPr marL="342900" indent="-342900"/>
            <a:r>
              <a:rPr lang="en-CA" dirty="0"/>
              <a:t>HSE Training development</a:t>
            </a:r>
          </a:p>
          <a:p>
            <a:pPr marL="342900" indent="-342900"/>
            <a:r>
              <a:rPr lang="en-CA" dirty="0"/>
              <a:t>JHSC initiatives</a:t>
            </a:r>
          </a:p>
          <a:p>
            <a:pPr marL="342900" indent="-342900"/>
            <a:r>
              <a:rPr lang="en-CA" dirty="0"/>
              <a:t>Leading indicator development</a:t>
            </a:r>
          </a:p>
        </p:txBody>
      </p:sp>
      <p:sp>
        <p:nvSpPr>
          <p:cNvPr id="4" name="Content Placeholder 2">
            <a:extLst>
              <a:ext uri="{FF2B5EF4-FFF2-40B4-BE49-F238E27FC236}">
                <a16:creationId xmlns:a16="http://schemas.microsoft.com/office/drawing/2014/main" id="{366A9E0B-31BD-9C4F-BCB9-93E857F604ED}"/>
              </a:ext>
            </a:extLst>
          </p:cNvPr>
          <p:cNvSpPr txBox="1">
            <a:spLocks/>
          </p:cNvSpPr>
          <p:nvPr/>
        </p:nvSpPr>
        <p:spPr>
          <a:xfrm>
            <a:off x="5004048" y="980728"/>
            <a:ext cx="4392488" cy="4888039"/>
          </a:xfrm>
          <a:prstGeom prst="rect">
            <a:avLst/>
          </a:prstGeom>
        </p:spPr>
        <p:txBody>
          <a:bodyPr vert="horz" lIns="91440" tIns="45720" rIns="91440" bIns="45720" rtlCol="0">
            <a:normAutofit/>
          </a:bodyPr>
          <a:lstStyle>
            <a:lvl1pPr marL="257175" indent="-257175"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342900" indent="-342900"/>
            <a:r>
              <a:rPr lang="en-CA" dirty="0"/>
              <a:t>HSE Lunch and Learns</a:t>
            </a:r>
          </a:p>
          <a:p>
            <a:pPr marL="342900" indent="-342900"/>
            <a:r>
              <a:rPr lang="en-CA" dirty="0"/>
              <a:t>Wellness Days</a:t>
            </a:r>
          </a:p>
          <a:p>
            <a:pPr marL="342900" indent="-342900"/>
            <a:r>
              <a:rPr lang="en-CA" dirty="0"/>
              <a:t>Mental Health Days</a:t>
            </a:r>
          </a:p>
          <a:p>
            <a:pPr marL="342900" indent="-342900"/>
            <a:r>
              <a:rPr lang="en-CA" dirty="0"/>
              <a:t>Community based activities</a:t>
            </a:r>
          </a:p>
          <a:p>
            <a:pPr marL="685800" lvl="1" indent="-342900">
              <a:buFont typeface="Wingdings" panose="05000000000000000000" pitchFamily="2" charset="2"/>
              <a:buChar char="ü"/>
            </a:pPr>
            <a:r>
              <a:rPr lang="en-CA" dirty="0"/>
              <a:t>Habitat for Humanity</a:t>
            </a:r>
          </a:p>
          <a:p>
            <a:pPr marL="685800" lvl="1" indent="-342900">
              <a:buFont typeface="Wingdings" panose="05000000000000000000" pitchFamily="2" charset="2"/>
              <a:buChar char="ü"/>
            </a:pPr>
            <a:r>
              <a:rPr lang="en-CA" dirty="0"/>
              <a:t>My Safe Work</a:t>
            </a:r>
          </a:p>
          <a:p>
            <a:pPr marL="685800" lvl="1" indent="-342900">
              <a:buFont typeface="Wingdings" panose="05000000000000000000" pitchFamily="2" charset="2"/>
              <a:buChar char="ü"/>
            </a:pPr>
            <a:r>
              <a:rPr lang="en-CA" dirty="0"/>
              <a:t>School Safety</a:t>
            </a:r>
          </a:p>
          <a:p>
            <a:pPr marL="685800" lvl="1" indent="-342900">
              <a:buFont typeface="Wingdings" panose="05000000000000000000" pitchFamily="2" charset="2"/>
              <a:buChar char="ü"/>
            </a:pPr>
            <a:r>
              <a:rPr lang="en-CA" dirty="0"/>
              <a:t>Environmental Clean-ups</a:t>
            </a:r>
          </a:p>
        </p:txBody>
      </p:sp>
    </p:spTree>
    <p:extLst>
      <p:ext uri="{BB962C8B-B14F-4D97-AF65-F5344CB8AC3E}">
        <p14:creationId xmlns:p14="http://schemas.microsoft.com/office/powerpoint/2010/main" val="1207057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quirrel with its mouth open&#10;&#10;Description automatically generated">
            <a:extLst>
              <a:ext uri="{FF2B5EF4-FFF2-40B4-BE49-F238E27FC236}">
                <a16:creationId xmlns:a16="http://schemas.microsoft.com/office/drawing/2014/main" id="{28D9AD09-DE67-F048-9D2C-1E64A4AC38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83789" y="1700808"/>
            <a:ext cx="4308691" cy="2952328"/>
          </a:xfrm>
          <a:prstGeom prst="rect">
            <a:avLst/>
          </a:prstGeom>
        </p:spPr>
      </p:pic>
      <p:sp>
        <p:nvSpPr>
          <p:cNvPr id="2" name="Title 1">
            <a:extLst>
              <a:ext uri="{FF2B5EF4-FFF2-40B4-BE49-F238E27FC236}">
                <a16:creationId xmlns:a16="http://schemas.microsoft.com/office/drawing/2014/main" id="{EC090618-C613-9843-942C-F004A4F7FEB4}"/>
              </a:ext>
            </a:extLst>
          </p:cNvPr>
          <p:cNvSpPr>
            <a:spLocks noGrp="1"/>
          </p:cNvSpPr>
          <p:nvPr>
            <p:ph type="title"/>
          </p:nvPr>
        </p:nvSpPr>
        <p:spPr/>
        <p:txBody>
          <a:bodyPr/>
          <a:lstStyle/>
          <a:p>
            <a:r>
              <a:rPr lang="en-CA" dirty="0"/>
              <a:t>Best Practises Promotions/Campaigns</a:t>
            </a:r>
            <a:endParaRPr lang="en-US" dirty="0"/>
          </a:p>
        </p:txBody>
      </p:sp>
      <p:sp>
        <p:nvSpPr>
          <p:cNvPr id="3" name="Content Placeholder 2">
            <a:extLst>
              <a:ext uri="{FF2B5EF4-FFF2-40B4-BE49-F238E27FC236}">
                <a16:creationId xmlns:a16="http://schemas.microsoft.com/office/drawing/2014/main" id="{62DF4319-8CAA-BF4F-B73B-E0C60FB6F7E0}"/>
              </a:ext>
            </a:extLst>
          </p:cNvPr>
          <p:cNvSpPr>
            <a:spLocks noGrp="1"/>
          </p:cNvSpPr>
          <p:nvPr>
            <p:ph idx="1"/>
          </p:nvPr>
        </p:nvSpPr>
        <p:spPr>
          <a:xfrm>
            <a:off x="323528" y="989233"/>
            <a:ext cx="5256584" cy="4888039"/>
          </a:xfrm>
        </p:spPr>
        <p:txBody>
          <a:bodyPr/>
          <a:lstStyle/>
          <a:p>
            <a:pPr marL="385762" indent="-342900">
              <a:buClr>
                <a:schemeClr val="tx1"/>
              </a:buClr>
            </a:pPr>
            <a:r>
              <a:rPr lang="en-CA" b="1" dirty="0">
                <a:solidFill>
                  <a:srgbClr val="F79421"/>
                </a:solidFill>
              </a:rPr>
              <a:t>Get Loud</a:t>
            </a:r>
            <a:r>
              <a:rPr lang="en-CA" dirty="0">
                <a:solidFill>
                  <a:srgbClr val="F79421"/>
                </a:solidFill>
              </a:rPr>
              <a:t>, </a:t>
            </a:r>
            <a:r>
              <a:rPr lang="en-CA" b="1" dirty="0">
                <a:solidFill>
                  <a:srgbClr val="F79421"/>
                </a:solidFill>
              </a:rPr>
              <a:t>CMHA</a:t>
            </a:r>
            <a:r>
              <a:rPr lang="en-CA" dirty="0">
                <a:solidFill>
                  <a:srgbClr val="F79421"/>
                </a:solidFill>
              </a:rPr>
              <a:t> </a:t>
            </a:r>
            <a:r>
              <a:rPr lang="en-CA" dirty="0"/>
              <a:t>(Mental Wellness)</a:t>
            </a:r>
          </a:p>
          <a:p>
            <a:pPr marL="385762" indent="-342900">
              <a:buClr>
                <a:schemeClr val="tx1"/>
              </a:buClr>
            </a:pPr>
            <a:r>
              <a:rPr lang="en-CA" b="1" dirty="0">
                <a:solidFill>
                  <a:srgbClr val="F79421"/>
                </a:solidFill>
              </a:rPr>
              <a:t>Lets Talk, Bell </a:t>
            </a:r>
            <a:r>
              <a:rPr lang="en-CA" dirty="0"/>
              <a:t>-</a:t>
            </a:r>
            <a:r>
              <a:rPr lang="en-CA" b="1" dirty="0"/>
              <a:t> </a:t>
            </a:r>
            <a:r>
              <a:rPr lang="en-CA" dirty="0"/>
              <a:t>(Mental Health)</a:t>
            </a:r>
          </a:p>
          <a:p>
            <a:pPr marL="385762" indent="-342900"/>
            <a:r>
              <a:rPr lang="en-CA" dirty="0"/>
              <a:t>Health and Safety Week, </a:t>
            </a:r>
            <a:r>
              <a:rPr lang="en-CA" b="1" dirty="0">
                <a:solidFill>
                  <a:srgbClr val="F79421"/>
                </a:solidFill>
              </a:rPr>
              <a:t>NAOSH</a:t>
            </a:r>
            <a:r>
              <a:rPr lang="en-CA" dirty="0"/>
              <a:t> </a:t>
            </a:r>
          </a:p>
          <a:p>
            <a:pPr marL="385762" indent="-342900"/>
            <a:r>
              <a:rPr lang="en-CA" dirty="0"/>
              <a:t>Sun Awareness, for outside workers</a:t>
            </a:r>
          </a:p>
          <a:p>
            <a:pPr marL="385762" indent="-342900"/>
            <a:r>
              <a:rPr lang="en-CA" dirty="0"/>
              <a:t>Blood Pressure Screening, for all workers</a:t>
            </a:r>
          </a:p>
          <a:p>
            <a:pPr marL="385762" indent="-342900"/>
            <a:r>
              <a:rPr lang="en-CA" dirty="0"/>
              <a:t>Health Checks</a:t>
            </a:r>
          </a:p>
          <a:p>
            <a:pPr marL="385762" indent="-342900"/>
            <a:r>
              <a:rPr lang="en-CA" dirty="0"/>
              <a:t>Company Health Fairs</a:t>
            </a:r>
          </a:p>
          <a:p>
            <a:pPr marL="385762" indent="-342900"/>
            <a:r>
              <a:rPr lang="en-CA" dirty="0"/>
              <a:t>Safety related Lunch and Learns</a:t>
            </a:r>
          </a:p>
          <a:p>
            <a:pPr marL="385762" indent="-342900"/>
            <a:r>
              <a:rPr lang="en-CA" dirty="0"/>
              <a:t>Fitness sessions</a:t>
            </a:r>
          </a:p>
          <a:p>
            <a:pPr marL="385762" indent="-342900"/>
            <a:r>
              <a:rPr lang="en-CA" dirty="0"/>
              <a:t>Walking challenges</a:t>
            </a:r>
          </a:p>
        </p:txBody>
      </p:sp>
    </p:spTree>
    <p:extLst>
      <p:ext uri="{BB962C8B-B14F-4D97-AF65-F5344CB8AC3E}">
        <p14:creationId xmlns:p14="http://schemas.microsoft.com/office/powerpoint/2010/main" val="1164252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4700C-C44C-8243-AB8E-A0603960DC19}"/>
              </a:ext>
            </a:extLst>
          </p:cNvPr>
          <p:cNvSpPr>
            <a:spLocks noGrp="1"/>
          </p:cNvSpPr>
          <p:nvPr>
            <p:ph type="title"/>
          </p:nvPr>
        </p:nvSpPr>
        <p:spPr>
          <a:xfrm>
            <a:off x="323528" y="-27384"/>
            <a:ext cx="8640960" cy="936104"/>
          </a:xfrm>
        </p:spPr>
        <p:txBody>
          <a:bodyPr/>
          <a:lstStyle/>
          <a:p>
            <a:r>
              <a:rPr lang="en-US" dirty="0"/>
              <a:t>Any Questions?</a:t>
            </a:r>
          </a:p>
        </p:txBody>
      </p:sp>
      <p:pic>
        <p:nvPicPr>
          <p:cNvPr id="4" name="Picture 3">
            <a:extLst>
              <a:ext uri="{FF2B5EF4-FFF2-40B4-BE49-F238E27FC236}">
                <a16:creationId xmlns:a16="http://schemas.microsoft.com/office/drawing/2014/main" id="{49DDC966-95A3-3547-A000-832E9A9F9D3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65437"/>
            <a:ext cx="5164229" cy="2511635"/>
          </a:xfrm>
          <a:prstGeom prst="rect">
            <a:avLst/>
          </a:prstGeom>
        </p:spPr>
      </p:pic>
      <p:sp>
        <p:nvSpPr>
          <p:cNvPr id="5" name="Rectangle 4">
            <a:extLst>
              <a:ext uri="{FF2B5EF4-FFF2-40B4-BE49-F238E27FC236}">
                <a16:creationId xmlns:a16="http://schemas.microsoft.com/office/drawing/2014/main" id="{922C486B-6D59-AA49-A9B7-AA0348E43D7B}"/>
              </a:ext>
            </a:extLst>
          </p:cNvPr>
          <p:cNvSpPr/>
          <p:nvPr/>
        </p:nvSpPr>
        <p:spPr>
          <a:xfrm>
            <a:off x="5164229" y="1565437"/>
            <a:ext cx="3979771" cy="2511635"/>
          </a:xfrm>
          <a:prstGeom prst="rect">
            <a:avLst/>
          </a:prstGeom>
          <a:solidFill>
            <a:srgbClr val="F79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9502472C-DB88-D946-9E55-8F2EE005676F}"/>
              </a:ext>
            </a:extLst>
          </p:cNvPr>
          <p:cNvSpPr txBox="1">
            <a:spLocks/>
          </p:cNvSpPr>
          <p:nvPr/>
        </p:nvSpPr>
        <p:spPr>
          <a:xfrm>
            <a:off x="5220072" y="1711349"/>
            <a:ext cx="3744416" cy="4525963"/>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600"/>
              </a:spcBef>
              <a:buNone/>
            </a:pPr>
            <a:r>
              <a:rPr lang="en-US" sz="2200" dirty="0">
                <a:solidFill>
                  <a:schemeClr val="bg1"/>
                </a:solidFill>
                <a:latin typeface="Arial" panose="020B0604020202020204" pitchFamily="34" charset="0"/>
                <a:cs typeface="Arial" panose="020B0604020202020204" pitchFamily="34" charset="0"/>
              </a:rPr>
              <a:t>Make sure to get connected by following us on social media! We share tips and important information about your programs and services. </a:t>
            </a:r>
          </a:p>
          <a:p>
            <a:pPr marL="0" indent="0">
              <a:spcBef>
                <a:spcPts val="1200"/>
              </a:spcBef>
              <a:buNone/>
            </a:pPr>
            <a:r>
              <a:rPr lang="en-US" sz="2200" b="1" i="1" dirty="0">
                <a:solidFill>
                  <a:schemeClr val="bg1"/>
                </a:solidFill>
                <a:latin typeface="Arial" panose="020B0604020202020204" pitchFamily="34" charset="0"/>
                <a:cs typeface="Arial" panose="020B0604020202020204" pitchFamily="34" charset="0"/>
              </a:rPr>
              <a:t>Let’s talk!</a:t>
            </a:r>
          </a:p>
        </p:txBody>
      </p:sp>
      <p:pic>
        <p:nvPicPr>
          <p:cNvPr id="10" name="Picture 9">
            <a:hlinkClick r:id="rId3"/>
            <a:extLst>
              <a:ext uri="{FF2B5EF4-FFF2-40B4-BE49-F238E27FC236}">
                <a16:creationId xmlns:a16="http://schemas.microsoft.com/office/drawing/2014/main" id="{51897F81-57D8-9049-8DAD-D4AB4EC96E2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9512" y="4282622"/>
            <a:ext cx="2951314" cy="853750"/>
          </a:xfrm>
          <a:prstGeom prst="rect">
            <a:avLst/>
          </a:prstGeom>
        </p:spPr>
      </p:pic>
      <p:pic>
        <p:nvPicPr>
          <p:cNvPr id="11" name="Picture 10">
            <a:hlinkClick r:id="rId5"/>
            <a:extLst>
              <a:ext uri="{FF2B5EF4-FFF2-40B4-BE49-F238E27FC236}">
                <a16:creationId xmlns:a16="http://schemas.microsoft.com/office/drawing/2014/main" id="{BF93D140-7F29-7347-959E-837140F71CE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130826" y="4282622"/>
            <a:ext cx="2882350" cy="853750"/>
          </a:xfrm>
          <a:prstGeom prst="rect">
            <a:avLst/>
          </a:prstGeom>
        </p:spPr>
      </p:pic>
      <p:pic>
        <p:nvPicPr>
          <p:cNvPr id="12" name="Picture 11">
            <a:hlinkClick r:id="rId7"/>
            <a:extLst>
              <a:ext uri="{FF2B5EF4-FFF2-40B4-BE49-F238E27FC236}">
                <a16:creationId xmlns:a16="http://schemas.microsoft.com/office/drawing/2014/main" id="{6DE16CF0-6387-1340-BF39-9F512C9ADE3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013176" y="4282622"/>
            <a:ext cx="2951312" cy="853750"/>
          </a:xfrm>
          <a:prstGeom prst="rect">
            <a:avLst/>
          </a:prstGeom>
        </p:spPr>
      </p:pic>
    </p:spTree>
    <p:extLst>
      <p:ext uri="{BB962C8B-B14F-4D97-AF65-F5344CB8AC3E}">
        <p14:creationId xmlns:p14="http://schemas.microsoft.com/office/powerpoint/2010/main" val="665707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03D4FB-CF8F-A94D-8231-DCD36922FA70}"/>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991982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48AA-0B46-2A49-B26E-8DDB9E22A5EB}"/>
              </a:ext>
            </a:extLst>
          </p:cNvPr>
          <p:cNvSpPr>
            <a:spLocks noGrp="1"/>
          </p:cNvSpPr>
          <p:nvPr>
            <p:ph type="title"/>
          </p:nvPr>
        </p:nvSpPr>
        <p:spPr/>
        <p:txBody>
          <a:bodyPr/>
          <a:lstStyle/>
          <a:p>
            <a:r>
              <a:rPr lang="en-CA" dirty="0"/>
              <a:t>Right to Participate</a:t>
            </a:r>
            <a:endParaRPr lang="en-US" dirty="0"/>
          </a:p>
        </p:txBody>
      </p:sp>
      <p:pic>
        <p:nvPicPr>
          <p:cNvPr id="5" name="Picture 4" descr="A close up of a sign&#10;&#10;Description automatically generated">
            <a:extLst>
              <a:ext uri="{FF2B5EF4-FFF2-40B4-BE49-F238E27FC236}">
                <a16:creationId xmlns:a16="http://schemas.microsoft.com/office/drawing/2014/main" id="{EBCBA8F4-2D3B-AB44-A383-75E1806BC4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3984" y="1844825"/>
            <a:ext cx="3036488" cy="2808312"/>
          </a:xfrm>
          <a:prstGeom prst="rect">
            <a:avLst/>
          </a:prstGeom>
        </p:spPr>
      </p:pic>
      <p:sp>
        <p:nvSpPr>
          <p:cNvPr id="3" name="Content Placeholder 2">
            <a:extLst>
              <a:ext uri="{FF2B5EF4-FFF2-40B4-BE49-F238E27FC236}">
                <a16:creationId xmlns:a16="http://schemas.microsoft.com/office/drawing/2014/main" id="{5FB8BE66-92EC-2A4D-9DD8-FF34D4146270}"/>
              </a:ext>
            </a:extLst>
          </p:cNvPr>
          <p:cNvSpPr>
            <a:spLocks noGrp="1"/>
          </p:cNvSpPr>
          <p:nvPr>
            <p:ph idx="1"/>
          </p:nvPr>
        </p:nvSpPr>
        <p:spPr>
          <a:xfrm>
            <a:off x="323528" y="989233"/>
            <a:ext cx="7416824" cy="4888039"/>
          </a:xfrm>
        </p:spPr>
        <p:txBody>
          <a:bodyPr/>
          <a:lstStyle/>
          <a:p>
            <a:pPr marL="0" indent="0">
              <a:spcBef>
                <a:spcPts val="1200"/>
              </a:spcBef>
              <a:buNone/>
            </a:pPr>
            <a:r>
              <a:rPr lang="en-CA" dirty="0"/>
              <a:t>All workers have a right to participate in keeping the workplace healthy and safe by taking part in activities like the selection of health and safety representatives or joint health and safety committee members, or by being a committee member themselves. </a:t>
            </a:r>
          </a:p>
        </p:txBody>
      </p:sp>
      <p:sp>
        <p:nvSpPr>
          <p:cNvPr id="6" name="Content Placeholder 2">
            <a:extLst>
              <a:ext uri="{FF2B5EF4-FFF2-40B4-BE49-F238E27FC236}">
                <a16:creationId xmlns:a16="http://schemas.microsoft.com/office/drawing/2014/main" id="{6F0B7E2A-705A-FB4D-8C59-403F07CDC5BD}"/>
              </a:ext>
            </a:extLst>
          </p:cNvPr>
          <p:cNvSpPr txBox="1">
            <a:spLocks/>
          </p:cNvSpPr>
          <p:nvPr/>
        </p:nvSpPr>
        <p:spPr>
          <a:xfrm>
            <a:off x="323528" y="2636912"/>
            <a:ext cx="5544616" cy="4888039"/>
          </a:xfrm>
          <a:prstGeom prst="rect">
            <a:avLst/>
          </a:prstGeom>
        </p:spPr>
        <p:txBody>
          <a:bodyPr vert="horz" lIns="91440" tIns="45720" rIns="91440" bIns="45720" rtlCol="0">
            <a:normAutofit/>
          </a:bodyPr>
          <a:lstStyle>
            <a:lvl1pPr marL="257175" indent="-257175"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CA" dirty="0"/>
              <a:t>With this right comes a worker’s responsibility to report all hazards to their employer, without fear of reprimand, reprisal, or punishment. Through participation in health and safety-related activities, workers help decide what hazards can be tolerated in the workplace and what hazards must be mitigated.</a:t>
            </a:r>
          </a:p>
        </p:txBody>
      </p:sp>
    </p:spTree>
    <p:extLst>
      <p:ext uri="{BB962C8B-B14F-4D97-AF65-F5344CB8AC3E}">
        <p14:creationId xmlns:p14="http://schemas.microsoft.com/office/powerpoint/2010/main" val="1505581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6F3B0-02E4-8C4A-B0F5-2BCB39269863}"/>
              </a:ext>
            </a:extLst>
          </p:cNvPr>
          <p:cNvSpPr>
            <a:spLocks noGrp="1"/>
          </p:cNvSpPr>
          <p:nvPr>
            <p:ph type="title"/>
          </p:nvPr>
        </p:nvSpPr>
        <p:spPr/>
        <p:txBody>
          <a:bodyPr/>
          <a:lstStyle/>
          <a:p>
            <a:r>
              <a:rPr lang="en-US" dirty="0"/>
              <a:t>Worker Participation - </a:t>
            </a:r>
            <a:r>
              <a:rPr lang="en-US" i="1" dirty="0"/>
              <a:t>2020</a:t>
            </a:r>
            <a:endParaRPr lang="en-US" dirty="0"/>
          </a:p>
        </p:txBody>
      </p:sp>
      <p:sp>
        <p:nvSpPr>
          <p:cNvPr id="3" name="Content Placeholder 2">
            <a:extLst>
              <a:ext uri="{FF2B5EF4-FFF2-40B4-BE49-F238E27FC236}">
                <a16:creationId xmlns:a16="http://schemas.microsoft.com/office/drawing/2014/main" id="{81448548-38D0-3D48-9ED3-DB5547EE5E8B}"/>
              </a:ext>
            </a:extLst>
          </p:cNvPr>
          <p:cNvSpPr>
            <a:spLocks noGrp="1"/>
          </p:cNvSpPr>
          <p:nvPr>
            <p:ph idx="1"/>
          </p:nvPr>
        </p:nvSpPr>
        <p:spPr>
          <a:xfrm>
            <a:off x="323527" y="989233"/>
            <a:ext cx="4248473" cy="4888039"/>
          </a:xfrm>
        </p:spPr>
        <p:txBody>
          <a:bodyPr/>
          <a:lstStyle/>
          <a:p>
            <a:pPr marL="0" indent="0">
              <a:buNone/>
            </a:pPr>
            <a:r>
              <a:rPr lang="en-CA" i="1" dirty="0"/>
              <a:t>Participation is about the </a:t>
            </a:r>
            <a:r>
              <a:rPr lang="en-CA" b="1" i="1" dirty="0">
                <a:solidFill>
                  <a:srgbClr val="F79421"/>
                </a:solidFill>
              </a:rPr>
              <a:t>workers</a:t>
            </a:r>
            <a:r>
              <a:rPr lang="en-CA" i="1" dirty="0"/>
              <a:t> being engaged and contributing to the well being of themselves. Workers not being on the sidelines or spectators in matters concerning them but actively being part of the process. </a:t>
            </a:r>
            <a:endParaRPr lang="en-US" i="1" dirty="0"/>
          </a:p>
        </p:txBody>
      </p:sp>
      <p:pic>
        <p:nvPicPr>
          <p:cNvPr id="5" name="Picture 4" descr="A cat lying on a white background&#10;&#10;Description automatically generated">
            <a:extLst>
              <a:ext uri="{FF2B5EF4-FFF2-40B4-BE49-F238E27FC236}">
                <a16:creationId xmlns:a16="http://schemas.microsoft.com/office/drawing/2014/main" id="{200988A2-4B4E-FB40-87EC-8CFD92AB18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37247" y="1628800"/>
            <a:ext cx="4606753" cy="3144756"/>
          </a:xfrm>
          <a:prstGeom prst="rect">
            <a:avLst/>
          </a:prstGeom>
        </p:spPr>
      </p:pic>
    </p:spTree>
    <p:extLst>
      <p:ext uri="{BB962C8B-B14F-4D97-AF65-F5344CB8AC3E}">
        <p14:creationId xmlns:p14="http://schemas.microsoft.com/office/powerpoint/2010/main" val="1329342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F4E8F-0B1C-2E46-A223-8447048E9B15}"/>
              </a:ext>
            </a:extLst>
          </p:cNvPr>
          <p:cNvSpPr>
            <a:spLocks noGrp="1"/>
          </p:cNvSpPr>
          <p:nvPr>
            <p:ph type="title"/>
          </p:nvPr>
        </p:nvSpPr>
        <p:spPr/>
        <p:txBody>
          <a:bodyPr/>
          <a:lstStyle/>
          <a:p>
            <a:r>
              <a:rPr lang="en-CA" dirty="0"/>
              <a:t>What is worker participation?</a:t>
            </a:r>
            <a:endParaRPr lang="en-US" dirty="0"/>
          </a:p>
        </p:txBody>
      </p:sp>
      <p:sp>
        <p:nvSpPr>
          <p:cNvPr id="3" name="Content Placeholder 2">
            <a:extLst>
              <a:ext uri="{FF2B5EF4-FFF2-40B4-BE49-F238E27FC236}">
                <a16:creationId xmlns:a16="http://schemas.microsoft.com/office/drawing/2014/main" id="{55A7F883-4FF5-E744-8CE9-E80AA9D8CA75}"/>
              </a:ext>
            </a:extLst>
          </p:cNvPr>
          <p:cNvSpPr>
            <a:spLocks noGrp="1"/>
          </p:cNvSpPr>
          <p:nvPr>
            <p:ph idx="1"/>
          </p:nvPr>
        </p:nvSpPr>
        <p:spPr>
          <a:xfrm>
            <a:off x="323528" y="989233"/>
            <a:ext cx="8640960" cy="4888039"/>
          </a:xfrm>
        </p:spPr>
        <p:txBody>
          <a:bodyPr/>
          <a:lstStyle/>
          <a:p>
            <a:pPr marL="0" indent="0">
              <a:spcBef>
                <a:spcPts val="1200"/>
              </a:spcBef>
              <a:buNone/>
            </a:pPr>
            <a:r>
              <a:rPr lang="en-CA" sz="1900" b="1" dirty="0">
                <a:solidFill>
                  <a:srgbClr val="F79421"/>
                </a:solidFill>
              </a:rPr>
              <a:t>Worker participation on health and safety is a simple two-way process where employers and their workers/ worker representatives:</a:t>
            </a:r>
            <a:endParaRPr lang="en-CA" sz="1900" dirty="0"/>
          </a:p>
        </p:txBody>
      </p:sp>
      <p:sp>
        <p:nvSpPr>
          <p:cNvPr id="4" name="Content Placeholder 2">
            <a:extLst>
              <a:ext uri="{FF2B5EF4-FFF2-40B4-BE49-F238E27FC236}">
                <a16:creationId xmlns:a16="http://schemas.microsoft.com/office/drawing/2014/main" id="{0B892AB9-5A82-F241-B27C-281B906D7DA3}"/>
              </a:ext>
            </a:extLst>
          </p:cNvPr>
          <p:cNvSpPr txBox="1">
            <a:spLocks/>
          </p:cNvSpPr>
          <p:nvPr/>
        </p:nvSpPr>
        <p:spPr>
          <a:xfrm>
            <a:off x="330627" y="1700809"/>
            <a:ext cx="4385389" cy="1584176"/>
          </a:xfrm>
          <a:prstGeom prst="rect">
            <a:avLst/>
          </a:prstGeom>
        </p:spPr>
        <p:txBody>
          <a:bodyPr vert="horz" lIns="91440" tIns="45720" rIns="91440" bIns="45720" rtlCol="0">
            <a:normAutofit/>
          </a:bodyPr>
          <a:lstStyle>
            <a:lvl1pPr marL="257175" indent="-257175"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ts val="1200"/>
              </a:spcBef>
            </a:pPr>
            <a:r>
              <a:rPr lang="en-CA" sz="1900" dirty="0"/>
              <a:t>Talk to one another; </a:t>
            </a:r>
          </a:p>
          <a:p>
            <a:r>
              <a:rPr lang="en-CA" sz="1900" dirty="0"/>
              <a:t>Listen to each other’s concerns; </a:t>
            </a:r>
          </a:p>
          <a:p>
            <a:r>
              <a:rPr lang="en-CA" sz="1900" dirty="0"/>
              <a:t>Look for and share views and information; </a:t>
            </a:r>
          </a:p>
        </p:txBody>
      </p:sp>
      <p:sp>
        <p:nvSpPr>
          <p:cNvPr id="5" name="Content Placeholder 2">
            <a:extLst>
              <a:ext uri="{FF2B5EF4-FFF2-40B4-BE49-F238E27FC236}">
                <a16:creationId xmlns:a16="http://schemas.microsoft.com/office/drawing/2014/main" id="{AA33C70B-416B-EC47-869B-9898CE77E705}"/>
              </a:ext>
            </a:extLst>
          </p:cNvPr>
          <p:cNvSpPr txBox="1">
            <a:spLocks/>
          </p:cNvSpPr>
          <p:nvPr/>
        </p:nvSpPr>
        <p:spPr>
          <a:xfrm>
            <a:off x="4572000" y="1700809"/>
            <a:ext cx="4512365" cy="1728192"/>
          </a:xfrm>
          <a:prstGeom prst="rect">
            <a:avLst/>
          </a:prstGeom>
        </p:spPr>
        <p:txBody>
          <a:bodyPr vert="horz" lIns="91440" tIns="45720" rIns="91440" bIns="45720" rtlCol="0">
            <a:normAutofit/>
          </a:bodyPr>
          <a:lstStyle>
            <a:lvl1pPr marL="257175" indent="-257175"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CA" sz="1900" dirty="0"/>
              <a:t>Discuss issues in good time; </a:t>
            </a:r>
          </a:p>
          <a:p>
            <a:r>
              <a:rPr lang="en-CA" sz="1900" dirty="0"/>
              <a:t>Consider what everyone has to say; </a:t>
            </a:r>
          </a:p>
          <a:p>
            <a:r>
              <a:rPr lang="en-CA" sz="1900" dirty="0"/>
              <a:t>Make decisions together; </a:t>
            </a:r>
          </a:p>
          <a:p>
            <a:r>
              <a:rPr lang="en-CA" sz="1900" dirty="0"/>
              <a:t>Trust and respect each other. </a:t>
            </a:r>
          </a:p>
        </p:txBody>
      </p:sp>
      <p:sp>
        <p:nvSpPr>
          <p:cNvPr id="6" name="Content Placeholder 2">
            <a:extLst>
              <a:ext uri="{FF2B5EF4-FFF2-40B4-BE49-F238E27FC236}">
                <a16:creationId xmlns:a16="http://schemas.microsoft.com/office/drawing/2014/main" id="{3D597106-8AFD-F144-A570-95B9A445C862}"/>
              </a:ext>
            </a:extLst>
          </p:cNvPr>
          <p:cNvSpPr txBox="1">
            <a:spLocks/>
          </p:cNvSpPr>
          <p:nvPr/>
        </p:nvSpPr>
        <p:spPr>
          <a:xfrm>
            <a:off x="314806" y="3284984"/>
            <a:ext cx="8640960" cy="1368152"/>
          </a:xfrm>
          <a:prstGeom prst="rect">
            <a:avLst/>
          </a:prstGeom>
        </p:spPr>
        <p:txBody>
          <a:bodyPr vert="horz" lIns="91440" tIns="45720" rIns="91440" bIns="45720" rtlCol="0">
            <a:normAutofit/>
          </a:bodyPr>
          <a:lstStyle>
            <a:lvl1pPr marL="257175" indent="-257175"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CA" sz="1900" dirty="0"/>
              <a:t>Workers must be informed, instructed, trained and consulted on health and safety. Full participation goes beyond consultation - workers and their representatives are also involved in making decisions.</a:t>
            </a:r>
          </a:p>
        </p:txBody>
      </p:sp>
    </p:spTree>
    <p:extLst>
      <p:ext uri="{BB962C8B-B14F-4D97-AF65-F5344CB8AC3E}">
        <p14:creationId xmlns:p14="http://schemas.microsoft.com/office/powerpoint/2010/main" val="88526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DC79A-0710-0B4A-8865-02792C2A8E0C}"/>
              </a:ext>
            </a:extLst>
          </p:cNvPr>
          <p:cNvSpPr>
            <a:spLocks noGrp="1"/>
          </p:cNvSpPr>
          <p:nvPr>
            <p:ph type="title"/>
          </p:nvPr>
        </p:nvSpPr>
        <p:spPr/>
        <p:txBody>
          <a:bodyPr/>
          <a:lstStyle/>
          <a:p>
            <a:r>
              <a:rPr lang="en-US" dirty="0"/>
              <a:t>Ways to get engagement?</a:t>
            </a:r>
          </a:p>
        </p:txBody>
      </p:sp>
      <p:sp>
        <p:nvSpPr>
          <p:cNvPr id="3" name="Content Placeholder 2">
            <a:extLst>
              <a:ext uri="{FF2B5EF4-FFF2-40B4-BE49-F238E27FC236}">
                <a16:creationId xmlns:a16="http://schemas.microsoft.com/office/drawing/2014/main" id="{F195C49E-7518-4F44-BC57-FC2461237CC9}"/>
              </a:ext>
            </a:extLst>
          </p:cNvPr>
          <p:cNvSpPr>
            <a:spLocks noGrp="1"/>
          </p:cNvSpPr>
          <p:nvPr>
            <p:ph idx="1"/>
          </p:nvPr>
        </p:nvSpPr>
        <p:spPr/>
        <p:txBody>
          <a:bodyPr/>
          <a:lstStyle/>
          <a:p>
            <a:pPr marL="0" indent="0">
              <a:spcBef>
                <a:spcPts val="1200"/>
              </a:spcBef>
              <a:buNone/>
            </a:pPr>
            <a:r>
              <a:rPr lang="en-CA" b="1" i="1" dirty="0">
                <a:solidFill>
                  <a:srgbClr val="F79421"/>
                </a:solidFill>
              </a:rPr>
              <a:t>Direct Worker Consultation</a:t>
            </a:r>
            <a:endParaRPr lang="en-CA" sz="2400" dirty="0">
              <a:solidFill>
                <a:srgbClr val="F79421"/>
              </a:solidFill>
            </a:endParaRPr>
          </a:p>
          <a:p>
            <a:pPr marL="0" indent="0">
              <a:spcBef>
                <a:spcPts val="1200"/>
              </a:spcBef>
              <a:buNone/>
            </a:pPr>
            <a:r>
              <a:rPr lang="en-CA" dirty="0"/>
              <a:t>Management engages with the workers during formal and informal meetings, interviews and discussions about safety. Notes should be kept so the management team can respond in writing to the workers ideas and/or suggestions.</a:t>
            </a:r>
            <a:endParaRPr lang="en-CA" sz="2400" dirty="0"/>
          </a:p>
          <a:p>
            <a:pPr marL="0" indent="0">
              <a:spcBef>
                <a:spcPts val="1200"/>
              </a:spcBef>
              <a:buNone/>
            </a:pPr>
            <a:r>
              <a:rPr lang="en-CA" b="1" i="1" dirty="0">
                <a:solidFill>
                  <a:srgbClr val="F79421"/>
                </a:solidFill>
              </a:rPr>
              <a:t>Projects teams and groups</a:t>
            </a:r>
            <a:endParaRPr lang="en-CA" sz="2400" dirty="0">
              <a:solidFill>
                <a:srgbClr val="F79421"/>
              </a:solidFill>
            </a:endParaRPr>
          </a:p>
          <a:p>
            <a:pPr marL="0" indent="0">
              <a:spcBef>
                <a:spcPts val="1200"/>
              </a:spcBef>
              <a:buNone/>
            </a:pPr>
            <a:r>
              <a:rPr lang="en-CA" dirty="0"/>
              <a:t>Teams and groups are established to introduce new technologies, work tasks or new equipment in the workplace. They can also be useful in training employee’s on new processes and procedures.</a:t>
            </a:r>
            <a:r>
              <a:rPr lang="en-CA" sz="2400" dirty="0"/>
              <a:t> </a:t>
            </a:r>
            <a:r>
              <a:rPr lang="en-CA" dirty="0"/>
              <a:t>Examples such as personal protective equipment review, new equipment installation, changes in legislation, etc.</a:t>
            </a:r>
            <a:endParaRPr lang="en-CA" sz="2400" dirty="0"/>
          </a:p>
        </p:txBody>
      </p:sp>
    </p:spTree>
    <p:extLst>
      <p:ext uri="{BB962C8B-B14F-4D97-AF65-F5344CB8AC3E}">
        <p14:creationId xmlns:p14="http://schemas.microsoft.com/office/powerpoint/2010/main" val="1470755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A7B87A8F-6DD7-A34B-AB75-E6722415619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26100" y="0"/>
            <a:ext cx="3517900" cy="6858000"/>
          </a:xfrm>
          <a:prstGeom prst="rect">
            <a:avLst/>
          </a:prstGeom>
        </p:spPr>
      </p:pic>
      <p:sp>
        <p:nvSpPr>
          <p:cNvPr id="2" name="Title 1">
            <a:extLst>
              <a:ext uri="{FF2B5EF4-FFF2-40B4-BE49-F238E27FC236}">
                <a16:creationId xmlns:a16="http://schemas.microsoft.com/office/drawing/2014/main" id="{D8AE5842-22F6-B544-B7E0-D1FFFB7B01E0}"/>
              </a:ext>
            </a:extLst>
          </p:cNvPr>
          <p:cNvSpPr>
            <a:spLocks noGrp="1"/>
          </p:cNvSpPr>
          <p:nvPr>
            <p:ph type="title"/>
          </p:nvPr>
        </p:nvSpPr>
        <p:spPr/>
        <p:txBody>
          <a:bodyPr/>
          <a:lstStyle/>
          <a:p>
            <a:r>
              <a:rPr lang="en-CA" dirty="0"/>
              <a:t>Getting Engagement</a:t>
            </a:r>
            <a:endParaRPr lang="en-US" dirty="0"/>
          </a:p>
        </p:txBody>
      </p:sp>
      <p:sp>
        <p:nvSpPr>
          <p:cNvPr id="3" name="Content Placeholder 2">
            <a:extLst>
              <a:ext uri="{FF2B5EF4-FFF2-40B4-BE49-F238E27FC236}">
                <a16:creationId xmlns:a16="http://schemas.microsoft.com/office/drawing/2014/main" id="{86B158B0-A208-CD41-8599-94014ACFD0F4}"/>
              </a:ext>
            </a:extLst>
          </p:cNvPr>
          <p:cNvSpPr>
            <a:spLocks noGrp="1"/>
          </p:cNvSpPr>
          <p:nvPr>
            <p:ph idx="1"/>
          </p:nvPr>
        </p:nvSpPr>
        <p:spPr>
          <a:xfrm>
            <a:off x="323528" y="989233"/>
            <a:ext cx="5302572" cy="5320087"/>
          </a:xfrm>
        </p:spPr>
        <p:txBody>
          <a:bodyPr/>
          <a:lstStyle/>
          <a:p>
            <a:pPr marL="0" indent="0">
              <a:spcBef>
                <a:spcPts val="1200"/>
              </a:spcBef>
              <a:buNone/>
            </a:pPr>
            <a:r>
              <a:rPr lang="en-CA" b="1" i="1" dirty="0">
                <a:solidFill>
                  <a:srgbClr val="F79421"/>
                </a:solidFill>
              </a:rPr>
              <a:t>Questionnaires and surveys</a:t>
            </a:r>
            <a:endParaRPr lang="en-CA" sz="2400" dirty="0">
              <a:solidFill>
                <a:srgbClr val="F79421"/>
              </a:solidFill>
            </a:endParaRPr>
          </a:p>
          <a:p>
            <a:pPr marL="0" indent="0">
              <a:spcBef>
                <a:spcPts val="1200"/>
              </a:spcBef>
              <a:buNone/>
            </a:pPr>
            <a:r>
              <a:rPr lang="en-CA" dirty="0"/>
              <a:t>Questionnaires on working conditions and safety processes/procedures are used widely in different contexts with respect to health and safety management. A questionnaire is an instrument to provide feedback from a defined number of respondents. Quantitative questionnaires allow management to generate statistics or to get a representative overview on working conditions in a company or in parts of a company. Qualitative estimations of single workers or groups of workers are often collected via face-to-face interviews or group interviews</a:t>
            </a:r>
            <a:endParaRPr lang="en-CA" sz="2400" dirty="0"/>
          </a:p>
        </p:txBody>
      </p:sp>
    </p:spTree>
    <p:extLst>
      <p:ext uri="{BB962C8B-B14F-4D97-AF65-F5344CB8AC3E}">
        <p14:creationId xmlns:p14="http://schemas.microsoft.com/office/powerpoint/2010/main" val="392687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5720-DBDA-DE4D-9413-9FAB8AD0806D}"/>
              </a:ext>
            </a:extLst>
          </p:cNvPr>
          <p:cNvSpPr>
            <a:spLocks noGrp="1"/>
          </p:cNvSpPr>
          <p:nvPr>
            <p:ph type="title"/>
          </p:nvPr>
        </p:nvSpPr>
        <p:spPr/>
        <p:txBody>
          <a:bodyPr/>
          <a:lstStyle/>
          <a:p>
            <a:r>
              <a:rPr lang="en-CA" dirty="0"/>
              <a:t>Engagement</a:t>
            </a:r>
            <a:endParaRPr lang="en-US" dirty="0"/>
          </a:p>
        </p:txBody>
      </p:sp>
      <p:sp>
        <p:nvSpPr>
          <p:cNvPr id="3" name="Content Placeholder 2">
            <a:extLst>
              <a:ext uri="{FF2B5EF4-FFF2-40B4-BE49-F238E27FC236}">
                <a16:creationId xmlns:a16="http://schemas.microsoft.com/office/drawing/2014/main" id="{F3CE2E37-9AF5-9A45-B2E1-75359305D16D}"/>
              </a:ext>
            </a:extLst>
          </p:cNvPr>
          <p:cNvSpPr>
            <a:spLocks noGrp="1"/>
          </p:cNvSpPr>
          <p:nvPr>
            <p:ph idx="1"/>
          </p:nvPr>
        </p:nvSpPr>
        <p:spPr>
          <a:xfrm>
            <a:off x="323528" y="989233"/>
            <a:ext cx="5256584" cy="4888039"/>
          </a:xfrm>
        </p:spPr>
        <p:txBody>
          <a:bodyPr/>
          <a:lstStyle/>
          <a:p>
            <a:pPr marL="0" indent="0">
              <a:spcBef>
                <a:spcPts val="1200"/>
              </a:spcBef>
              <a:buNone/>
            </a:pPr>
            <a:r>
              <a:rPr lang="en-CA" b="1" i="1" dirty="0">
                <a:solidFill>
                  <a:srgbClr val="F79421"/>
                </a:solidFill>
              </a:rPr>
              <a:t>Peer Observations</a:t>
            </a:r>
            <a:endParaRPr lang="en-CA" sz="2400" dirty="0">
              <a:solidFill>
                <a:srgbClr val="F79421"/>
              </a:solidFill>
            </a:endParaRPr>
          </a:p>
          <a:p>
            <a:pPr marL="0" indent="0">
              <a:spcBef>
                <a:spcPts val="1200"/>
              </a:spcBef>
              <a:buNone/>
            </a:pPr>
            <a:r>
              <a:rPr lang="en-CA" dirty="0"/>
              <a:t>Where colleagues observe workers’ behaviour at the workplace, observations can contribute to revealing weak points in work organisation or to correcting inadequate working habits. The worker receives feedback from his/her colleague and can learn from experience. Peer observations can be used during risk assessments, near miss reporting systems or for improving the company’s safety culture. These observations must not be punitive in nature and must allow for positive feedback to correct unsafe behaviour.</a:t>
            </a:r>
            <a:endParaRPr lang="en-CA" sz="2400" dirty="0"/>
          </a:p>
        </p:txBody>
      </p:sp>
      <p:pic>
        <p:nvPicPr>
          <p:cNvPr id="5" name="Picture 4" descr="A picture containing animal, mammal, outdoor, sheep&#10;&#10;Description automatically generated">
            <a:extLst>
              <a:ext uri="{FF2B5EF4-FFF2-40B4-BE49-F238E27FC236}">
                <a16:creationId xmlns:a16="http://schemas.microsoft.com/office/drawing/2014/main" id="{60AC55A2-9F72-FE4C-94F6-F73ED2942AD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26100" y="0"/>
            <a:ext cx="3517900" cy="6858000"/>
          </a:xfrm>
          <a:prstGeom prst="rect">
            <a:avLst/>
          </a:prstGeom>
        </p:spPr>
      </p:pic>
    </p:spTree>
    <p:extLst>
      <p:ext uri="{BB962C8B-B14F-4D97-AF65-F5344CB8AC3E}">
        <p14:creationId xmlns:p14="http://schemas.microsoft.com/office/powerpoint/2010/main" val="3577667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3B0F5-4A3B-7C46-BC0C-8E79C4CF145C}"/>
              </a:ext>
            </a:extLst>
          </p:cNvPr>
          <p:cNvSpPr>
            <a:spLocks noGrp="1"/>
          </p:cNvSpPr>
          <p:nvPr>
            <p:ph type="title"/>
          </p:nvPr>
        </p:nvSpPr>
        <p:spPr/>
        <p:txBody>
          <a:bodyPr/>
          <a:lstStyle/>
          <a:p>
            <a:r>
              <a:rPr lang="en-CA" dirty="0"/>
              <a:t>Engagement</a:t>
            </a:r>
            <a:endParaRPr lang="en-US" dirty="0"/>
          </a:p>
        </p:txBody>
      </p:sp>
      <p:pic>
        <p:nvPicPr>
          <p:cNvPr id="5" name="Picture 4" descr="A white box&#10;&#10;Description automatically generated">
            <a:extLst>
              <a:ext uri="{FF2B5EF4-FFF2-40B4-BE49-F238E27FC236}">
                <a16:creationId xmlns:a16="http://schemas.microsoft.com/office/drawing/2014/main" id="{44A8B791-51BA-0D46-AF95-94529E5CE0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17673" y="1196752"/>
            <a:ext cx="2831040" cy="3963456"/>
          </a:xfrm>
          <a:prstGeom prst="rect">
            <a:avLst/>
          </a:prstGeom>
        </p:spPr>
      </p:pic>
      <p:sp>
        <p:nvSpPr>
          <p:cNvPr id="3" name="Content Placeholder 2">
            <a:extLst>
              <a:ext uri="{FF2B5EF4-FFF2-40B4-BE49-F238E27FC236}">
                <a16:creationId xmlns:a16="http://schemas.microsoft.com/office/drawing/2014/main" id="{D61A763B-2B77-6347-AC54-9237CC506723}"/>
              </a:ext>
            </a:extLst>
          </p:cNvPr>
          <p:cNvSpPr>
            <a:spLocks noGrp="1"/>
          </p:cNvSpPr>
          <p:nvPr>
            <p:ph idx="1"/>
          </p:nvPr>
        </p:nvSpPr>
        <p:spPr>
          <a:xfrm>
            <a:off x="323528" y="989233"/>
            <a:ext cx="5472608" cy="4888039"/>
          </a:xfrm>
        </p:spPr>
        <p:txBody>
          <a:bodyPr/>
          <a:lstStyle/>
          <a:p>
            <a:pPr marL="0" indent="0">
              <a:spcBef>
                <a:spcPts val="1200"/>
              </a:spcBef>
              <a:buNone/>
            </a:pPr>
            <a:r>
              <a:rPr lang="en-CA" b="1" i="1" dirty="0">
                <a:solidFill>
                  <a:srgbClr val="F79421"/>
                </a:solidFill>
              </a:rPr>
              <a:t>Internal Feedback systems</a:t>
            </a:r>
            <a:endParaRPr lang="en-CA" sz="2400" b="1" dirty="0">
              <a:solidFill>
                <a:srgbClr val="F79421"/>
              </a:solidFill>
            </a:endParaRPr>
          </a:p>
          <a:p>
            <a:pPr marL="0" indent="0">
              <a:spcBef>
                <a:spcPts val="1200"/>
              </a:spcBef>
              <a:buNone/>
            </a:pPr>
            <a:r>
              <a:rPr lang="en-CA" dirty="0"/>
              <a:t>This system encourages employees to suggest changes and or upgrades to the company’s Health and Safety Systems and programs. This can be accomplished using digital and hand written “suggestion box” reporting to a centralized location. The company would then respond to the suggestions by direct contact or generalized open announcement to all workers.</a:t>
            </a:r>
            <a:endParaRPr lang="en-CA" sz="2400" dirty="0"/>
          </a:p>
        </p:txBody>
      </p:sp>
      <p:sp>
        <p:nvSpPr>
          <p:cNvPr id="6" name="TextBox 5">
            <a:extLst>
              <a:ext uri="{FF2B5EF4-FFF2-40B4-BE49-F238E27FC236}">
                <a16:creationId xmlns:a16="http://schemas.microsoft.com/office/drawing/2014/main" id="{F3B0B3D6-AC97-854E-9804-BCB6DAED9BF6}"/>
              </a:ext>
            </a:extLst>
          </p:cNvPr>
          <p:cNvSpPr txBox="1"/>
          <p:nvPr/>
        </p:nvSpPr>
        <p:spPr>
          <a:xfrm>
            <a:off x="6372200" y="3646765"/>
            <a:ext cx="1872208" cy="646331"/>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SUGGESTION</a:t>
            </a:r>
          </a:p>
          <a:p>
            <a:pPr algn="ctr"/>
            <a:r>
              <a:rPr lang="en-US" b="1" dirty="0">
                <a:solidFill>
                  <a:srgbClr val="FF0000"/>
                </a:solidFill>
                <a:latin typeface="Arial" panose="020B0604020202020204" pitchFamily="34" charset="0"/>
                <a:cs typeface="Arial" panose="020B0604020202020204" pitchFamily="34" charset="0"/>
              </a:rPr>
              <a:t>BOX</a:t>
            </a:r>
          </a:p>
        </p:txBody>
      </p:sp>
    </p:spTree>
    <p:extLst>
      <p:ext uri="{BB962C8B-B14F-4D97-AF65-F5344CB8AC3E}">
        <p14:creationId xmlns:p14="http://schemas.microsoft.com/office/powerpoint/2010/main" val="2592388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2" id="{CF4B4E5B-3CE8-3743-96E1-4F80902B1B19}" vid="{1FF47C3F-6AA4-7749-A3CD-D34A5AD235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728</TotalTime>
  <Words>1531</Words>
  <Application>Microsoft Macintosh PowerPoint</Application>
  <PresentationFormat>On-screen Show (4:3)</PresentationFormat>
  <Paragraphs>122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Narrow</vt:lpstr>
      <vt:lpstr>Calibri</vt:lpstr>
      <vt:lpstr>Wingdings</vt:lpstr>
      <vt:lpstr>Office Theme</vt:lpstr>
      <vt:lpstr>Worker Participation in Safety</vt:lpstr>
      <vt:lpstr>The Law</vt:lpstr>
      <vt:lpstr>Right to Participate</vt:lpstr>
      <vt:lpstr>Worker Participation - 2020</vt:lpstr>
      <vt:lpstr>What is worker participation?</vt:lpstr>
      <vt:lpstr>Ways to get engagement?</vt:lpstr>
      <vt:lpstr>Getting Engagement</vt:lpstr>
      <vt:lpstr>Engagement</vt:lpstr>
      <vt:lpstr>Engagement</vt:lpstr>
      <vt:lpstr>Minimum Standard</vt:lpstr>
      <vt:lpstr>Or Make it Right!</vt:lpstr>
      <vt:lpstr>Best Practises in OHSMS</vt:lpstr>
      <vt:lpstr>ISO 45001 says…..</vt:lpstr>
      <vt:lpstr>COR 2020 - IHSA</vt:lpstr>
      <vt:lpstr>WSIB Excellence Program</vt:lpstr>
      <vt:lpstr>MOL Accreditation</vt:lpstr>
      <vt:lpstr>MOL Accreditation</vt:lpstr>
      <vt:lpstr>What's in Common?</vt:lpstr>
      <vt:lpstr>Benefits of implementing an OHSMS</vt:lpstr>
      <vt:lpstr>What to participate in?</vt:lpstr>
      <vt:lpstr>Best Practises Promotions/Campaigns</vt:lpstr>
      <vt:lpstr>Any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Dunk Communications</dc:creator>
  <cp:lastModifiedBy>Dunk Communications</cp:lastModifiedBy>
  <cp:revision>26</cp:revision>
  <dcterms:created xsi:type="dcterms:W3CDTF">2020-05-06T12:01:34Z</dcterms:created>
  <dcterms:modified xsi:type="dcterms:W3CDTF">2020-05-11T18:37:25Z</dcterms:modified>
</cp:coreProperties>
</file>