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1" r:id="rId2"/>
    <p:sldId id="310" r:id="rId3"/>
    <p:sldId id="332" r:id="rId4"/>
    <p:sldId id="334" r:id="rId5"/>
    <p:sldId id="300" r:id="rId6"/>
    <p:sldId id="337" r:id="rId7"/>
    <p:sldId id="335" r:id="rId8"/>
    <p:sldId id="336" r:id="rId9"/>
    <p:sldId id="338" r:id="rId10"/>
    <p:sldId id="327" r:id="rId11"/>
    <p:sldId id="339" r:id="rId12"/>
    <p:sldId id="312" r:id="rId13"/>
    <p:sldId id="329" r:id="rId14"/>
    <p:sldId id="340" r:id="rId15"/>
    <p:sldId id="341" r:id="rId16"/>
    <p:sldId id="342" r:id="rId17"/>
    <p:sldId id="343" r:id="rId18"/>
    <p:sldId id="325" r:id="rId19"/>
    <p:sldId id="29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A2D3FA5D-2D6F-9548-BAE2-136734E89B89}">
          <p14:sldIdLst>
            <p14:sldId id="281"/>
            <p14:sldId id="310"/>
            <p14:sldId id="332"/>
            <p14:sldId id="334"/>
            <p14:sldId id="300"/>
            <p14:sldId id="337"/>
            <p14:sldId id="335"/>
            <p14:sldId id="336"/>
            <p14:sldId id="338"/>
            <p14:sldId id="327"/>
            <p14:sldId id="339"/>
            <p14:sldId id="312"/>
            <p14:sldId id="329"/>
            <p14:sldId id="340"/>
            <p14:sldId id="341"/>
            <p14:sldId id="342"/>
            <p14:sldId id="343"/>
            <p14:sldId id="325"/>
            <p14:sldId id="295"/>
          </p14:sldIdLst>
        </p14:section>
      </p14:sectionLst>
    </p:ext>
    <p:ext uri="{EFAFB233-063F-42B5-8137-9DF3F51BA10A}">
      <p15:sldGuideLst xmlns:p15="http://schemas.microsoft.com/office/powerpoint/2012/main">
        <p15:guide id="1" orient="horz" pos="799" userDrawn="1">
          <p15:clr>
            <a:srgbClr val="A4A3A4"/>
          </p15:clr>
        </p15:guide>
        <p15:guide id="2" pos="204" userDrawn="1">
          <p15:clr>
            <a:srgbClr val="A4A3A4"/>
          </p15:clr>
        </p15:guide>
        <p15:guide id="3" orient="horz" pos="482" userDrawn="1">
          <p15:clr>
            <a:srgbClr val="A4A3A4"/>
          </p15:clr>
        </p15:guide>
        <p15:guide id="4" pos="5511" userDrawn="1">
          <p15:clr>
            <a:srgbClr val="A4A3A4"/>
          </p15:clr>
        </p15:guide>
        <p15:guide id="5" pos="3198" userDrawn="1">
          <p15:clr>
            <a:srgbClr val="A4A3A4"/>
          </p15:clr>
        </p15:guide>
        <p15:guide id="6" orient="horz" pos="2523" userDrawn="1">
          <p15:clr>
            <a:srgbClr val="A4A3A4"/>
          </p15:clr>
        </p15:guide>
        <p15:guide id="7" orient="horz" pos="11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5BA"/>
    <a:srgbClr val="F79421"/>
    <a:srgbClr val="2160AB"/>
    <a:srgbClr val="39B54A"/>
    <a:srgbClr val="F69321"/>
    <a:srgbClr val="F7941D"/>
    <a:srgbClr val="F7941E"/>
    <a:srgbClr val="2E3192"/>
    <a:srgbClr val="F79432"/>
    <a:srgbClr val="FF77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06" autoAdjust="0"/>
    <p:restoredTop sz="84288" autoAdjust="0"/>
  </p:normalViewPr>
  <p:slideViewPr>
    <p:cSldViewPr>
      <p:cViewPr varScale="1">
        <p:scale>
          <a:sx n="101" d="100"/>
          <a:sy n="101" d="100"/>
        </p:scale>
        <p:origin x="864" y="192"/>
      </p:cViewPr>
      <p:guideLst>
        <p:guide orient="horz" pos="799"/>
        <p:guide pos="204"/>
        <p:guide orient="horz" pos="482"/>
        <p:guide pos="5511"/>
        <p:guide pos="3198"/>
        <p:guide orient="horz" pos="2523"/>
        <p:guide orient="horz" pos="1162"/>
      </p:guideLst>
    </p:cSldViewPr>
  </p:slideViewPr>
  <p:notesTextViewPr>
    <p:cViewPr>
      <p:scale>
        <a:sx n="1" d="1"/>
        <a:sy n="1" d="1"/>
      </p:scale>
      <p:origin x="0" y="0"/>
    </p:cViewPr>
  </p:notesTextViewPr>
  <p:sorterViewPr>
    <p:cViewPr>
      <p:scale>
        <a:sx n="100" d="100"/>
        <a:sy n="100" d="100"/>
      </p:scale>
      <p:origin x="0" y="-38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68D6D0-35DD-0640-8AA6-18006F3620B1}" type="datetimeFigureOut">
              <a:rPr lang="en-US" smtClean="0"/>
              <a:pPr/>
              <a:t>11/30/20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8171E-BCA4-7E42-B0E9-9F1C3943856A}" type="slidenum">
              <a:rPr lang="en-US" smtClean="0"/>
              <a:pPr/>
              <a:t>‹#›</a:t>
            </a:fld>
            <a:endParaRPr lang="en-US" dirty="0"/>
          </a:p>
        </p:txBody>
      </p:sp>
    </p:spTree>
    <p:extLst>
      <p:ext uri="{BB962C8B-B14F-4D97-AF65-F5344CB8AC3E}">
        <p14:creationId xmlns:p14="http://schemas.microsoft.com/office/powerpoint/2010/main" val="16119197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3B670A-6B7E-9649-B89E-F81D3C89069A}"/>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2" name="Title 1"/>
          <p:cNvSpPr>
            <a:spLocks noGrp="1"/>
          </p:cNvSpPr>
          <p:nvPr>
            <p:ph type="ctrTitle" hasCustomPrompt="1"/>
          </p:nvPr>
        </p:nvSpPr>
        <p:spPr>
          <a:xfrm>
            <a:off x="251520" y="2130427"/>
            <a:ext cx="3888432" cy="1470025"/>
          </a:xfrm>
        </p:spPr>
        <p:txBody>
          <a:bodyPr>
            <a:normAutofit/>
          </a:bodyPr>
          <a:lstStyle>
            <a:lvl1pPr algn="l">
              <a:lnSpc>
                <a:spcPts val="4280"/>
              </a:lnSpc>
              <a:defRPr sz="3600" b="1" i="0">
                <a:solidFill>
                  <a:schemeClr val="bg1"/>
                </a:solidFill>
                <a:latin typeface="Arial Narrow" panose="020B0604020202020204" pitchFamily="34" charset="0"/>
                <a:cs typeface="Arial Narrow" panose="020B0604020202020204" pitchFamily="34" charset="0"/>
              </a:defRPr>
            </a:lvl1pPr>
          </a:lstStyle>
          <a:p>
            <a:r>
              <a:rPr lang="en-CA" dirty="0"/>
              <a:t>Title</a:t>
            </a:r>
          </a:p>
        </p:txBody>
      </p:sp>
      <p:sp>
        <p:nvSpPr>
          <p:cNvPr id="3" name="Subtitle 2"/>
          <p:cNvSpPr>
            <a:spLocks noGrp="1"/>
          </p:cNvSpPr>
          <p:nvPr>
            <p:ph type="subTitle" idx="1" hasCustomPrompt="1"/>
          </p:nvPr>
        </p:nvSpPr>
        <p:spPr>
          <a:xfrm>
            <a:off x="251520" y="3645024"/>
            <a:ext cx="3888432" cy="720080"/>
          </a:xfrm>
        </p:spPr>
        <p:txBody>
          <a:bodyPr/>
          <a:lstStyle>
            <a:lvl1pPr marL="0" indent="0" algn="l">
              <a:buNone/>
              <a:defRPr b="0" i="0">
                <a:solidFill>
                  <a:srgbClr val="F79421"/>
                </a:solidFill>
                <a:latin typeface="Arial Narrow" panose="020B0604020202020204" pitchFamily="34" charset="0"/>
                <a:cs typeface="Arial Narrow"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CA" dirty="0"/>
              <a:t>Subtitle</a:t>
            </a:r>
          </a:p>
        </p:txBody>
      </p:sp>
    </p:spTree>
    <p:extLst>
      <p:ext uri="{BB962C8B-B14F-4D97-AF65-F5344CB8AC3E}">
        <p14:creationId xmlns:p14="http://schemas.microsoft.com/office/powerpoint/2010/main" val="2358560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6520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3B670A-6B7E-9649-B89E-F81D3C89069A}"/>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2" name="Title 1"/>
          <p:cNvSpPr>
            <a:spLocks noGrp="1"/>
          </p:cNvSpPr>
          <p:nvPr>
            <p:ph type="ctrTitle" hasCustomPrompt="1"/>
          </p:nvPr>
        </p:nvSpPr>
        <p:spPr>
          <a:xfrm>
            <a:off x="5004048" y="2130427"/>
            <a:ext cx="3888432" cy="1470025"/>
          </a:xfrm>
        </p:spPr>
        <p:txBody>
          <a:bodyPr>
            <a:normAutofit/>
          </a:bodyPr>
          <a:lstStyle>
            <a:lvl1pPr algn="l">
              <a:lnSpc>
                <a:spcPts val="4280"/>
              </a:lnSpc>
              <a:defRPr sz="3600" b="1" i="0">
                <a:solidFill>
                  <a:srgbClr val="0C75BA"/>
                </a:solidFill>
                <a:latin typeface="Arial Narrow" panose="020B0604020202020204" pitchFamily="34" charset="0"/>
                <a:cs typeface="Arial Narrow" panose="020B0604020202020204" pitchFamily="34" charset="0"/>
              </a:defRPr>
            </a:lvl1pPr>
          </a:lstStyle>
          <a:p>
            <a:r>
              <a:rPr lang="en-CA" dirty="0"/>
              <a:t>Title</a:t>
            </a:r>
          </a:p>
        </p:txBody>
      </p:sp>
      <p:sp>
        <p:nvSpPr>
          <p:cNvPr id="3" name="Subtitle 2"/>
          <p:cNvSpPr>
            <a:spLocks noGrp="1"/>
          </p:cNvSpPr>
          <p:nvPr>
            <p:ph type="subTitle" idx="1" hasCustomPrompt="1"/>
          </p:nvPr>
        </p:nvSpPr>
        <p:spPr>
          <a:xfrm>
            <a:off x="5004048" y="3645024"/>
            <a:ext cx="3888432" cy="720080"/>
          </a:xfrm>
        </p:spPr>
        <p:txBody>
          <a:bodyPr/>
          <a:lstStyle>
            <a:lvl1pPr marL="0" indent="0" algn="l">
              <a:buNone/>
              <a:defRPr b="0" i="0">
                <a:solidFill>
                  <a:srgbClr val="F79421"/>
                </a:solidFill>
                <a:latin typeface="Arial Narrow" panose="020B0604020202020204" pitchFamily="34" charset="0"/>
                <a:cs typeface="Arial Narrow"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CA" dirty="0"/>
              <a:t>Subtitle</a:t>
            </a:r>
          </a:p>
        </p:txBody>
      </p:sp>
    </p:spTree>
    <p:extLst>
      <p:ext uri="{BB962C8B-B14F-4D97-AF65-F5344CB8AC3E}">
        <p14:creationId xmlns:p14="http://schemas.microsoft.com/office/powerpoint/2010/main" val="215366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1">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467D11-81AD-E64B-8C72-564A9CF9E56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2" name="Title 1"/>
          <p:cNvSpPr>
            <a:spLocks noGrp="1"/>
          </p:cNvSpPr>
          <p:nvPr>
            <p:ph type="title" hasCustomPrompt="1"/>
          </p:nvPr>
        </p:nvSpPr>
        <p:spPr>
          <a:xfrm>
            <a:off x="251520" y="-27384"/>
            <a:ext cx="7344816" cy="936104"/>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Title 36pt Blue Arial Narrow Bold</a:t>
            </a:r>
          </a:p>
        </p:txBody>
      </p:sp>
      <p:sp>
        <p:nvSpPr>
          <p:cNvPr id="3" name="Content Placeholder 2"/>
          <p:cNvSpPr>
            <a:spLocks noGrp="1"/>
          </p:cNvSpPr>
          <p:nvPr>
            <p:ph idx="1" hasCustomPrompt="1"/>
          </p:nvPr>
        </p:nvSpPr>
        <p:spPr>
          <a:xfrm>
            <a:off x="251520" y="989233"/>
            <a:ext cx="7344816" cy="4888039"/>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dirty="0"/>
              <a:t>Bullet 20pt Arial Regular</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321063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467D11-81AD-E64B-8C72-564A9CF9E56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2" name="Title 1"/>
          <p:cNvSpPr>
            <a:spLocks noGrp="1"/>
          </p:cNvSpPr>
          <p:nvPr>
            <p:ph type="title" hasCustomPrompt="1"/>
          </p:nvPr>
        </p:nvSpPr>
        <p:spPr>
          <a:xfrm>
            <a:off x="251520" y="-27384"/>
            <a:ext cx="8640960" cy="936104"/>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Title 36pt Blue Arial Narrow Bold</a:t>
            </a:r>
          </a:p>
        </p:txBody>
      </p:sp>
      <p:sp>
        <p:nvSpPr>
          <p:cNvPr id="3" name="Content Placeholder 2"/>
          <p:cNvSpPr>
            <a:spLocks noGrp="1"/>
          </p:cNvSpPr>
          <p:nvPr>
            <p:ph idx="1" hasCustomPrompt="1"/>
          </p:nvPr>
        </p:nvSpPr>
        <p:spPr>
          <a:xfrm>
            <a:off x="251520" y="989233"/>
            <a:ext cx="8640960" cy="3663903"/>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dirty="0"/>
              <a:t>Bullet 20pt Arial Regular</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1532669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line title Pictur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5F573D7-D6B0-274D-BCCB-609393222D5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11" name="Content Placeholder 2">
            <a:extLst>
              <a:ext uri="{FF2B5EF4-FFF2-40B4-BE49-F238E27FC236}">
                <a16:creationId xmlns:a16="http://schemas.microsoft.com/office/drawing/2014/main" id="{80DEB2A3-0F16-7F47-855F-E88CFCF6EC5E}"/>
              </a:ext>
            </a:extLst>
          </p:cNvPr>
          <p:cNvSpPr>
            <a:spLocks noGrp="1"/>
          </p:cNvSpPr>
          <p:nvPr>
            <p:ph idx="1"/>
          </p:nvPr>
        </p:nvSpPr>
        <p:spPr>
          <a:xfrm>
            <a:off x="251520" y="1556792"/>
            <a:ext cx="3888432" cy="4195343"/>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Title 1">
            <a:extLst>
              <a:ext uri="{FF2B5EF4-FFF2-40B4-BE49-F238E27FC236}">
                <a16:creationId xmlns:a16="http://schemas.microsoft.com/office/drawing/2014/main" id="{EC903B94-CAEA-024B-B732-F665CC08D5EB}"/>
              </a:ext>
            </a:extLst>
          </p:cNvPr>
          <p:cNvSpPr>
            <a:spLocks noGrp="1"/>
          </p:cNvSpPr>
          <p:nvPr>
            <p:ph type="title" hasCustomPrompt="1"/>
          </p:nvPr>
        </p:nvSpPr>
        <p:spPr>
          <a:xfrm>
            <a:off x="251520" y="-243408"/>
            <a:ext cx="4392488" cy="1728192"/>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Two Line Title 44pt Blue Arial Narrow Bold</a:t>
            </a:r>
          </a:p>
        </p:txBody>
      </p:sp>
    </p:spTree>
    <p:extLst>
      <p:ext uri="{BB962C8B-B14F-4D97-AF65-F5344CB8AC3E}">
        <p14:creationId xmlns:p14="http://schemas.microsoft.com/office/powerpoint/2010/main" val="203605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line title pictur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5F573D7-D6B0-274D-BCCB-609393222D5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5" name="Title 1">
            <a:extLst>
              <a:ext uri="{FF2B5EF4-FFF2-40B4-BE49-F238E27FC236}">
                <a16:creationId xmlns:a16="http://schemas.microsoft.com/office/drawing/2014/main" id="{5E004B80-36A6-F242-A62F-0409D1F6E079}"/>
              </a:ext>
            </a:extLst>
          </p:cNvPr>
          <p:cNvSpPr>
            <a:spLocks noGrp="1"/>
          </p:cNvSpPr>
          <p:nvPr>
            <p:ph type="title" hasCustomPrompt="1"/>
          </p:nvPr>
        </p:nvSpPr>
        <p:spPr>
          <a:xfrm>
            <a:off x="251520" y="-27384"/>
            <a:ext cx="4104456" cy="936104"/>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Title 36pt Blue</a:t>
            </a:r>
          </a:p>
        </p:txBody>
      </p:sp>
      <p:sp>
        <p:nvSpPr>
          <p:cNvPr id="7" name="Content Placeholder 2">
            <a:extLst>
              <a:ext uri="{FF2B5EF4-FFF2-40B4-BE49-F238E27FC236}">
                <a16:creationId xmlns:a16="http://schemas.microsoft.com/office/drawing/2014/main" id="{BF388F59-27D7-9D4F-B647-5B7DF5BADBCA}"/>
              </a:ext>
            </a:extLst>
          </p:cNvPr>
          <p:cNvSpPr>
            <a:spLocks noGrp="1"/>
          </p:cNvSpPr>
          <p:nvPr>
            <p:ph idx="1" hasCustomPrompt="1"/>
          </p:nvPr>
        </p:nvSpPr>
        <p:spPr>
          <a:xfrm>
            <a:off x="251520" y="989233"/>
            <a:ext cx="4104456" cy="3663903"/>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dirty="0"/>
              <a:t>Bullet 20pt Arial Regular</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104691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Line Title 1">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467D11-81AD-E64B-8C72-564A9CF9E56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7" name="Title 1">
            <a:extLst>
              <a:ext uri="{FF2B5EF4-FFF2-40B4-BE49-F238E27FC236}">
                <a16:creationId xmlns:a16="http://schemas.microsoft.com/office/drawing/2014/main" id="{00728807-AA16-5E46-9D32-EDC4A5CA22DA}"/>
              </a:ext>
            </a:extLst>
          </p:cNvPr>
          <p:cNvSpPr>
            <a:spLocks noGrp="1"/>
          </p:cNvSpPr>
          <p:nvPr>
            <p:ph type="title" hasCustomPrompt="1"/>
          </p:nvPr>
        </p:nvSpPr>
        <p:spPr>
          <a:xfrm>
            <a:off x="251520" y="-99392"/>
            <a:ext cx="7272808" cy="1584176"/>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Two Line Title 44pt Blue Arial Narrow Bold (For long titles only!)</a:t>
            </a:r>
          </a:p>
        </p:txBody>
      </p:sp>
      <p:sp>
        <p:nvSpPr>
          <p:cNvPr id="3" name="Content Placeholder 2"/>
          <p:cNvSpPr>
            <a:spLocks noGrp="1"/>
          </p:cNvSpPr>
          <p:nvPr>
            <p:ph idx="1" hasCustomPrompt="1"/>
          </p:nvPr>
        </p:nvSpPr>
        <p:spPr>
          <a:xfrm>
            <a:off x="251520" y="1537913"/>
            <a:ext cx="7272808" cy="4483375"/>
          </a:xfrm>
        </p:spPr>
        <p:txBody>
          <a:bodyPr>
            <a:normAutofit/>
          </a:bodyPr>
          <a:lstStyle>
            <a:lvl1pPr marL="0" indent="0">
              <a:lnSpc>
                <a:spcPct val="100000"/>
              </a:lnSpc>
              <a:spcBef>
                <a:spcPts val="600"/>
              </a:spcBef>
              <a:buFont typeface="Arial" panose="020B0604020202020204" pitchFamily="34" charset="0"/>
              <a:buNone/>
              <a:defRPr sz="2000" b="0">
                <a:solidFill>
                  <a:schemeClr val="tx1"/>
                </a:solidFill>
                <a:latin typeface="Arial" panose="020B0604020202020204" pitchFamily="34" charset="0"/>
                <a:cs typeface="Arial" panose="020B0604020202020204" pitchFamily="34" charset="0"/>
              </a:defRPr>
            </a:lvl1pPr>
            <a:lvl2pPr marL="3429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2pPr>
            <a:lvl3pPr marL="6858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3pPr>
            <a:lvl4pPr marL="10287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4pPr>
            <a:lvl5pPr marL="13716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5pPr>
          </a:lstStyle>
          <a:p>
            <a:pPr lvl="0"/>
            <a:r>
              <a:rPr lang="en-US" dirty="0"/>
              <a:t>Body Title 20pt Arial Orange Bold</a:t>
            </a:r>
          </a:p>
          <a:p>
            <a:pPr lvl="0"/>
            <a:r>
              <a:rPr lang="en-US" dirty="0"/>
              <a:t>Paragraph One 20pt Arial black Regular</a:t>
            </a:r>
          </a:p>
          <a:p>
            <a:pPr lvl="0"/>
            <a:r>
              <a:rPr lang="en-US" dirty="0"/>
              <a:t>Paragraph Two 20pt Arial black Regular</a:t>
            </a:r>
          </a:p>
        </p:txBody>
      </p:sp>
    </p:spTree>
    <p:extLst>
      <p:ext uri="{BB962C8B-B14F-4D97-AF65-F5344CB8AC3E}">
        <p14:creationId xmlns:p14="http://schemas.microsoft.com/office/powerpoint/2010/main" val="3383190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Line Title 2">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467D11-81AD-E64B-8C72-564A9CF9E56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7" name="Title 1">
            <a:extLst>
              <a:ext uri="{FF2B5EF4-FFF2-40B4-BE49-F238E27FC236}">
                <a16:creationId xmlns:a16="http://schemas.microsoft.com/office/drawing/2014/main" id="{00728807-AA16-5E46-9D32-EDC4A5CA22DA}"/>
              </a:ext>
            </a:extLst>
          </p:cNvPr>
          <p:cNvSpPr>
            <a:spLocks noGrp="1"/>
          </p:cNvSpPr>
          <p:nvPr>
            <p:ph type="title" hasCustomPrompt="1"/>
          </p:nvPr>
        </p:nvSpPr>
        <p:spPr>
          <a:xfrm>
            <a:off x="251520" y="-99392"/>
            <a:ext cx="8640960" cy="1584176"/>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Two Line Title 44pt Blue Arial Narrow Bold (For long titles only!)</a:t>
            </a:r>
          </a:p>
        </p:txBody>
      </p:sp>
      <p:sp>
        <p:nvSpPr>
          <p:cNvPr id="3" name="Content Placeholder 2"/>
          <p:cNvSpPr>
            <a:spLocks noGrp="1"/>
          </p:cNvSpPr>
          <p:nvPr>
            <p:ph idx="1" hasCustomPrompt="1"/>
          </p:nvPr>
        </p:nvSpPr>
        <p:spPr>
          <a:xfrm>
            <a:off x="251520" y="1537913"/>
            <a:ext cx="8640960" cy="3187231"/>
          </a:xfrm>
        </p:spPr>
        <p:txBody>
          <a:bodyPr>
            <a:normAutofit/>
          </a:bodyPr>
          <a:lstStyle>
            <a:lvl1pPr marL="0" indent="0">
              <a:lnSpc>
                <a:spcPct val="100000"/>
              </a:lnSpc>
              <a:spcBef>
                <a:spcPts val="600"/>
              </a:spcBef>
              <a:buFont typeface="Arial" panose="020B0604020202020204" pitchFamily="34" charset="0"/>
              <a:buNone/>
              <a:defRPr sz="2000" b="0">
                <a:solidFill>
                  <a:schemeClr val="tx1"/>
                </a:solidFill>
                <a:latin typeface="Arial" panose="020B0604020202020204" pitchFamily="34" charset="0"/>
                <a:cs typeface="Arial" panose="020B0604020202020204" pitchFamily="34" charset="0"/>
              </a:defRPr>
            </a:lvl1pPr>
            <a:lvl2pPr marL="3429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2pPr>
            <a:lvl3pPr marL="6858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3pPr>
            <a:lvl4pPr marL="10287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4pPr>
            <a:lvl5pPr marL="13716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5pPr>
          </a:lstStyle>
          <a:p>
            <a:pPr lvl="0"/>
            <a:r>
              <a:rPr lang="en-US" dirty="0"/>
              <a:t>Body Title 20pt Arial Orange Bold</a:t>
            </a:r>
          </a:p>
          <a:p>
            <a:pPr lvl="0"/>
            <a:r>
              <a:rPr lang="en-US" dirty="0"/>
              <a:t>Paragraph One 20pt Arial black Regular</a:t>
            </a:r>
          </a:p>
          <a:p>
            <a:pPr lvl="0"/>
            <a:r>
              <a:rPr lang="en-US" dirty="0"/>
              <a:t>Paragraph Two 20pt Arial black Regular</a:t>
            </a:r>
          </a:p>
        </p:txBody>
      </p:sp>
    </p:spTree>
    <p:extLst>
      <p:ext uri="{BB962C8B-B14F-4D97-AF65-F5344CB8AC3E}">
        <p14:creationId xmlns:p14="http://schemas.microsoft.com/office/powerpoint/2010/main" val="654123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1">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8086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91A2F25-15F9-4E07-9AFA-C30E4A35932C}" type="datetimeFigureOut">
              <a:rPr lang="en-CA" smtClean="0"/>
              <a:pPr/>
              <a:t>2020-11-30</a:t>
            </a:fld>
            <a:endParaRPr lang="en-CA"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1986069066"/>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2" r:id="rId4"/>
    <p:sldLayoutId id="2147483652" r:id="rId5"/>
    <p:sldLayoutId id="2147483664" r:id="rId6"/>
    <p:sldLayoutId id="2147483660" r:id="rId7"/>
    <p:sldLayoutId id="2147483663" r:id="rId8"/>
    <p:sldLayoutId id="2147483654" r:id="rId9"/>
    <p:sldLayoutId id="2147483657" r:id="rId10"/>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hyperlink" Target="https://www.facebook.com/Systems247/" TargetMode="External"/><Relationship Id="rId1" Type="http://schemas.openxmlformats.org/officeDocument/2006/relationships/slideLayout" Target="../slideLayouts/slideLayout3.xml"/><Relationship Id="rId6" Type="http://schemas.openxmlformats.org/officeDocument/2006/relationships/hyperlink" Target="https://ca.linkedin.com/company/systems-24-7" TargetMode="External"/><Relationship Id="rId5" Type="http://schemas.openxmlformats.org/officeDocument/2006/relationships/image" Target="../media/image6.png"/><Relationship Id="rId4" Type="http://schemas.openxmlformats.org/officeDocument/2006/relationships/hyperlink" Target="https://www.instagram.com/dunk247/"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C398-1EC7-AE4E-8582-F699A9B0C7E5}"/>
              </a:ext>
            </a:extLst>
          </p:cNvPr>
          <p:cNvSpPr>
            <a:spLocks noGrp="1"/>
          </p:cNvSpPr>
          <p:nvPr>
            <p:ph type="ctrTitle"/>
          </p:nvPr>
        </p:nvSpPr>
        <p:spPr/>
        <p:txBody>
          <a:bodyPr>
            <a:normAutofit/>
          </a:bodyPr>
          <a:lstStyle/>
          <a:p>
            <a:r>
              <a:rPr lang="en-US" dirty="0"/>
              <a:t>Wrap It Up For Safety!</a:t>
            </a:r>
          </a:p>
        </p:txBody>
      </p:sp>
      <p:sp>
        <p:nvSpPr>
          <p:cNvPr id="8" name="TextBox 7">
            <a:extLst>
              <a:ext uri="{FF2B5EF4-FFF2-40B4-BE49-F238E27FC236}">
                <a16:creationId xmlns:a16="http://schemas.microsoft.com/office/drawing/2014/main" id="{646E5478-E676-A249-AC18-25CC3FDA5677}"/>
              </a:ext>
            </a:extLst>
          </p:cNvPr>
          <p:cNvSpPr txBox="1"/>
          <p:nvPr/>
        </p:nvSpPr>
        <p:spPr>
          <a:xfrm>
            <a:off x="250826" y="4636293"/>
            <a:ext cx="3961134" cy="1384995"/>
          </a:xfrm>
          <a:prstGeom prst="rect">
            <a:avLst/>
          </a:prstGeom>
          <a:noFill/>
        </p:spPr>
        <p:txBody>
          <a:bodyPr wrap="square" rtlCol="0">
            <a:spAutoFit/>
          </a:bodyPr>
          <a:lstStyle/>
          <a:p>
            <a:r>
              <a:rPr lang="en-US" sz="1400" dirty="0">
                <a:solidFill>
                  <a:schemeClr val="bg1"/>
                </a:solidFill>
                <a:latin typeface="Arial" charset="0"/>
                <a:ea typeface="Arial" charset="0"/>
                <a:cs typeface="Arial" charset="0"/>
              </a:rPr>
              <a:t>Hello, you should be able to hear music playing, if not please adjust your speakers or call our office for assistance at 1-866-754-8839. You must be outside of Citrix to hear the music and the presentation. We will be starting promptly at 1pm ET. </a:t>
            </a:r>
            <a:endParaRPr lang="en-CA" sz="1400" dirty="0">
              <a:solidFill>
                <a:schemeClr val="bg1"/>
              </a:solidFill>
              <a:latin typeface="Arial" charset="0"/>
              <a:ea typeface="Arial" charset="0"/>
              <a:cs typeface="Arial" charset="0"/>
            </a:endParaRPr>
          </a:p>
        </p:txBody>
      </p:sp>
      <p:sp>
        <p:nvSpPr>
          <p:cNvPr id="5" name="TextBox 4">
            <a:extLst>
              <a:ext uri="{FF2B5EF4-FFF2-40B4-BE49-F238E27FC236}">
                <a16:creationId xmlns:a16="http://schemas.microsoft.com/office/drawing/2014/main" id="{72E04947-2D4F-0C44-930E-E89758743F08}"/>
              </a:ext>
            </a:extLst>
          </p:cNvPr>
          <p:cNvSpPr txBox="1"/>
          <p:nvPr/>
        </p:nvSpPr>
        <p:spPr>
          <a:xfrm>
            <a:off x="251520" y="476672"/>
            <a:ext cx="4032448" cy="369332"/>
          </a:xfrm>
          <a:prstGeom prst="rect">
            <a:avLst/>
          </a:prstGeom>
          <a:noFill/>
        </p:spPr>
        <p:txBody>
          <a:bodyPr wrap="square" rtlCol="0">
            <a:spAutoFit/>
          </a:bodyPr>
          <a:lstStyle/>
          <a:p>
            <a:r>
              <a:rPr lang="en-US" dirty="0">
                <a:solidFill>
                  <a:schemeClr val="bg1"/>
                </a:solidFill>
                <a:latin typeface="Arial Narrow" panose="020B0604020202020204" pitchFamily="34" charset="0"/>
                <a:cs typeface="Arial Narrow" panose="020B0604020202020204" pitchFamily="34" charset="0"/>
              </a:rPr>
              <a:t>November 2020</a:t>
            </a:r>
          </a:p>
        </p:txBody>
      </p:sp>
    </p:spTree>
    <p:extLst>
      <p:ext uri="{BB962C8B-B14F-4D97-AF65-F5344CB8AC3E}">
        <p14:creationId xmlns:p14="http://schemas.microsoft.com/office/powerpoint/2010/main" val="329483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246EDD7-056B-C243-94BE-43DB0108C212}"/>
              </a:ext>
            </a:extLst>
          </p:cNvPr>
          <p:cNvSpPr/>
          <p:nvPr/>
        </p:nvSpPr>
        <p:spPr>
          <a:xfrm>
            <a:off x="3203848" y="1268759"/>
            <a:ext cx="5544295" cy="2520281"/>
          </a:xfrm>
          <a:prstGeom prst="rect">
            <a:avLst/>
          </a:prstGeom>
          <a:solidFill>
            <a:srgbClr val="0C7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99782CB-448B-6144-A3BA-D0BD58F7B4B9}"/>
              </a:ext>
            </a:extLst>
          </p:cNvPr>
          <p:cNvSpPr/>
          <p:nvPr/>
        </p:nvSpPr>
        <p:spPr>
          <a:xfrm>
            <a:off x="323850" y="1268760"/>
            <a:ext cx="2663974" cy="2520281"/>
          </a:xfrm>
          <a:prstGeom prst="rect">
            <a:avLst/>
          </a:prstGeom>
          <a:solidFill>
            <a:srgbClr val="F794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3BFC60-B5E2-9B4F-A485-7893277D4655}"/>
              </a:ext>
            </a:extLst>
          </p:cNvPr>
          <p:cNvSpPr>
            <a:spLocks noGrp="1"/>
          </p:cNvSpPr>
          <p:nvPr>
            <p:ph type="title"/>
          </p:nvPr>
        </p:nvSpPr>
        <p:spPr/>
        <p:txBody>
          <a:bodyPr/>
          <a:lstStyle/>
          <a:p>
            <a:r>
              <a:rPr lang="en-US" dirty="0"/>
              <a:t>Trend Identification</a:t>
            </a:r>
          </a:p>
        </p:txBody>
      </p:sp>
      <p:sp>
        <p:nvSpPr>
          <p:cNvPr id="3" name="Content Placeholder 2">
            <a:extLst>
              <a:ext uri="{FF2B5EF4-FFF2-40B4-BE49-F238E27FC236}">
                <a16:creationId xmlns:a16="http://schemas.microsoft.com/office/drawing/2014/main" id="{74676ECC-77D6-2B42-91F3-D06AD9581113}"/>
              </a:ext>
            </a:extLst>
          </p:cNvPr>
          <p:cNvSpPr>
            <a:spLocks noGrp="1"/>
          </p:cNvSpPr>
          <p:nvPr>
            <p:ph idx="1"/>
          </p:nvPr>
        </p:nvSpPr>
        <p:spPr>
          <a:xfrm>
            <a:off x="395536" y="1421281"/>
            <a:ext cx="3168352" cy="2367759"/>
          </a:xfrm>
        </p:spPr>
        <p:txBody>
          <a:bodyPr>
            <a:normAutofit/>
          </a:bodyPr>
          <a:lstStyle/>
          <a:p>
            <a:pPr marL="0" indent="0">
              <a:buNone/>
            </a:pPr>
            <a:r>
              <a:rPr lang="en-US" b="1" dirty="0">
                <a:solidFill>
                  <a:schemeClr val="bg1"/>
                </a:solidFill>
              </a:rPr>
              <a:t>Look for trends:</a:t>
            </a:r>
          </a:p>
          <a:p>
            <a:r>
              <a:rPr lang="en-US" dirty="0">
                <a:solidFill>
                  <a:schemeClr val="bg1"/>
                </a:solidFill>
              </a:rPr>
              <a:t>Injury stats</a:t>
            </a:r>
          </a:p>
          <a:p>
            <a:r>
              <a:rPr lang="en-US" dirty="0">
                <a:solidFill>
                  <a:schemeClr val="bg1"/>
                </a:solidFill>
              </a:rPr>
              <a:t>Hazard reports</a:t>
            </a:r>
          </a:p>
          <a:p>
            <a:r>
              <a:rPr lang="en-US" dirty="0">
                <a:solidFill>
                  <a:schemeClr val="bg1"/>
                </a:solidFill>
              </a:rPr>
              <a:t>HR issues</a:t>
            </a:r>
          </a:p>
          <a:p>
            <a:r>
              <a:rPr lang="en-US" dirty="0">
                <a:solidFill>
                  <a:schemeClr val="bg1"/>
                </a:solidFill>
              </a:rPr>
              <a:t>Customer/client feedback</a:t>
            </a:r>
          </a:p>
        </p:txBody>
      </p:sp>
      <p:sp>
        <p:nvSpPr>
          <p:cNvPr id="4" name="Content Placeholder 2">
            <a:extLst>
              <a:ext uri="{FF2B5EF4-FFF2-40B4-BE49-F238E27FC236}">
                <a16:creationId xmlns:a16="http://schemas.microsoft.com/office/drawing/2014/main" id="{496492EC-C3A7-714A-B084-F2E42AA96C06}"/>
              </a:ext>
            </a:extLst>
          </p:cNvPr>
          <p:cNvSpPr txBox="1">
            <a:spLocks/>
          </p:cNvSpPr>
          <p:nvPr/>
        </p:nvSpPr>
        <p:spPr>
          <a:xfrm>
            <a:off x="3276427" y="1421281"/>
            <a:ext cx="5256014" cy="3663903"/>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b="1" dirty="0">
                <a:solidFill>
                  <a:schemeClr val="bg1"/>
                </a:solidFill>
              </a:rPr>
              <a:t>Survey or interview all workplace parties:</a:t>
            </a:r>
          </a:p>
          <a:p>
            <a:r>
              <a:rPr lang="en-US" dirty="0">
                <a:solidFill>
                  <a:schemeClr val="bg1"/>
                </a:solidFill>
              </a:rPr>
              <a:t>What are their concerns</a:t>
            </a:r>
          </a:p>
          <a:p>
            <a:r>
              <a:rPr lang="en-US" dirty="0">
                <a:solidFill>
                  <a:schemeClr val="bg1"/>
                </a:solidFill>
              </a:rPr>
              <a:t>What worked for them in 2020</a:t>
            </a:r>
          </a:p>
          <a:p>
            <a:r>
              <a:rPr lang="en-US" dirty="0">
                <a:solidFill>
                  <a:schemeClr val="bg1"/>
                </a:solidFill>
              </a:rPr>
              <a:t>How are they feeling about their work life</a:t>
            </a:r>
          </a:p>
          <a:p>
            <a:pPr lvl="1"/>
            <a:r>
              <a:rPr lang="en-US" dirty="0">
                <a:solidFill>
                  <a:schemeClr val="bg1"/>
                </a:solidFill>
              </a:rPr>
              <a:t>Does work make them a better version of themselves?</a:t>
            </a:r>
          </a:p>
        </p:txBody>
      </p:sp>
    </p:spTree>
    <p:extLst>
      <p:ext uri="{BB962C8B-B14F-4D97-AF65-F5344CB8AC3E}">
        <p14:creationId xmlns:p14="http://schemas.microsoft.com/office/powerpoint/2010/main" val="697132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67E23-6713-D249-8DD5-C7964FCF30D6}"/>
              </a:ext>
            </a:extLst>
          </p:cNvPr>
          <p:cNvSpPr>
            <a:spLocks noGrp="1"/>
          </p:cNvSpPr>
          <p:nvPr>
            <p:ph type="ctrTitle"/>
          </p:nvPr>
        </p:nvSpPr>
        <p:spPr/>
        <p:txBody>
          <a:bodyPr/>
          <a:lstStyle/>
          <a:p>
            <a:r>
              <a:rPr lang="en-US" dirty="0"/>
              <a:t>SWOT for 2021</a:t>
            </a:r>
          </a:p>
        </p:txBody>
      </p:sp>
      <p:sp>
        <p:nvSpPr>
          <p:cNvPr id="3" name="Subtitle 2">
            <a:extLst>
              <a:ext uri="{FF2B5EF4-FFF2-40B4-BE49-F238E27FC236}">
                <a16:creationId xmlns:a16="http://schemas.microsoft.com/office/drawing/2014/main" id="{76122F57-82F1-E643-B475-0E67B68B99EA}"/>
              </a:ext>
            </a:extLst>
          </p:cNvPr>
          <p:cNvSpPr>
            <a:spLocks noGrp="1"/>
          </p:cNvSpPr>
          <p:nvPr>
            <p:ph type="subTitle" idx="1"/>
          </p:nvPr>
        </p:nvSpPr>
        <p:spPr/>
        <p:txBody>
          <a:bodyPr/>
          <a:lstStyle/>
          <a:p>
            <a:r>
              <a:rPr lang="en-US" dirty="0"/>
              <a:t>Section 2</a:t>
            </a:r>
          </a:p>
        </p:txBody>
      </p:sp>
    </p:spTree>
    <p:extLst>
      <p:ext uri="{BB962C8B-B14F-4D97-AF65-F5344CB8AC3E}">
        <p14:creationId xmlns:p14="http://schemas.microsoft.com/office/powerpoint/2010/main" val="4079963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776E6-64A8-EB4F-8C67-58B65CCC7CF0}"/>
              </a:ext>
            </a:extLst>
          </p:cNvPr>
          <p:cNvSpPr>
            <a:spLocks noGrp="1"/>
          </p:cNvSpPr>
          <p:nvPr>
            <p:ph type="title"/>
          </p:nvPr>
        </p:nvSpPr>
        <p:spPr/>
        <p:txBody>
          <a:bodyPr/>
          <a:lstStyle/>
          <a:p>
            <a:r>
              <a:rPr lang="en-US" dirty="0"/>
              <a:t>SWOT for 2021</a:t>
            </a:r>
          </a:p>
        </p:txBody>
      </p:sp>
      <p:sp>
        <p:nvSpPr>
          <p:cNvPr id="3" name="Content Placeholder 2">
            <a:extLst>
              <a:ext uri="{FF2B5EF4-FFF2-40B4-BE49-F238E27FC236}">
                <a16:creationId xmlns:a16="http://schemas.microsoft.com/office/drawing/2014/main" id="{CD7FD348-6DAC-3B44-A2E1-B527CCA52B61}"/>
              </a:ext>
            </a:extLst>
          </p:cNvPr>
          <p:cNvSpPr>
            <a:spLocks noGrp="1"/>
          </p:cNvSpPr>
          <p:nvPr>
            <p:ph idx="1"/>
          </p:nvPr>
        </p:nvSpPr>
        <p:spPr>
          <a:xfrm>
            <a:off x="251520" y="989233"/>
            <a:ext cx="3888432" cy="5104063"/>
          </a:xfrm>
        </p:spPr>
        <p:txBody>
          <a:bodyPr>
            <a:normAutofit/>
          </a:bodyPr>
          <a:lstStyle/>
          <a:p>
            <a:pPr marL="0" indent="0">
              <a:buNone/>
            </a:pPr>
            <a:r>
              <a:rPr lang="en-US" b="1" dirty="0">
                <a:solidFill>
                  <a:srgbClr val="F79421"/>
                </a:solidFill>
              </a:rPr>
              <a:t>Perform a personal and business SWOT</a:t>
            </a:r>
          </a:p>
          <a:p>
            <a:r>
              <a:rPr lang="en-US" dirty="0"/>
              <a:t>What are your </a:t>
            </a:r>
            <a:r>
              <a:rPr lang="en-US" sz="2800" b="1" dirty="0">
                <a:solidFill>
                  <a:srgbClr val="0C75BA"/>
                </a:solidFill>
              </a:rPr>
              <a:t>S</a:t>
            </a:r>
            <a:r>
              <a:rPr lang="en-US" dirty="0"/>
              <a:t>trengths</a:t>
            </a:r>
          </a:p>
          <a:p>
            <a:r>
              <a:rPr lang="en-US" dirty="0"/>
              <a:t>What are your </a:t>
            </a:r>
            <a:r>
              <a:rPr lang="en-US" sz="2800" b="1" dirty="0">
                <a:solidFill>
                  <a:srgbClr val="0C75BA"/>
                </a:solidFill>
              </a:rPr>
              <a:t>W</a:t>
            </a:r>
            <a:r>
              <a:rPr lang="en-US" dirty="0"/>
              <a:t>eaknesses</a:t>
            </a:r>
          </a:p>
          <a:p>
            <a:r>
              <a:rPr lang="en-US" dirty="0"/>
              <a:t>What are your </a:t>
            </a:r>
            <a:r>
              <a:rPr lang="en-US" sz="2800" b="1" dirty="0">
                <a:solidFill>
                  <a:srgbClr val="0C75BA"/>
                </a:solidFill>
              </a:rPr>
              <a:t>O</a:t>
            </a:r>
            <a:r>
              <a:rPr lang="en-US" dirty="0"/>
              <a:t>pportunities</a:t>
            </a:r>
          </a:p>
          <a:p>
            <a:r>
              <a:rPr lang="en-US" dirty="0"/>
              <a:t>What are your </a:t>
            </a:r>
            <a:r>
              <a:rPr lang="en-US" sz="2800" b="1" dirty="0">
                <a:solidFill>
                  <a:srgbClr val="0C75BA"/>
                </a:solidFill>
              </a:rPr>
              <a:t>T</a:t>
            </a:r>
            <a:r>
              <a:rPr lang="en-US" dirty="0"/>
              <a:t>hreats </a:t>
            </a:r>
          </a:p>
        </p:txBody>
      </p:sp>
    </p:spTree>
    <p:extLst>
      <p:ext uri="{BB962C8B-B14F-4D97-AF65-F5344CB8AC3E}">
        <p14:creationId xmlns:p14="http://schemas.microsoft.com/office/powerpoint/2010/main" val="2680600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753BB-DD86-A04B-997F-0B6EABB11617}"/>
              </a:ext>
            </a:extLst>
          </p:cNvPr>
          <p:cNvSpPr>
            <a:spLocks noGrp="1"/>
          </p:cNvSpPr>
          <p:nvPr>
            <p:ph type="title"/>
          </p:nvPr>
        </p:nvSpPr>
        <p:spPr/>
        <p:txBody>
          <a:bodyPr/>
          <a:lstStyle/>
          <a:p>
            <a:r>
              <a:rPr lang="en-US" dirty="0"/>
              <a:t>Dunk Business SWOT</a:t>
            </a:r>
          </a:p>
        </p:txBody>
      </p:sp>
      <p:sp>
        <p:nvSpPr>
          <p:cNvPr id="3" name="Content Placeholder 2">
            <a:extLst>
              <a:ext uri="{FF2B5EF4-FFF2-40B4-BE49-F238E27FC236}">
                <a16:creationId xmlns:a16="http://schemas.microsoft.com/office/drawing/2014/main" id="{F8026776-50DC-FC43-82C0-D7B8DC1C3497}"/>
              </a:ext>
            </a:extLst>
          </p:cNvPr>
          <p:cNvSpPr>
            <a:spLocks noGrp="1"/>
          </p:cNvSpPr>
          <p:nvPr>
            <p:ph idx="1"/>
          </p:nvPr>
        </p:nvSpPr>
        <p:spPr/>
        <p:txBody>
          <a:bodyPr>
            <a:normAutofit lnSpcReduction="10000"/>
          </a:bodyPr>
          <a:lstStyle/>
          <a:p>
            <a:pPr marL="0" indent="0">
              <a:buNone/>
            </a:pPr>
            <a:r>
              <a:rPr lang="en-US" b="1" dirty="0">
                <a:solidFill>
                  <a:srgbClr val="F79421"/>
                </a:solidFill>
              </a:rPr>
              <a:t>Strengths</a:t>
            </a:r>
          </a:p>
          <a:p>
            <a:r>
              <a:rPr lang="en-US" dirty="0"/>
              <a:t>Our people and technology combo</a:t>
            </a:r>
          </a:p>
          <a:p>
            <a:r>
              <a:rPr lang="en-US" dirty="0"/>
              <a:t>Responsiveness, direct, honest, smart</a:t>
            </a:r>
          </a:p>
          <a:p>
            <a:r>
              <a:rPr lang="en-US" dirty="0"/>
              <a:t>Passionate, always learning, logical thinkers</a:t>
            </a:r>
          </a:p>
          <a:p>
            <a:r>
              <a:rPr lang="en-US" dirty="0"/>
              <a:t>Care about our clients and their businesses</a:t>
            </a:r>
          </a:p>
          <a:p>
            <a:pPr marL="0" indent="0">
              <a:spcBef>
                <a:spcPts val="1200"/>
              </a:spcBef>
              <a:buNone/>
            </a:pPr>
            <a:r>
              <a:rPr lang="en-US" b="1" dirty="0">
                <a:solidFill>
                  <a:srgbClr val="F79421"/>
                </a:solidFill>
              </a:rPr>
              <a:t>Weakness</a:t>
            </a:r>
          </a:p>
          <a:p>
            <a:r>
              <a:rPr lang="en-US" dirty="0"/>
              <a:t>Hiring, onboarding in a virtual workplace</a:t>
            </a:r>
          </a:p>
          <a:p>
            <a:r>
              <a:rPr lang="en-US" dirty="0"/>
              <a:t>Give up easily when faced with opposition, dramatic responses</a:t>
            </a:r>
          </a:p>
          <a:p>
            <a:r>
              <a:rPr lang="en-US" dirty="0"/>
              <a:t>Tired and often overwhelmed</a:t>
            </a:r>
          </a:p>
          <a:p>
            <a:pPr marL="0" indent="0">
              <a:spcBef>
                <a:spcPts val="1200"/>
              </a:spcBef>
              <a:buNone/>
            </a:pPr>
            <a:r>
              <a:rPr lang="en-US" b="1" dirty="0">
                <a:solidFill>
                  <a:srgbClr val="F79421"/>
                </a:solidFill>
              </a:rPr>
              <a:t>Opportunities</a:t>
            </a:r>
          </a:p>
          <a:p>
            <a:r>
              <a:rPr lang="en-US" dirty="0"/>
              <a:t>New supports in safety and HR</a:t>
            </a:r>
          </a:p>
          <a:p>
            <a:r>
              <a:rPr lang="en-US" dirty="0"/>
              <a:t>New technologies, gaming, comic strips, engagement</a:t>
            </a:r>
          </a:p>
        </p:txBody>
      </p:sp>
    </p:spTree>
    <p:extLst>
      <p:ext uri="{BB962C8B-B14F-4D97-AF65-F5344CB8AC3E}">
        <p14:creationId xmlns:p14="http://schemas.microsoft.com/office/powerpoint/2010/main" val="549942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713-462A-B946-8874-0F7BE76880C4}"/>
              </a:ext>
            </a:extLst>
          </p:cNvPr>
          <p:cNvSpPr>
            <a:spLocks noGrp="1"/>
          </p:cNvSpPr>
          <p:nvPr>
            <p:ph type="title"/>
          </p:nvPr>
        </p:nvSpPr>
        <p:spPr/>
        <p:txBody>
          <a:bodyPr/>
          <a:lstStyle/>
          <a:p>
            <a:r>
              <a:rPr lang="en-US" dirty="0"/>
              <a:t>Dunk Business SWOT</a:t>
            </a:r>
          </a:p>
        </p:txBody>
      </p:sp>
      <p:sp>
        <p:nvSpPr>
          <p:cNvPr id="3" name="Content Placeholder 2">
            <a:extLst>
              <a:ext uri="{FF2B5EF4-FFF2-40B4-BE49-F238E27FC236}">
                <a16:creationId xmlns:a16="http://schemas.microsoft.com/office/drawing/2014/main" id="{46CE1270-90A0-4546-A65E-D5C4BC7BC2A2}"/>
              </a:ext>
            </a:extLst>
          </p:cNvPr>
          <p:cNvSpPr>
            <a:spLocks noGrp="1"/>
          </p:cNvSpPr>
          <p:nvPr>
            <p:ph idx="1"/>
          </p:nvPr>
        </p:nvSpPr>
        <p:spPr>
          <a:xfrm>
            <a:off x="251520" y="989233"/>
            <a:ext cx="8640960" cy="4600007"/>
          </a:xfrm>
        </p:spPr>
        <p:txBody>
          <a:bodyPr>
            <a:normAutofit/>
          </a:bodyPr>
          <a:lstStyle/>
          <a:p>
            <a:pPr marL="0" indent="0">
              <a:buNone/>
            </a:pPr>
            <a:r>
              <a:rPr lang="en-US" b="1" dirty="0">
                <a:solidFill>
                  <a:srgbClr val="F79421"/>
                </a:solidFill>
              </a:rPr>
              <a:t>Opportunities</a:t>
            </a:r>
          </a:p>
          <a:p>
            <a:r>
              <a:rPr lang="en-US" dirty="0"/>
              <a:t>New features on Systems 24-7</a:t>
            </a:r>
          </a:p>
          <a:p>
            <a:r>
              <a:rPr lang="en-US" dirty="0"/>
              <a:t>Change of policy, training to a “buy-in” approach and not a legal one</a:t>
            </a:r>
          </a:p>
          <a:p>
            <a:pPr marL="0" indent="0">
              <a:spcBef>
                <a:spcPts val="1200"/>
              </a:spcBef>
              <a:buNone/>
            </a:pPr>
            <a:r>
              <a:rPr lang="en-US" b="1" dirty="0">
                <a:solidFill>
                  <a:srgbClr val="F79421"/>
                </a:solidFill>
              </a:rPr>
              <a:t>Threats</a:t>
            </a:r>
          </a:p>
          <a:p>
            <a:r>
              <a:rPr lang="en-US" dirty="0"/>
              <a:t>Competent, qualified staff are hard to find</a:t>
            </a:r>
          </a:p>
          <a:p>
            <a:r>
              <a:rPr lang="en-US" dirty="0"/>
              <a:t>Business closures impacts our B2B model, with small and multiple location target market</a:t>
            </a:r>
          </a:p>
          <a:p>
            <a:r>
              <a:rPr lang="en-US" dirty="0"/>
              <a:t>Challenge to stay current with changes and legislative interpretations</a:t>
            </a:r>
          </a:p>
          <a:p>
            <a:r>
              <a:rPr lang="en-US" dirty="0"/>
              <a:t>Keep policies, procedures and training modules updated in a timely manner to protect our clients</a:t>
            </a:r>
          </a:p>
        </p:txBody>
      </p:sp>
    </p:spTree>
    <p:extLst>
      <p:ext uri="{BB962C8B-B14F-4D97-AF65-F5344CB8AC3E}">
        <p14:creationId xmlns:p14="http://schemas.microsoft.com/office/powerpoint/2010/main" val="1091265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3948F-FE54-9C43-80A2-A6B4CFC45D85}"/>
              </a:ext>
            </a:extLst>
          </p:cNvPr>
          <p:cNvSpPr>
            <a:spLocks noGrp="1"/>
          </p:cNvSpPr>
          <p:nvPr>
            <p:ph type="title"/>
          </p:nvPr>
        </p:nvSpPr>
        <p:spPr/>
        <p:txBody>
          <a:bodyPr/>
          <a:lstStyle/>
          <a:p>
            <a:r>
              <a:rPr lang="en-US" dirty="0"/>
              <a:t>What is Next?</a:t>
            </a:r>
          </a:p>
        </p:txBody>
      </p:sp>
      <p:sp>
        <p:nvSpPr>
          <p:cNvPr id="3" name="Content Placeholder 2">
            <a:extLst>
              <a:ext uri="{FF2B5EF4-FFF2-40B4-BE49-F238E27FC236}">
                <a16:creationId xmlns:a16="http://schemas.microsoft.com/office/drawing/2014/main" id="{4CF7F671-FC9D-0A47-9C6E-B7829595B7AF}"/>
              </a:ext>
            </a:extLst>
          </p:cNvPr>
          <p:cNvSpPr>
            <a:spLocks noGrp="1"/>
          </p:cNvSpPr>
          <p:nvPr>
            <p:ph idx="1"/>
          </p:nvPr>
        </p:nvSpPr>
        <p:spPr>
          <a:xfrm>
            <a:off x="251520" y="989233"/>
            <a:ext cx="4032448" cy="5032055"/>
          </a:xfrm>
        </p:spPr>
        <p:txBody>
          <a:bodyPr>
            <a:normAutofit/>
          </a:bodyPr>
          <a:lstStyle/>
          <a:p>
            <a:r>
              <a:rPr lang="en-US" dirty="0"/>
              <a:t>Create a plan for 2021</a:t>
            </a:r>
          </a:p>
          <a:p>
            <a:r>
              <a:rPr lang="en-US" dirty="0"/>
              <a:t>Set your goals and priorities</a:t>
            </a:r>
          </a:p>
          <a:p>
            <a:pPr lvl="1"/>
            <a:r>
              <a:rPr lang="en-US" dirty="0"/>
              <a:t>Keep it simple and obtainable</a:t>
            </a:r>
          </a:p>
          <a:p>
            <a:r>
              <a:rPr lang="en-US" dirty="0"/>
              <a:t>Back to Basics or is it a new approach?</a:t>
            </a:r>
          </a:p>
          <a:p>
            <a:pPr lvl="1"/>
            <a:r>
              <a:rPr lang="en-US" dirty="0"/>
              <a:t>Buy-in and engagement of all workplace parties?</a:t>
            </a:r>
          </a:p>
          <a:p>
            <a:r>
              <a:rPr lang="en-US" dirty="0"/>
              <a:t>Add some fun, be Canadian and create, explore and build</a:t>
            </a:r>
          </a:p>
          <a:p>
            <a:r>
              <a:rPr lang="en-US" dirty="0"/>
              <a:t>Add more wellness, address mental health in our workplace!</a:t>
            </a:r>
          </a:p>
        </p:txBody>
      </p:sp>
    </p:spTree>
    <p:extLst>
      <p:ext uri="{BB962C8B-B14F-4D97-AF65-F5344CB8AC3E}">
        <p14:creationId xmlns:p14="http://schemas.microsoft.com/office/powerpoint/2010/main" val="865272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BB92D-F568-BA4B-8364-7D1CB5C1FE8D}"/>
              </a:ext>
            </a:extLst>
          </p:cNvPr>
          <p:cNvSpPr>
            <a:spLocks noGrp="1"/>
          </p:cNvSpPr>
          <p:nvPr>
            <p:ph type="title"/>
          </p:nvPr>
        </p:nvSpPr>
        <p:spPr/>
        <p:txBody>
          <a:bodyPr/>
          <a:lstStyle/>
          <a:p>
            <a:r>
              <a:rPr lang="en-US" dirty="0"/>
              <a:t>20 Years of Dunk &amp; Associates</a:t>
            </a:r>
          </a:p>
        </p:txBody>
      </p:sp>
      <p:sp>
        <p:nvSpPr>
          <p:cNvPr id="3" name="Content Placeholder 2">
            <a:extLst>
              <a:ext uri="{FF2B5EF4-FFF2-40B4-BE49-F238E27FC236}">
                <a16:creationId xmlns:a16="http://schemas.microsoft.com/office/drawing/2014/main" id="{955B5205-2AA6-DF4F-8D59-CF2ABC4BE851}"/>
              </a:ext>
            </a:extLst>
          </p:cNvPr>
          <p:cNvSpPr>
            <a:spLocks noGrp="1"/>
          </p:cNvSpPr>
          <p:nvPr>
            <p:ph idx="1"/>
          </p:nvPr>
        </p:nvSpPr>
        <p:spPr/>
        <p:txBody>
          <a:bodyPr/>
          <a:lstStyle/>
          <a:p>
            <a:r>
              <a:rPr lang="en-US" dirty="0"/>
              <a:t>Not the year we planned</a:t>
            </a:r>
          </a:p>
          <a:p>
            <a:r>
              <a:rPr lang="en-US" dirty="0"/>
              <a:t>Learn more about ourselves and how we want to be positioned in the marketplace</a:t>
            </a:r>
          </a:p>
          <a:p>
            <a:pPr lvl="1"/>
            <a:r>
              <a:rPr lang="en-US" dirty="0"/>
              <a:t>Not #1 in sales but valued for our services</a:t>
            </a:r>
          </a:p>
          <a:p>
            <a:pPr lvl="2"/>
            <a:r>
              <a:rPr lang="en-US" dirty="0"/>
              <a:t>How do we achieve this?</a:t>
            </a:r>
          </a:p>
          <a:p>
            <a:pPr lvl="1"/>
            <a:r>
              <a:rPr lang="en-US" dirty="0"/>
              <a:t>Wellness at Work</a:t>
            </a:r>
          </a:p>
          <a:p>
            <a:pPr lvl="1"/>
            <a:r>
              <a:rPr lang="en-US" dirty="0"/>
              <a:t>Face our faults and failures</a:t>
            </a:r>
          </a:p>
        </p:txBody>
      </p:sp>
    </p:spTree>
    <p:extLst>
      <p:ext uri="{BB962C8B-B14F-4D97-AF65-F5344CB8AC3E}">
        <p14:creationId xmlns:p14="http://schemas.microsoft.com/office/powerpoint/2010/main" val="66250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1DC2F-0444-164E-A738-0B7E8D39B3F4}"/>
              </a:ext>
            </a:extLst>
          </p:cNvPr>
          <p:cNvSpPr>
            <a:spLocks noGrp="1"/>
          </p:cNvSpPr>
          <p:nvPr>
            <p:ph type="title"/>
          </p:nvPr>
        </p:nvSpPr>
        <p:spPr/>
        <p:txBody>
          <a:bodyPr/>
          <a:lstStyle/>
          <a:p>
            <a:r>
              <a:rPr lang="en-US" dirty="0"/>
              <a:t>Call to Action</a:t>
            </a:r>
          </a:p>
        </p:txBody>
      </p:sp>
      <p:sp>
        <p:nvSpPr>
          <p:cNvPr id="3" name="Content Placeholder 2">
            <a:extLst>
              <a:ext uri="{FF2B5EF4-FFF2-40B4-BE49-F238E27FC236}">
                <a16:creationId xmlns:a16="http://schemas.microsoft.com/office/drawing/2014/main" id="{4FFDD60D-ED07-844A-B4E0-59FED80D78FF}"/>
              </a:ext>
            </a:extLst>
          </p:cNvPr>
          <p:cNvSpPr>
            <a:spLocks noGrp="1"/>
          </p:cNvSpPr>
          <p:nvPr>
            <p:ph idx="1"/>
          </p:nvPr>
        </p:nvSpPr>
        <p:spPr>
          <a:xfrm>
            <a:off x="251520" y="989233"/>
            <a:ext cx="3888432" cy="3663903"/>
          </a:xfrm>
        </p:spPr>
        <p:txBody>
          <a:bodyPr/>
          <a:lstStyle/>
          <a:p>
            <a:r>
              <a:rPr lang="en-US" dirty="0"/>
              <a:t>What steps are needed to wrap up 2020</a:t>
            </a:r>
          </a:p>
          <a:p>
            <a:pPr lvl="1"/>
            <a:r>
              <a:rPr lang="en-US" dirty="0"/>
              <a:t>Lessons learned</a:t>
            </a:r>
          </a:p>
          <a:p>
            <a:r>
              <a:rPr lang="en-US" dirty="0"/>
              <a:t>Set your goals and plan 2021 – we are in this together!</a:t>
            </a:r>
          </a:p>
        </p:txBody>
      </p:sp>
    </p:spTree>
    <p:extLst>
      <p:ext uri="{BB962C8B-B14F-4D97-AF65-F5344CB8AC3E}">
        <p14:creationId xmlns:p14="http://schemas.microsoft.com/office/powerpoint/2010/main" val="264623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E2455-3F97-7244-93C9-F2B3748BD7F5}"/>
              </a:ext>
            </a:extLst>
          </p:cNvPr>
          <p:cNvSpPr>
            <a:spLocks noGrp="1"/>
          </p:cNvSpPr>
          <p:nvPr>
            <p:ph type="title"/>
          </p:nvPr>
        </p:nvSpPr>
        <p:spPr/>
        <p:txBody>
          <a:bodyPr/>
          <a:lstStyle/>
          <a:p>
            <a:r>
              <a:rPr lang="en-US" dirty="0"/>
              <a:t>Get Connected!!</a:t>
            </a:r>
          </a:p>
        </p:txBody>
      </p:sp>
      <p:sp>
        <p:nvSpPr>
          <p:cNvPr id="3" name="Content Placeholder 2">
            <a:extLst>
              <a:ext uri="{FF2B5EF4-FFF2-40B4-BE49-F238E27FC236}">
                <a16:creationId xmlns:a16="http://schemas.microsoft.com/office/drawing/2014/main" id="{C5705035-6282-314A-92A9-6DF4A8AC0ED7}"/>
              </a:ext>
            </a:extLst>
          </p:cNvPr>
          <p:cNvSpPr>
            <a:spLocks noGrp="1"/>
          </p:cNvSpPr>
          <p:nvPr>
            <p:ph idx="1"/>
          </p:nvPr>
        </p:nvSpPr>
        <p:spPr/>
        <p:txBody>
          <a:bodyPr/>
          <a:lstStyle/>
          <a:p>
            <a:pPr marL="0" indent="0">
              <a:buNone/>
            </a:pPr>
            <a:r>
              <a:rPr lang="en-US" dirty="0"/>
              <a:t>Get connected by following us on social media! We share tips and important information about your programs and services. </a:t>
            </a:r>
          </a:p>
          <a:p>
            <a:pPr marL="0" indent="0">
              <a:spcBef>
                <a:spcPts val="1200"/>
              </a:spcBef>
              <a:buNone/>
            </a:pPr>
            <a:r>
              <a:rPr lang="en-US" b="1" i="1" dirty="0">
                <a:solidFill>
                  <a:srgbClr val="F79421"/>
                </a:solidFill>
              </a:rPr>
              <a:t>Let’s talk!</a:t>
            </a:r>
          </a:p>
          <a:p>
            <a:pPr marL="0" indent="0">
              <a:buNone/>
            </a:pPr>
            <a:endParaRPr lang="en-US" b="1" i="1" dirty="0"/>
          </a:p>
        </p:txBody>
      </p:sp>
      <p:pic>
        <p:nvPicPr>
          <p:cNvPr id="5" name="Picture 4">
            <a:hlinkClick r:id="rId2"/>
            <a:extLst>
              <a:ext uri="{FF2B5EF4-FFF2-40B4-BE49-F238E27FC236}">
                <a16:creationId xmlns:a16="http://schemas.microsoft.com/office/drawing/2014/main" id="{F02617BF-68D9-334B-BFA7-C42AE96D27C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79512" y="2465770"/>
            <a:ext cx="2056558" cy="3078986"/>
          </a:xfrm>
          <a:prstGeom prst="rect">
            <a:avLst/>
          </a:prstGeom>
        </p:spPr>
      </p:pic>
      <p:pic>
        <p:nvPicPr>
          <p:cNvPr id="6" name="Picture 5">
            <a:hlinkClick r:id="rId4"/>
            <a:extLst>
              <a:ext uri="{FF2B5EF4-FFF2-40B4-BE49-F238E27FC236}">
                <a16:creationId xmlns:a16="http://schemas.microsoft.com/office/drawing/2014/main" id="{EF30D607-EA37-9042-A494-1C15FA351798}"/>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2555776" y="2465770"/>
            <a:ext cx="2122733" cy="3078986"/>
          </a:xfrm>
          <a:prstGeom prst="rect">
            <a:avLst/>
          </a:prstGeom>
        </p:spPr>
      </p:pic>
      <p:pic>
        <p:nvPicPr>
          <p:cNvPr id="7" name="Picture 6">
            <a:hlinkClick r:id="rId6"/>
            <a:extLst>
              <a:ext uri="{FF2B5EF4-FFF2-40B4-BE49-F238E27FC236}">
                <a16:creationId xmlns:a16="http://schemas.microsoft.com/office/drawing/2014/main" id="{AE6B2FAE-B0EE-7642-9DC3-F755388BE6E6}"/>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5004048" y="2465770"/>
            <a:ext cx="2122733" cy="3078986"/>
          </a:xfrm>
          <a:prstGeom prst="rect">
            <a:avLst/>
          </a:prstGeom>
        </p:spPr>
      </p:pic>
    </p:spTree>
    <p:extLst>
      <p:ext uri="{BB962C8B-B14F-4D97-AF65-F5344CB8AC3E}">
        <p14:creationId xmlns:p14="http://schemas.microsoft.com/office/powerpoint/2010/main" val="533632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03D4FB-CF8F-A94D-8231-DCD36922FA70}"/>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0" y="0"/>
            <a:ext cx="9144000" cy="6858000"/>
          </a:xfrm>
          <a:prstGeom prst="rect">
            <a:avLst/>
          </a:prstGeom>
        </p:spPr>
      </p:pic>
    </p:spTree>
    <p:extLst>
      <p:ext uri="{BB962C8B-B14F-4D97-AF65-F5344CB8AC3E}">
        <p14:creationId xmlns:p14="http://schemas.microsoft.com/office/powerpoint/2010/main" val="991982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776E6-64A8-EB4F-8C67-58B65CCC7CF0}"/>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CD7FD348-6DAC-3B44-A2E1-B527CCA52B61}"/>
              </a:ext>
            </a:extLst>
          </p:cNvPr>
          <p:cNvSpPr>
            <a:spLocks noGrp="1"/>
          </p:cNvSpPr>
          <p:nvPr>
            <p:ph idx="1"/>
          </p:nvPr>
        </p:nvSpPr>
        <p:spPr>
          <a:xfrm>
            <a:off x="251520" y="989233"/>
            <a:ext cx="3816424" cy="5104063"/>
          </a:xfrm>
        </p:spPr>
        <p:txBody>
          <a:bodyPr>
            <a:normAutofit/>
          </a:bodyPr>
          <a:lstStyle/>
          <a:p>
            <a:pPr marL="0" indent="0">
              <a:buNone/>
            </a:pPr>
            <a:r>
              <a:rPr lang="en-US" dirty="0">
                <a:solidFill>
                  <a:srgbClr val="000000"/>
                </a:solidFill>
              </a:rPr>
              <a:t>As the end of year is in sight, a good time to evaluate your safety journey in 2020. There are things that you will want to celebrate, and some corrections to be made. Learn how to identify trends, make improvements and move forward in 2021! </a:t>
            </a:r>
            <a:endParaRPr lang="en-US" dirty="0"/>
          </a:p>
        </p:txBody>
      </p:sp>
    </p:spTree>
    <p:extLst>
      <p:ext uri="{BB962C8B-B14F-4D97-AF65-F5344CB8AC3E}">
        <p14:creationId xmlns:p14="http://schemas.microsoft.com/office/powerpoint/2010/main" val="2012116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D391F-E696-9E43-9B86-F91890677AF7}"/>
              </a:ext>
            </a:extLst>
          </p:cNvPr>
          <p:cNvSpPr>
            <a:spLocks noGrp="1"/>
          </p:cNvSpPr>
          <p:nvPr>
            <p:ph type="title"/>
          </p:nvPr>
        </p:nvSpPr>
        <p:spPr/>
        <p:txBody>
          <a:bodyPr/>
          <a:lstStyle/>
          <a:p>
            <a:r>
              <a:rPr lang="en-US" dirty="0"/>
              <a:t>2020 What a Year!</a:t>
            </a:r>
          </a:p>
        </p:txBody>
      </p:sp>
      <p:sp>
        <p:nvSpPr>
          <p:cNvPr id="3" name="Content Placeholder 2">
            <a:extLst>
              <a:ext uri="{FF2B5EF4-FFF2-40B4-BE49-F238E27FC236}">
                <a16:creationId xmlns:a16="http://schemas.microsoft.com/office/drawing/2014/main" id="{89F01F63-6198-9647-B8FD-C7AA7DAC4010}"/>
              </a:ext>
            </a:extLst>
          </p:cNvPr>
          <p:cNvSpPr>
            <a:spLocks noGrp="1"/>
          </p:cNvSpPr>
          <p:nvPr>
            <p:ph idx="1"/>
          </p:nvPr>
        </p:nvSpPr>
        <p:spPr>
          <a:xfrm>
            <a:off x="256704" y="1757129"/>
            <a:ext cx="2015902" cy="3663903"/>
          </a:xfrm>
        </p:spPr>
        <p:txBody>
          <a:bodyPr/>
          <a:lstStyle/>
          <a:p>
            <a:pPr marL="0" indent="0" algn="ctr">
              <a:buNone/>
            </a:pPr>
            <a:r>
              <a:rPr lang="en-US" b="1" dirty="0">
                <a:solidFill>
                  <a:srgbClr val="F79421"/>
                </a:solidFill>
              </a:rPr>
              <a:t>COVID-19</a:t>
            </a:r>
          </a:p>
        </p:txBody>
      </p:sp>
      <p:sp>
        <p:nvSpPr>
          <p:cNvPr id="6" name="Content Placeholder 2">
            <a:extLst>
              <a:ext uri="{FF2B5EF4-FFF2-40B4-BE49-F238E27FC236}">
                <a16:creationId xmlns:a16="http://schemas.microsoft.com/office/drawing/2014/main" id="{4BF19DE0-17E4-0746-B91E-8389D27C658C}"/>
              </a:ext>
            </a:extLst>
          </p:cNvPr>
          <p:cNvSpPr txBox="1">
            <a:spLocks/>
          </p:cNvSpPr>
          <p:nvPr/>
        </p:nvSpPr>
        <p:spPr>
          <a:xfrm>
            <a:off x="2272606" y="1764973"/>
            <a:ext cx="1512168" cy="3663903"/>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lgn="ctr">
              <a:buNone/>
            </a:pPr>
            <a:r>
              <a:rPr lang="en-US" b="1" dirty="0">
                <a:solidFill>
                  <a:srgbClr val="F79421"/>
                </a:solidFill>
              </a:rPr>
              <a:t>Black Lives Matter</a:t>
            </a:r>
          </a:p>
        </p:txBody>
      </p:sp>
      <p:sp>
        <p:nvSpPr>
          <p:cNvPr id="7" name="Content Placeholder 2">
            <a:extLst>
              <a:ext uri="{FF2B5EF4-FFF2-40B4-BE49-F238E27FC236}">
                <a16:creationId xmlns:a16="http://schemas.microsoft.com/office/drawing/2014/main" id="{2D69763F-67A6-5A41-A7D9-9755E2F03B0C}"/>
              </a:ext>
            </a:extLst>
          </p:cNvPr>
          <p:cNvSpPr txBox="1">
            <a:spLocks/>
          </p:cNvSpPr>
          <p:nvPr/>
        </p:nvSpPr>
        <p:spPr>
          <a:xfrm>
            <a:off x="3784774" y="1772817"/>
            <a:ext cx="1800200" cy="3663903"/>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lgn="ctr">
              <a:buNone/>
            </a:pPr>
            <a:r>
              <a:rPr lang="en-US" b="1" dirty="0">
                <a:solidFill>
                  <a:srgbClr val="F79421"/>
                </a:solidFill>
              </a:rPr>
              <a:t>Masks</a:t>
            </a:r>
          </a:p>
        </p:txBody>
      </p:sp>
      <p:sp>
        <p:nvSpPr>
          <p:cNvPr id="8" name="Content Placeholder 2">
            <a:extLst>
              <a:ext uri="{FF2B5EF4-FFF2-40B4-BE49-F238E27FC236}">
                <a16:creationId xmlns:a16="http://schemas.microsoft.com/office/drawing/2014/main" id="{A53704F7-1EDC-DA46-BF6D-AC94598CF2A4}"/>
              </a:ext>
            </a:extLst>
          </p:cNvPr>
          <p:cNvSpPr txBox="1">
            <a:spLocks/>
          </p:cNvSpPr>
          <p:nvPr/>
        </p:nvSpPr>
        <p:spPr>
          <a:xfrm>
            <a:off x="5728990" y="1772816"/>
            <a:ext cx="1512168" cy="3663903"/>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lgn="ctr">
              <a:buNone/>
            </a:pPr>
            <a:r>
              <a:rPr lang="en-US" b="1" dirty="0">
                <a:solidFill>
                  <a:srgbClr val="F79421"/>
                </a:solidFill>
              </a:rPr>
              <a:t>2-meter distancing</a:t>
            </a:r>
          </a:p>
        </p:txBody>
      </p:sp>
      <p:sp>
        <p:nvSpPr>
          <p:cNvPr id="9" name="Content Placeholder 2">
            <a:extLst>
              <a:ext uri="{FF2B5EF4-FFF2-40B4-BE49-F238E27FC236}">
                <a16:creationId xmlns:a16="http://schemas.microsoft.com/office/drawing/2014/main" id="{145CDD1C-DBCF-E648-B355-451192A4F389}"/>
              </a:ext>
            </a:extLst>
          </p:cNvPr>
          <p:cNvSpPr txBox="1">
            <a:spLocks/>
          </p:cNvSpPr>
          <p:nvPr/>
        </p:nvSpPr>
        <p:spPr>
          <a:xfrm>
            <a:off x="7313166" y="1772815"/>
            <a:ext cx="1691680" cy="3663903"/>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lgn="ctr">
              <a:spcBef>
                <a:spcPts val="0"/>
              </a:spcBef>
              <a:buNone/>
            </a:pPr>
            <a:r>
              <a:rPr lang="en-US" b="1" dirty="0">
                <a:solidFill>
                  <a:srgbClr val="F79421"/>
                </a:solidFill>
              </a:rPr>
              <a:t>Shut </a:t>
            </a:r>
          </a:p>
          <a:p>
            <a:pPr marL="0" indent="0" algn="ctr">
              <a:spcBef>
                <a:spcPts val="0"/>
              </a:spcBef>
              <a:buNone/>
            </a:pPr>
            <a:r>
              <a:rPr lang="en-US" b="1" dirty="0">
                <a:solidFill>
                  <a:srgbClr val="F79421"/>
                </a:solidFill>
              </a:rPr>
              <a:t>down of businesses</a:t>
            </a:r>
          </a:p>
        </p:txBody>
      </p:sp>
    </p:spTree>
    <p:extLst>
      <p:ext uri="{BB962C8B-B14F-4D97-AF65-F5344CB8AC3E}">
        <p14:creationId xmlns:p14="http://schemas.microsoft.com/office/powerpoint/2010/main" val="3725623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776E6-64A8-EB4F-8C67-58B65CCC7CF0}"/>
              </a:ext>
            </a:extLst>
          </p:cNvPr>
          <p:cNvSpPr>
            <a:spLocks noGrp="1"/>
          </p:cNvSpPr>
          <p:nvPr>
            <p:ph type="title"/>
          </p:nvPr>
        </p:nvSpPr>
        <p:spPr/>
        <p:txBody>
          <a:bodyPr/>
          <a:lstStyle/>
          <a:p>
            <a:r>
              <a:rPr lang="en-US" dirty="0"/>
              <a:t>Now What?</a:t>
            </a:r>
          </a:p>
        </p:txBody>
      </p:sp>
      <p:sp>
        <p:nvSpPr>
          <p:cNvPr id="3" name="Content Placeholder 2">
            <a:extLst>
              <a:ext uri="{FF2B5EF4-FFF2-40B4-BE49-F238E27FC236}">
                <a16:creationId xmlns:a16="http://schemas.microsoft.com/office/drawing/2014/main" id="{CD7FD348-6DAC-3B44-A2E1-B527CCA52B61}"/>
              </a:ext>
            </a:extLst>
          </p:cNvPr>
          <p:cNvSpPr>
            <a:spLocks noGrp="1"/>
          </p:cNvSpPr>
          <p:nvPr>
            <p:ph idx="1"/>
          </p:nvPr>
        </p:nvSpPr>
        <p:spPr>
          <a:xfrm>
            <a:off x="251520" y="989233"/>
            <a:ext cx="3816424" cy="5104063"/>
          </a:xfrm>
        </p:spPr>
        <p:txBody>
          <a:bodyPr>
            <a:normAutofit/>
          </a:bodyPr>
          <a:lstStyle/>
          <a:p>
            <a:r>
              <a:rPr lang="en-US" dirty="0"/>
              <a:t>Wrap it up with a big bow!</a:t>
            </a:r>
          </a:p>
          <a:p>
            <a:r>
              <a:rPr lang="en-US" dirty="0"/>
              <a:t>What worked and what did not work for your business?</a:t>
            </a:r>
          </a:p>
          <a:p>
            <a:pPr lvl="1"/>
            <a:r>
              <a:rPr lang="en-US" dirty="0"/>
              <a:t>Today a few ideas on how to end 2020 and plan for 2021</a:t>
            </a:r>
          </a:p>
        </p:txBody>
      </p:sp>
    </p:spTree>
    <p:extLst>
      <p:ext uri="{BB962C8B-B14F-4D97-AF65-F5344CB8AC3E}">
        <p14:creationId xmlns:p14="http://schemas.microsoft.com/office/powerpoint/2010/main" val="3611345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5E9E7-8C26-974A-8633-0867A608C7FD}"/>
              </a:ext>
            </a:extLst>
          </p:cNvPr>
          <p:cNvSpPr>
            <a:spLocks noGrp="1"/>
          </p:cNvSpPr>
          <p:nvPr>
            <p:ph type="ctrTitle"/>
          </p:nvPr>
        </p:nvSpPr>
        <p:spPr/>
        <p:txBody>
          <a:bodyPr anchor="b"/>
          <a:lstStyle/>
          <a:p>
            <a:r>
              <a:rPr lang="en-US" dirty="0"/>
              <a:t>What Worked Well?</a:t>
            </a:r>
          </a:p>
        </p:txBody>
      </p:sp>
      <p:sp>
        <p:nvSpPr>
          <p:cNvPr id="3" name="Subtitle 2">
            <a:extLst>
              <a:ext uri="{FF2B5EF4-FFF2-40B4-BE49-F238E27FC236}">
                <a16:creationId xmlns:a16="http://schemas.microsoft.com/office/drawing/2014/main" id="{6E905C84-8C1C-AC4B-BD21-DDE97E0B455C}"/>
              </a:ext>
            </a:extLst>
          </p:cNvPr>
          <p:cNvSpPr>
            <a:spLocks noGrp="1"/>
          </p:cNvSpPr>
          <p:nvPr>
            <p:ph type="subTitle" idx="1"/>
          </p:nvPr>
        </p:nvSpPr>
        <p:spPr/>
        <p:txBody>
          <a:bodyPr/>
          <a:lstStyle/>
          <a:p>
            <a:r>
              <a:rPr lang="en-US" dirty="0"/>
              <a:t>Section 1</a:t>
            </a:r>
          </a:p>
        </p:txBody>
      </p:sp>
    </p:spTree>
    <p:extLst>
      <p:ext uri="{BB962C8B-B14F-4D97-AF65-F5344CB8AC3E}">
        <p14:creationId xmlns:p14="http://schemas.microsoft.com/office/powerpoint/2010/main" val="6003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D6B32-CE92-4848-9ACC-5B505E5BC73D}"/>
              </a:ext>
            </a:extLst>
          </p:cNvPr>
          <p:cNvSpPr>
            <a:spLocks noGrp="1"/>
          </p:cNvSpPr>
          <p:nvPr>
            <p:ph type="title"/>
          </p:nvPr>
        </p:nvSpPr>
        <p:spPr/>
        <p:txBody>
          <a:bodyPr/>
          <a:lstStyle/>
          <a:p>
            <a:r>
              <a:rPr lang="en-US" dirty="0"/>
              <a:t>What Worked Well?</a:t>
            </a:r>
          </a:p>
        </p:txBody>
      </p:sp>
      <p:sp>
        <p:nvSpPr>
          <p:cNvPr id="3" name="Content Placeholder 2">
            <a:extLst>
              <a:ext uri="{FF2B5EF4-FFF2-40B4-BE49-F238E27FC236}">
                <a16:creationId xmlns:a16="http://schemas.microsoft.com/office/drawing/2014/main" id="{0EB1E799-9656-3F4D-82B6-B509E6C60F8F}"/>
              </a:ext>
            </a:extLst>
          </p:cNvPr>
          <p:cNvSpPr>
            <a:spLocks noGrp="1"/>
          </p:cNvSpPr>
          <p:nvPr>
            <p:ph idx="1"/>
          </p:nvPr>
        </p:nvSpPr>
        <p:spPr/>
        <p:txBody>
          <a:bodyPr/>
          <a:lstStyle/>
          <a:p>
            <a:r>
              <a:rPr lang="en-US" dirty="0"/>
              <a:t>We can work virtual </a:t>
            </a:r>
          </a:p>
          <a:p>
            <a:r>
              <a:rPr lang="en-US" dirty="0"/>
              <a:t>No longer need to define and explain PPE</a:t>
            </a:r>
          </a:p>
          <a:p>
            <a:r>
              <a:rPr lang="en-US" dirty="0"/>
              <a:t>Learnt that when the risk is understood, communication becomes easier</a:t>
            </a:r>
          </a:p>
          <a:p>
            <a:pPr lvl="1"/>
            <a:r>
              <a:rPr lang="en-US" dirty="0"/>
              <a:t>People want information when they know they are at risk</a:t>
            </a:r>
          </a:p>
          <a:p>
            <a:pPr lvl="1"/>
            <a:r>
              <a:rPr lang="en-US" dirty="0"/>
              <a:t>Safety is a priority</a:t>
            </a:r>
          </a:p>
          <a:p>
            <a:r>
              <a:rPr lang="en-US" dirty="0"/>
              <a:t>Mental stress is real for everyone</a:t>
            </a:r>
          </a:p>
          <a:p>
            <a:r>
              <a:rPr lang="en-US" dirty="0"/>
              <a:t>We addressed racism in our workplace</a:t>
            </a:r>
          </a:p>
          <a:p>
            <a:pPr marL="0" indent="0">
              <a:buNone/>
            </a:pPr>
            <a:endParaRPr lang="en-US" dirty="0"/>
          </a:p>
          <a:p>
            <a:pPr marL="0" indent="0" algn="ctr">
              <a:buNone/>
            </a:pPr>
            <a:r>
              <a:rPr lang="en-US" sz="2800" b="1" dirty="0">
                <a:solidFill>
                  <a:srgbClr val="F79421"/>
                </a:solidFill>
              </a:rPr>
              <a:t>Do This Review in Your Workplace</a:t>
            </a:r>
          </a:p>
        </p:txBody>
      </p:sp>
    </p:spTree>
    <p:extLst>
      <p:ext uri="{BB962C8B-B14F-4D97-AF65-F5344CB8AC3E}">
        <p14:creationId xmlns:p14="http://schemas.microsoft.com/office/powerpoint/2010/main" val="1339305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F1EF0-BC6A-3042-9AF6-CC52B62832A4}"/>
              </a:ext>
            </a:extLst>
          </p:cNvPr>
          <p:cNvSpPr>
            <a:spLocks noGrp="1"/>
          </p:cNvSpPr>
          <p:nvPr>
            <p:ph type="title"/>
          </p:nvPr>
        </p:nvSpPr>
        <p:spPr/>
        <p:txBody>
          <a:bodyPr/>
          <a:lstStyle/>
          <a:p>
            <a:r>
              <a:rPr lang="en-US" dirty="0"/>
              <a:t>What Worked Well?</a:t>
            </a:r>
          </a:p>
        </p:txBody>
      </p:sp>
      <p:sp>
        <p:nvSpPr>
          <p:cNvPr id="3" name="Content Placeholder 2">
            <a:extLst>
              <a:ext uri="{FF2B5EF4-FFF2-40B4-BE49-F238E27FC236}">
                <a16:creationId xmlns:a16="http://schemas.microsoft.com/office/drawing/2014/main" id="{C65E7717-6EC5-A842-81CA-3FAB61ADB422}"/>
              </a:ext>
            </a:extLst>
          </p:cNvPr>
          <p:cNvSpPr>
            <a:spLocks noGrp="1"/>
          </p:cNvSpPr>
          <p:nvPr>
            <p:ph idx="1"/>
          </p:nvPr>
        </p:nvSpPr>
        <p:spPr/>
        <p:txBody>
          <a:bodyPr/>
          <a:lstStyle/>
          <a:p>
            <a:r>
              <a:rPr lang="en-US" dirty="0"/>
              <a:t>Diversity and inclusion are forefront</a:t>
            </a:r>
          </a:p>
          <a:p>
            <a:r>
              <a:rPr lang="en-US" dirty="0"/>
              <a:t>We can accommodate our workers</a:t>
            </a:r>
          </a:p>
          <a:p>
            <a:r>
              <a:rPr lang="en-US" dirty="0"/>
              <a:t>Family matters</a:t>
            </a:r>
          </a:p>
          <a:p>
            <a:r>
              <a:rPr lang="en-US" dirty="0"/>
              <a:t>Psychological wellness is important</a:t>
            </a:r>
          </a:p>
          <a:p>
            <a:r>
              <a:rPr lang="en-US" dirty="0"/>
              <a:t>We are safer in 2020 then we were in 2019</a:t>
            </a:r>
          </a:p>
          <a:p>
            <a:pPr lvl="1"/>
            <a:r>
              <a:rPr lang="en-US" dirty="0"/>
              <a:t>Cleaner, more organized</a:t>
            </a:r>
          </a:p>
          <a:p>
            <a:r>
              <a:rPr lang="en-US" dirty="0"/>
              <a:t>That we have some awesome employees</a:t>
            </a:r>
          </a:p>
          <a:p>
            <a:r>
              <a:rPr lang="en-US" dirty="0"/>
              <a:t>Together we can face some extraordinary challenges</a:t>
            </a:r>
          </a:p>
          <a:p>
            <a:pPr marL="0" indent="0">
              <a:buNone/>
            </a:pPr>
            <a:endParaRPr lang="en-US" dirty="0"/>
          </a:p>
          <a:p>
            <a:pPr marL="0" indent="0" algn="ctr">
              <a:buNone/>
            </a:pPr>
            <a:r>
              <a:rPr lang="en-US" sz="2800" b="1" dirty="0">
                <a:solidFill>
                  <a:srgbClr val="F79421"/>
                </a:solidFill>
              </a:rPr>
              <a:t>Do This Review in Your Workplace</a:t>
            </a:r>
          </a:p>
        </p:txBody>
      </p:sp>
    </p:spTree>
    <p:extLst>
      <p:ext uri="{BB962C8B-B14F-4D97-AF65-F5344CB8AC3E}">
        <p14:creationId xmlns:p14="http://schemas.microsoft.com/office/powerpoint/2010/main" val="268738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EFBA-7E20-6543-BCE4-7982F85A1578}"/>
              </a:ext>
            </a:extLst>
          </p:cNvPr>
          <p:cNvSpPr>
            <a:spLocks noGrp="1"/>
          </p:cNvSpPr>
          <p:nvPr>
            <p:ph type="title"/>
          </p:nvPr>
        </p:nvSpPr>
        <p:spPr/>
        <p:txBody>
          <a:bodyPr/>
          <a:lstStyle/>
          <a:p>
            <a:r>
              <a:rPr lang="en-US" dirty="0"/>
              <a:t>Areas of Concerns/Struggles</a:t>
            </a:r>
          </a:p>
        </p:txBody>
      </p:sp>
      <p:sp>
        <p:nvSpPr>
          <p:cNvPr id="3" name="Content Placeholder 2">
            <a:extLst>
              <a:ext uri="{FF2B5EF4-FFF2-40B4-BE49-F238E27FC236}">
                <a16:creationId xmlns:a16="http://schemas.microsoft.com/office/drawing/2014/main" id="{CA0212A0-0F82-B047-B94F-AEF8F7641C78}"/>
              </a:ext>
            </a:extLst>
          </p:cNvPr>
          <p:cNvSpPr>
            <a:spLocks noGrp="1"/>
          </p:cNvSpPr>
          <p:nvPr>
            <p:ph idx="1"/>
          </p:nvPr>
        </p:nvSpPr>
        <p:spPr/>
        <p:txBody>
          <a:bodyPr>
            <a:normAutofit lnSpcReduction="10000"/>
          </a:bodyPr>
          <a:lstStyle/>
          <a:p>
            <a:r>
              <a:rPr lang="en-US" dirty="0"/>
              <a:t>Staffing shortages</a:t>
            </a:r>
          </a:p>
          <a:p>
            <a:r>
              <a:rPr lang="en-US" dirty="0"/>
              <a:t>Cold or COVID-19</a:t>
            </a:r>
          </a:p>
          <a:p>
            <a:r>
              <a:rPr lang="en-US" dirty="0"/>
              <a:t>Taken advantage of…</a:t>
            </a:r>
          </a:p>
          <a:p>
            <a:r>
              <a:rPr lang="en-US" dirty="0"/>
              <a:t>More money to stay home during COVID</a:t>
            </a:r>
          </a:p>
          <a:p>
            <a:r>
              <a:rPr lang="en-US" dirty="0"/>
              <a:t>Impact on women and single parent families</a:t>
            </a:r>
          </a:p>
          <a:p>
            <a:r>
              <a:rPr lang="en-US" dirty="0"/>
              <a:t>Isolated employees, singles and those who live alone</a:t>
            </a:r>
          </a:p>
          <a:p>
            <a:r>
              <a:rPr lang="en-US" dirty="0"/>
              <a:t>Marginalized and low-income earners</a:t>
            </a:r>
          </a:p>
          <a:p>
            <a:r>
              <a:rPr lang="en-US" dirty="0"/>
              <a:t>What needs to be improved policies, communications</a:t>
            </a:r>
          </a:p>
          <a:p>
            <a:endParaRPr lang="en-US" dirty="0"/>
          </a:p>
          <a:p>
            <a:pPr marL="0" indent="0" algn="ctr">
              <a:buNone/>
            </a:pPr>
            <a:r>
              <a:rPr lang="en-US" sz="2800" b="1" dirty="0">
                <a:solidFill>
                  <a:srgbClr val="F79421"/>
                </a:solidFill>
              </a:rPr>
              <a:t>Do This Review in Your Workplace</a:t>
            </a:r>
          </a:p>
        </p:txBody>
      </p:sp>
    </p:spTree>
    <p:extLst>
      <p:ext uri="{BB962C8B-B14F-4D97-AF65-F5344CB8AC3E}">
        <p14:creationId xmlns:p14="http://schemas.microsoft.com/office/powerpoint/2010/main" val="2245915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2F6D4F-0014-BE42-9E8A-31B76C806412}"/>
              </a:ext>
            </a:extLst>
          </p:cNvPr>
          <p:cNvSpPr>
            <a:spLocks noGrp="1"/>
          </p:cNvSpPr>
          <p:nvPr>
            <p:ph idx="1"/>
          </p:nvPr>
        </p:nvSpPr>
        <p:spPr/>
        <p:txBody>
          <a:bodyPr/>
          <a:lstStyle/>
          <a:p>
            <a:r>
              <a:rPr lang="en-US" dirty="0"/>
              <a:t>Are you inclusive?</a:t>
            </a:r>
          </a:p>
          <a:p>
            <a:r>
              <a:rPr lang="en-US" dirty="0"/>
              <a:t>Does the word “accommodation” send chills down your spine?</a:t>
            </a:r>
          </a:p>
          <a:p>
            <a:r>
              <a:rPr lang="en-US" dirty="0"/>
              <a:t>What is the satisfaction level of your employees?</a:t>
            </a:r>
          </a:p>
          <a:p>
            <a:r>
              <a:rPr lang="en-US" dirty="0"/>
              <a:t>Do your employees leave work at work?</a:t>
            </a:r>
          </a:p>
          <a:p>
            <a:r>
              <a:rPr lang="en-US" dirty="0"/>
              <a:t>Is your culture respectful? </a:t>
            </a:r>
          </a:p>
        </p:txBody>
      </p:sp>
      <p:sp>
        <p:nvSpPr>
          <p:cNvPr id="3" name="Title 2">
            <a:extLst>
              <a:ext uri="{FF2B5EF4-FFF2-40B4-BE49-F238E27FC236}">
                <a16:creationId xmlns:a16="http://schemas.microsoft.com/office/drawing/2014/main" id="{E1021DE3-ADCA-A845-A3C3-04C59A3DFBEA}"/>
              </a:ext>
            </a:extLst>
          </p:cNvPr>
          <p:cNvSpPr>
            <a:spLocks noGrp="1"/>
          </p:cNvSpPr>
          <p:nvPr>
            <p:ph type="title"/>
          </p:nvPr>
        </p:nvSpPr>
        <p:spPr/>
        <p:txBody>
          <a:bodyPr/>
          <a:lstStyle/>
          <a:p>
            <a:r>
              <a:rPr lang="en-US" dirty="0"/>
              <a:t>As an Organization How Do Rate?</a:t>
            </a:r>
          </a:p>
        </p:txBody>
      </p:sp>
    </p:spTree>
    <p:extLst>
      <p:ext uri="{BB962C8B-B14F-4D97-AF65-F5344CB8AC3E}">
        <p14:creationId xmlns:p14="http://schemas.microsoft.com/office/powerpoint/2010/main" val="3457039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8E0F9BDC-22A6-BE46-B6D1-B54BFA7F9B92}" vid="{D35402C9-1910-194B-A48A-AB70F573F6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266</TotalTime>
  <Words>762</Words>
  <Application>Microsoft Macintosh PowerPoint</Application>
  <PresentationFormat>On-screen Show (4:3)</PresentationFormat>
  <Paragraphs>119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 Narrow</vt:lpstr>
      <vt:lpstr>Calibri</vt:lpstr>
      <vt:lpstr>Office Theme</vt:lpstr>
      <vt:lpstr>Wrap It Up For Safety!</vt:lpstr>
      <vt:lpstr>Overview</vt:lpstr>
      <vt:lpstr>2020 What a Year!</vt:lpstr>
      <vt:lpstr>Now What?</vt:lpstr>
      <vt:lpstr>What Worked Well?</vt:lpstr>
      <vt:lpstr>What Worked Well?</vt:lpstr>
      <vt:lpstr>What Worked Well?</vt:lpstr>
      <vt:lpstr>Areas of Concerns/Struggles</vt:lpstr>
      <vt:lpstr>As an Organization How Do Rate?</vt:lpstr>
      <vt:lpstr>Trend Identification</vt:lpstr>
      <vt:lpstr>SWOT for 2021</vt:lpstr>
      <vt:lpstr>SWOT for 2021</vt:lpstr>
      <vt:lpstr>Dunk Business SWOT</vt:lpstr>
      <vt:lpstr>Dunk Business SWOT</vt:lpstr>
      <vt:lpstr>What is Next?</vt:lpstr>
      <vt:lpstr>20 Years of Dunk &amp; Associates</vt:lpstr>
      <vt:lpstr>Call to Action</vt:lpstr>
      <vt:lpstr>Get Connected!!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Our Safety Webinar Will Begin Shortly</dc:title>
  <dc:creator>Graphic Designer</dc:creator>
  <cp:lastModifiedBy>Jackie Watson</cp:lastModifiedBy>
  <cp:revision>47</cp:revision>
  <dcterms:created xsi:type="dcterms:W3CDTF">2020-01-20T14:32:26Z</dcterms:created>
  <dcterms:modified xsi:type="dcterms:W3CDTF">2020-11-30T15:50:20Z</dcterms:modified>
</cp:coreProperties>
</file>