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6" r:id="rId2"/>
    <p:sldId id="281" r:id="rId3"/>
    <p:sldId id="292" r:id="rId4"/>
    <p:sldId id="297" r:id="rId5"/>
    <p:sldId id="329" r:id="rId6"/>
    <p:sldId id="298" r:id="rId7"/>
    <p:sldId id="299" r:id="rId8"/>
    <p:sldId id="300" r:id="rId9"/>
    <p:sldId id="301" r:id="rId10"/>
    <p:sldId id="330" r:id="rId11"/>
    <p:sldId id="302" r:id="rId12"/>
    <p:sldId id="303" r:id="rId13"/>
    <p:sldId id="304" r:id="rId14"/>
    <p:sldId id="305" r:id="rId15"/>
    <p:sldId id="306" r:id="rId16"/>
    <p:sldId id="331" r:id="rId17"/>
    <p:sldId id="307" r:id="rId18"/>
    <p:sldId id="325" r:id="rId19"/>
    <p:sldId id="309" r:id="rId20"/>
    <p:sldId id="332" r:id="rId21"/>
    <p:sldId id="310" r:id="rId22"/>
    <p:sldId id="311" r:id="rId23"/>
    <p:sldId id="312" r:id="rId24"/>
    <p:sldId id="313" r:id="rId25"/>
    <p:sldId id="315" r:id="rId26"/>
    <p:sldId id="316" r:id="rId27"/>
    <p:sldId id="317" r:id="rId28"/>
    <p:sldId id="318" r:id="rId29"/>
    <p:sldId id="319" r:id="rId30"/>
    <p:sldId id="333" r:id="rId31"/>
    <p:sldId id="320" r:id="rId32"/>
    <p:sldId id="321" r:id="rId33"/>
    <p:sldId id="326" r:id="rId34"/>
    <p:sldId id="328" r:id="rId35"/>
    <p:sldId id="324" r:id="rId36"/>
    <p:sldId id="291"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A2D3FA5D-2D6F-9548-BAE2-136734E89B89}">
          <p14:sldIdLst>
            <p14:sldId id="296"/>
            <p14:sldId id="281"/>
            <p14:sldId id="292"/>
            <p14:sldId id="297"/>
            <p14:sldId id="329"/>
            <p14:sldId id="298"/>
            <p14:sldId id="299"/>
            <p14:sldId id="300"/>
            <p14:sldId id="301"/>
            <p14:sldId id="330"/>
            <p14:sldId id="302"/>
            <p14:sldId id="303"/>
            <p14:sldId id="304"/>
            <p14:sldId id="305"/>
            <p14:sldId id="306"/>
            <p14:sldId id="331"/>
            <p14:sldId id="307"/>
            <p14:sldId id="325"/>
            <p14:sldId id="309"/>
            <p14:sldId id="332"/>
            <p14:sldId id="310"/>
            <p14:sldId id="311"/>
            <p14:sldId id="312"/>
            <p14:sldId id="313"/>
            <p14:sldId id="315"/>
            <p14:sldId id="316"/>
            <p14:sldId id="317"/>
            <p14:sldId id="318"/>
            <p14:sldId id="319"/>
            <p14:sldId id="333"/>
            <p14:sldId id="320"/>
            <p14:sldId id="321"/>
            <p14:sldId id="326"/>
            <p14:sldId id="328"/>
            <p14:sldId id="324"/>
            <p14:sldId id="291"/>
            <p14:sldId id="295"/>
          </p14:sldIdLst>
        </p14:section>
      </p14:sectionLst>
    </p:ext>
    <p:ext uri="{EFAFB233-063F-42B5-8137-9DF3F51BA10A}">
      <p15:sldGuideLst xmlns:p15="http://schemas.microsoft.com/office/powerpoint/2012/main">
        <p15:guide id="1" orient="horz" pos="799" userDrawn="1">
          <p15:clr>
            <a:srgbClr val="A4A3A4"/>
          </p15:clr>
        </p15:guide>
        <p15:guide id="2" pos="249" userDrawn="1">
          <p15:clr>
            <a:srgbClr val="A4A3A4"/>
          </p15:clr>
        </p15:guide>
        <p15:guide id="3" orient="horz" pos="482" userDrawn="1">
          <p15:clr>
            <a:srgbClr val="A4A3A4"/>
          </p15:clr>
        </p15:guide>
        <p15:guide id="4" pos="5511" userDrawn="1">
          <p15:clr>
            <a:srgbClr val="A4A3A4"/>
          </p15:clr>
        </p15:guide>
        <p15:guide id="5" pos="3198" userDrawn="1">
          <p15:clr>
            <a:srgbClr val="A4A3A4"/>
          </p15:clr>
        </p15:guide>
        <p15:guide id="6" orient="horz" pos="2523" userDrawn="1">
          <p15:clr>
            <a:srgbClr val="A4A3A4"/>
          </p15:clr>
        </p15:guide>
        <p15:guide id="7" orient="horz" pos="1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421"/>
    <a:srgbClr val="0C75BA"/>
    <a:srgbClr val="39B54A"/>
    <a:srgbClr val="F69321"/>
    <a:srgbClr val="F7941D"/>
    <a:srgbClr val="F7941E"/>
    <a:srgbClr val="2E3192"/>
    <a:srgbClr val="F79432"/>
    <a:srgbClr val="FF7711"/>
    <a:srgbClr val="33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2" autoAdjust="0"/>
    <p:restoredTop sz="90748" autoAdjust="0"/>
  </p:normalViewPr>
  <p:slideViewPr>
    <p:cSldViewPr>
      <p:cViewPr varScale="1">
        <p:scale>
          <a:sx n="103" d="100"/>
          <a:sy n="103" d="100"/>
        </p:scale>
        <p:origin x="1470" y="114"/>
      </p:cViewPr>
      <p:guideLst>
        <p:guide orient="horz" pos="799"/>
        <p:guide pos="249"/>
        <p:guide orient="horz" pos="482"/>
        <p:guide pos="5511"/>
        <p:guide pos="3198"/>
        <p:guide orient="horz" pos="2523"/>
        <p:guide orient="horz" pos="1162"/>
      </p:guideLst>
    </p:cSldViewPr>
  </p:slideViewPr>
  <p:notesTextViewPr>
    <p:cViewPr>
      <p:scale>
        <a:sx n="1" d="1"/>
        <a:sy n="1" d="1"/>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8D6D0-35DD-0640-8AA6-18006F3620B1}" type="datetimeFigureOut">
              <a:rPr lang="en-US" smtClean="0"/>
              <a:pPr/>
              <a:t>1/15/2020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8171E-BCA4-7E42-B0E9-9F1C3943856A}" type="slidenum">
              <a:rPr lang="en-US" smtClean="0"/>
              <a:pPr/>
              <a:t>‹#›</a:t>
            </a:fld>
            <a:endParaRPr lang="en-US" dirty="0"/>
          </a:p>
        </p:txBody>
      </p:sp>
    </p:spTree>
    <p:extLst>
      <p:ext uri="{BB962C8B-B14F-4D97-AF65-F5344CB8AC3E}">
        <p14:creationId xmlns:p14="http://schemas.microsoft.com/office/powerpoint/2010/main" val="1611919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dirty="0"/>
              <a:t>The Way we do things around here – this usually has a negative connotation, like “we have always done it that way, so don’t try and change it” but we can turn that attitude into a safety first kind of attitude where “safety is top priority, and we don’t take short cuts or compromise on safety – that’s the way we do things around here”. </a:t>
            </a:r>
          </a:p>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13</a:t>
            </a:fld>
            <a:endParaRPr lang="en-US" dirty="0"/>
          </a:p>
        </p:txBody>
      </p:sp>
    </p:spTree>
    <p:extLst>
      <p:ext uri="{BB962C8B-B14F-4D97-AF65-F5344CB8AC3E}">
        <p14:creationId xmlns:p14="http://schemas.microsoft.com/office/powerpoint/2010/main" val="112015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14</a:t>
            </a:fld>
            <a:endParaRPr lang="en-US" dirty="0"/>
          </a:p>
        </p:txBody>
      </p:sp>
    </p:spTree>
    <p:extLst>
      <p:ext uri="{BB962C8B-B14F-4D97-AF65-F5344CB8AC3E}">
        <p14:creationId xmlns:p14="http://schemas.microsoft.com/office/powerpoint/2010/main" val="4001307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15</a:t>
            </a:fld>
            <a:endParaRPr lang="en-US" dirty="0"/>
          </a:p>
        </p:txBody>
      </p:sp>
    </p:spTree>
    <p:extLst>
      <p:ext uri="{BB962C8B-B14F-4D97-AF65-F5344CB8AC3E}">
        <p14:creationId xmlns:p14="http://schemas.microsoft.com/office/powerpoint/2010/main" val="381027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17</a:t>
            </a:fld>
            <a:endParaRPr lang="en-US" dirty="0"/>
          </a:p>
        </p:txBody>
      </p:sp>
    </p:spTree>
    <p:extLst>
      <p:ext uri="{BB962C8B-B14F-4D97-AF65-F5344CB8AC3E}">
        <p14:creationId xmlns:p14="http://schemas.microsoft.com/office/powerpoint/2010/main" val="309541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19</a:t>
            </a:fld>
            <a:endParaRPr lang="en-US" dirty="0"/>
          </a:p>
        </p:txBody>
      </p:sp>
    </p:spTree>
    <p:extLst>
      <p:ext uri="{BB962C8B-B14F-4D97-AF65-F5344CB8AC3E}">
        <p14:creationId xmlns:p14="http://schemas.microsoft.com/office/powerpoint/2010/main" val="170415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policies are reviewed at least annually and updated as necessary.</a:t>
            </a:r>
            <a:endParaRPr lang="en-CA" dirty="0"/>
          </a:p>
        </p:txBody>
      </p:sp>
      <p:sp>
        <p:nvSpPr>
          <p:cNvPr id="4" name="Slide Number Placeholder 3"/>
          <p:cNvSpPr>
            <a:spLocks noGrp="1"/>
          </p:cNvSpPr>
          <p:nvPr>
            <p:ph type="sldNum" sz="quarter" idx="5"/>
          </p:nvPr>
        </p:nvSpPr>
        <p:spPr/>
        <p:txBody>
          <a:bodyPr/>
          <a:lstStyle/>
          <a:p>
            <a:fld id="{1DF8171E-BCA4-7E42-B0E9-9F1C3943856A}" type="slidenum">
              <a:rPr lang="en-US" smtClean="0"/>
              <a:pPr/>
              <a:t>25</a:t>
            </a:fld>
            <a:endParaRPr lang="en-US" dirty="0"/>
          </a:p>
        </p:txBody>
      </p:sp>
    </p:spTree>
    <p:extLst>
      <p:ext uri="{BB962C8B-B14F-4D97-AF65-F5344CB8AC3E}">
        <p14:creationId xmlns:p14="http://schemas.microsoft.com/office/powerpoint/2010/main" val="2437875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B670A-6B7E-9649-B89E-F81D3C8906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5004048" y="2130427"/>
            <a:ext cx="3888432" cy="1470025"/>
          </a:xfrm>
        </p:spPr>
        <p:txBody>
          <a:bodyPr>
            <a:normAutofit/>
          </a:bodyPr>
          <a:lstStyle>
            <a:lvl1pPr algn="l">
              <a:lnSpc>
                <a:spcPts val="4280"/>
              </a:lnSpc>
              <a:defRPr sz="3600" b="1" i="0">
                <a:solidFill>
                  <a:srgbClr val="0C75BA"/>
                </a:solidFill>
                <a:latin typeface="Arial Narrow" panose="020B0604020202020204" pitchFamily="34" charset="0"/>
                <a:cs typeface="Arial Narrow" panose="020B0604020202020204" pitchFamily="34" charset="0"/>
              </a:defRPr>
            </a:lvl1pPr>
          </a:lstStyle>
          <a:p>
            <a:r>
              <a:rPr lang="en-CA" dirty="0"/>
              <a:t>Title</a:t>
            </a:r>
          </a:p>
        </p:txBody>
      </p:sp>
      <p:sp>
        <p:nvSpPr>
          <p:cNvPr id="3" name="Subtitle 2"/>
          <p:cNvSpPr>
            <a:spLocks noGrp="1"/>
          </p:cNvSpPr>
          <p:nvPr>
            <p:ph type="subTitle" idx="1" hasCustomPrompt="1"/>
          </p:nvPr>
        </p:nvSpPr>
        <p:spPr>
          <a:xfrm>
            <a:off x="5004048" y="3645024"/>
            <a:ext cx="3888432" cy="720080"/>
          </a:xfrm>
        </p:spPr>
        <p:txBody>
          <a:bodyPr/>
          <a:lstStyle>
            <a:lvl1pPr marL="0" indent="0" algn="l">
              <a:buNone/>
              <a:defRPr b="0" i="0">
                <a:solidFill>
                  <a:srgbClr val="F79421"/>
                </a:solidFill>
                <a:latin typeface="Arial Narrow" panose="020B0604020202020204" pitchFamily="34" charset="0"/>
                <a:cs typeface="Arial Narrow"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23585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B670A-6B7E-9649-B89E-F81D3C8906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575556" y="3573016"/>
            <a:ext cx="7992888" cy="864096"/>
          </a:xfrm>
        </p:spPr>
        <p:txBody>
          <a:bodyPr>
            <a:normAutofit/>
          </a:bodyPr>
          <a:lstStyle>
            <a:lvl1pPr algn="l">
              <a:lnSpc>
                <a:spcPts val="4280"/>
              </a:lnSpc>
              <a:defRPr sz="3600" b="1" i="0">
                <a:solidFill>
                  <a:srgbClr val="0C75BA"/>
                </a:solidFill>
                <a:latin typeface="Arial Narrow" panose="020B0604020202020204" pitchFamily="34" charset="0"/>
                <a:cs typeface="Arial Narrow" panose="020B0604020202020204" pitchFamily="34" charset="0"/>
              </a:defRPr>
            </a:lvl1pPr>
          </a:lstStyle>
          <a:p>
            <a:r>
              <a:rPr lang="en-CA" dirty="0"/>
              <a:t>Title</a:t>
            </a:r>
          </a:p>
        </p:txBody>
      </p:sp>
      <p:sp>
        <p:nvSpPr>
          <p:cNvPr id="3" name="Subtitle 2"/>
          <p:cNvSpPr>
            <a:spLocks noGrp="1"/>
          </p:cNvSpPr>
          <p:nvPr>
            <p:ph type="subTitle" idx="1" hasCustomPrompt="1"/>
          </p:nvPr>
        </p:nvSpPr>
        <p:spPr>
          <a:xfrm>
            <a:off x="575556" y="4293096"/>
            <a:ext cx="7992888" cy="720080"/>
          </a:xfrm>
        </p:spPr>
        <p:txBody>
          <a:bodyPr/>
          <a:lstStyle>
            <a:lvl1pPr marL="0" indent="0" algn="l">
              <a:buNone/>
              <a:defRPr b="0" i="0">
                <a:solidFill>
                  <a:srgbClr val="F79421"/>
                </a:solidFill>
                <a:latin typeface="Arial Narrow" panose="020B0604020202020204" pitchFamily="34" charset="0"/>
                <a:cs typeface="Arial Narrow"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Section 1</a:t>
            </a:r>
          </a:p>
        </p:txBody>
      </p:sp>
    </p:spTree>
    <p:extLst>
      <p:ext uri="{BB962C8B-B14F-4D97-AF65-F5344CB8AC3E}">
        <p14:creationId xmlns:p14="http://schemas.microsoft.com/office/powerpoint/2010/main" val="185509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467D11-81AD-E64B-8C72-564A9CF9E5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323528" y="-27384"/>
            <a:ext cx="8640960" cy="936104"/>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Title 36pt Blue Arial Narrow Bold</a:t>
            </a:r>
          </a:p>
        </p:txBody>
      </p:sp>
      <p:sp>
        <p:nvSpPr>
          <p:cNvPr id="3" name="Content Placeholder 2"/>
          <p:cNvSpPr>
            <a:spLocks noGrp="1"/>
          </p:cNvSpPr>
          <p:nvPr>
            <p:ph idx="1" hasCustomPrompt="1"/>
          </p:nvPr>
        </p:nvSpPr>
        <p:spPr>
          <a:xfrm>
            <a:off x="323528" y="989233"/>
            <a:ext cx="8640960" cy="4888039"/>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Bullet 20pt Arial Regular</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106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467D11-81AD-E64B-8C72-564A9CF9E5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itle 1">
            <a:extLst>
              <a:ext uri="{FF2B5EF4-FFF2-40B4-BE49-F238E27FC236}">
                <a16:creationId xmlns:a16="http://schemas.microsoft.com/office/drawing/2014/main" id="{00728807-AA16-5E46-9D32-EDC4A5CA22DA}"/>
              </a:ext>
            </a:extLst>
          </p:cNvPr>
          <p:cNvSpPr>
            <a:spLocks noGrp="1"/>
          </p:cNvSpPr>
          <p:nvPr>
            <p:ph type="title" hasCustomPrompt="1"/>
          </p:nvPr>
        </p:nvSpPr>
        <p:spPr>
          <a:xfrm>
            <a:off x="323528" y="-99392"/>
            <a:ext cx="8640960" cy="1584176"/>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Two Line Title 44pt Blue Arial Narrow Bold (For long titles only!)</a:t>
            </a:r>
          </a:p>
        </p:txBody>
      </p:sp>
      <p:sp>
        <p:nvSpPr>
          <p:cNvPr id="3" name="Content Placeholder 2"/>
          <p:cNvSpPr>
            <a:spLocks noGrp="1"/>
          </p:cNvSpPr>
          <p:nvPr>
            <p:ph idx="1" hasCustomPrompt="1"/>
          </p:nvPr>
        </p:nvSpPr>
        <p:spPr>
          <a:xfrm>
            <a:off x="323528" y="1537913"/>
            <a:ext cx="8640960" cy="4483375"/>
          </a:xfrm>
        </p:spPr>
        <p:txBody>
          <a:bodyPr>
            <a:normAutofit/>
          </a:bodyPr>
          <a:lstStyle>
            <a:lvl1pPr marL="0" indent="0">
              <a:lnSpc>
                <a:spcPct val="100000"/>
              </a:lnSpc>
              <a:spcBef>
                <a:spcPts val="600"/>
              </a:spcBef>
              <a:buFont typeface="Arial" panose="020B0604020202020204" pitchFamily="34" charset="0"/>
              <a:buNone/>
              <a:defRPr sz="2000" b="0">
                <a:solidFill>
                  <a:schemeClr val="tx1"/>
                </a:solidFill>
                <a:latin typeface="Arial" panose="020B0604020202020204" pitchFamily="34" charset="0"/>
                <a:cs typeface="Arial" panose="020B0604020202020204" pitchFamily="34" charset="0"/>
              </a:defRPr>
            </a:lvl1pPr>
            <a:lvl2pPr marL="3429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2pPr>
            <a:lvl3pPr marL="6858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3pPr>
            <a:lvl4pPr marL="10287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4pPr>
            <a:lvl5pPr marL="13716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a:t>Body Title 20pt Arial Orange Bold</a:t>
            </a:r>
          </a:p>
          <a:p>
            <a:pPr lvl="0"/>
            <a:r>
              <a:rPr lang="en-US" dirty="0"/>
              <a:t>Paragraph One 20pt Arial black Regular</a:t>
            </a:r>
          </a:p>
          <a:p>
            <a:pPr lvl="0"/>
            <a:r>
              <a:rPr lang="en-US" dirty="0"/>
              <a:t>Paragraph Two 20pt Arial black Regular</a:t>
            </a:r>
          </a:p>
        </p:txBody>
      </p:sp>
    </p:spTree>
    <p:extLst>
      <p:ext uri="{BB962C8B-B14F-4D97-AF65-F5344CB8AC3E}">
        <p14:creationId xmlns:p14="http://schemas.microsoft.com/office/powerpoint/2010/main" val="338319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F573D7-D6B0-274D-BCCB-609393222D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Content Placeholder 3"/>
          <p:cNvSpPr>
            <a:spLocks noGrp="1"/>
          </p:cNvSpPr>
          <p:nvPr>
            <p:ph sz="half" idx="2" hasCustomPrompt="1"/>
          </p:nvPr>
        </p:nvSpPr>
        <p:spPr>
          <a:xfrm>
            <a:off x="5652120" y="0"/>
            <a:ext cx="3491880" cy="685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dirty="0"/>
              <a:t>Picture</a:t>
            </a:r>
          </a:p>
        </p:txBody>
      </p:sp>
      <p:sp>
        <p:nvSpPr>
          <p:cNvPr id="11" name="Content Placeholder 2">
            <a:extLst>
              <a:ext uri="{FF2B5EF4-FFF2-40B4-BE49-F238E27FC236}">
                <a16:creationId xmlns:a16="http://schemas.microsoft.com/office/drawing/2014/main" id="{80DEB2A3-0F16-7F47-855F-E88CFCF6EC5E}"/>
              </a:ext>
            </a:extLst>
          </p:cNvPr>
          <p:cNvSpPr>
            <a:spLocks noGrp="1"/>
          </p:cNvSpPr>
          <p:nvPr>
            <p:ph idx="1"/>
          </p:nvPr>
        </p:nvSpPr>
        <p:spPr>
          <a:xfrm>
            <a:off x="323528" y="1556792"/>
            <a:ext cx="5184576" cy="4195343"/>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Title 1">
            <a:extLst>
              <a:ext uri="{FF2B5EF4-FFF2-40B4-BE49-F238E27FC236}">
                <a16:creationId xmlns:a16="http://schemas.microsoft.com/office/drawing/2014/main" id="{EC903B94-CAEA-024B-B732-F665CC08D5EB}"/>
              </a:ext>
            </a:extLst>
          </p:cNvPr>
          <p:cNvSpPr>
            <a:spLocks noGrp="1"/>
          </p:cNvSpPr>
          <p:nvPr>
            <p:ph type="title" hasCustomPrompt="1"/>
          </p:nvPr>
        </p:nvSpPr>
        <p:spPr>
          <a:xfrm>
            <a:off x="323528" y="-243408"/>
            <a:ext cx="5184576" cy="1728192"/>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Two Line Title 44pt Blue Arial Narrow Bold</a:t>
            </a:r>
          </a:p>
        </p:txBody>
      </p:sp>
    </p:spTree>
    <p:extLst>
      <p:ext uri="{BB962C8B-B14F-4D97-AF65-F5344CB8AC3E}">
        <p14:creationId xmlns:p14="http://schemas.microsoft.com/office/powerpoint/2010/main" val="203605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t connecte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8BAE87A-FEF2-3045-BAFE-0559E0920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FA32C1-60B2-BF43-B539-700014158422}"/>
              </a:ext>
            </a:extLst>
          </p:cNvPr>
          <p:cNvSpPr>
            <a:spLocks noGrp="1"/>
          </p:cNvSpPr>
          <p:nvPr>
            <p:ph type="title" hasCustomPrompt="1"/>
          </p:nvPr>
        </p:nvSpPr>
        <p:spPr>
          <a:xfrm>
            <a:off x="323528" y="-27384"/>
            <a:ext cx="8640960" cy="936104"/>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Get Connected!</a:t>
            </a:r>
          </a:p>
        </p:txBody>
      </p:sp>
      <p:sp>
        <p:nvSpPr>
          <p:cNvPr id="5" name="Content Placeholder 2">
            <a:extLst>
              <a:ext uri="{FF2B5EF4-FFF2-40B4-BE49-F238E27FC236}">
                <a16:creationId xmlns:a16="http://schemas.microsoft.com/office/drawing/2014/main" id="{18982E6C-B2D5-C544-A62D-E36BE3E1F090}"/>
              </a:ext>
            </a:extLst>
          </p:cNvPr>
          <p:cNvSpPr>
            <a:spLocks noGrp="1"/>
          </p:cNvSpPr>
          <p:nvPr>
            <p:ph idx="1" hasCustomPrompt="1"/>
          </p:nvPr>
        </p:nvSpPr>
        <p:spPr>
          <a:xfrm>
            <a:off x="323528" y="989233"/>
            <a:ext cx="8640960" cy="4888039"/>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Bullet 20pt Arial Regular</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7808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52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1A2F25-15F9-4E07-9AFA-C30E4A35932C}" type="datetimeFigureOut">
              <a:rPr lang="en-CA" smtClean="0"/>
              <a:pPr/>
              <a:t>2020-01-15</a:t>
            </a:fld>
            <a:endParaRPr lang="en-C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19860690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2" r:id="rId5"/>
    <p:sldLayoutId id="2147483654" r:id="rId6"/>
    <p:sldLayoutId id="2147483657"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facebook.com/Systems247/" TargetMode="External"/><Relationship Id="rId7" Type="http://schemas.openxmlformats.org/officeDocument/2006/relationships/hyperlink" Target="https://ca.linkedin.com/company/systems-24-7" TargetMode="External"/><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www.instagram.com/dunk247/" TargetMode="Externa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211A-EDDA-F94C-B0A8-E7EDBA45D50C}"/>
              </a:ext>
            </a:extLst>
          </p:cNvPr>
          <p:cNvSpPr>
            <a:spLocks noGrp="1"/>
          </p:cNvSpPr>
          <p:nvPr>
            <p:ph type="title"/>
          </p:nvPr>
        </p:nvSpPr>
        <p:spPr/>
        <p:txBody>
          <a:bodyPr/>
          <a:lstStyle/>
          <a:p>
            <a:r>
              <a:rPr lang="en-US" dirty="0"/>
              <a:t>Hello! Our Safety Webinar Will Begin Shortly</a:t>
            </a:r>
          </a:p>
        </p:txBody>
      </p:sp>
      <p:sp>
        <p:nvSpPr>
          <p:cNvPr id="3" name="Content Placeholder 2">
            <a:extLst>
              <a:ext uri="{FF2B5EF4-FFF2-40B4-BE49-F238E27FC236}">
                <a16:creationId xmlns:a16="http://schemas.microsoft.com/office/drawing/2014/main" id="{A61870EF-5BA2-0F47-B7FD-E4C5F7ADAF9F}"/>
              </a:ext>
            </a:extLst>
          </p:cNvPr>
          <p:cNvSpPr>
            <a:spLocks noGrp="1"/>
          </p:cNvSpPr>
          <p:nvPr>
            <p:ph idx="1"/>
          </p:nvPr>
        </p:nvSpPr>
        <p:spPr/>
        <p:txBody>
          <a:bodyPr/>
          <a:lstStyle/>
          <a:p>
            <a:pPr marL="0" indent="0">
              <a:buNone/>
            </a:pPr>
            <a:r>
              <a:rPr lang="en-CA" dirty="0">
                <a:ea typeface="Arial" charset="0"/>
              </a:rPr>
              <a:t>Thank you for joining today’s Webinar. Please </a:t>
            </a:r>
            <a:r>
              <a:rPr lang="en-CA" b="1" dirty="0">
                <a:solidFill>
                  <a:srgbClr val="F69321"/>
                </a:solidFill>
                <a:ea typeface="Arial" charset="0"/>
              </a:rPr>
              <a:t>follow </a:t>
            </a:r>
            <a:r>
              <a:rPr lang="en-CA" dirty="0">
                <a:ea typeface="Arial" charset="0"/>
              </a:rPr>
              <a:t>the instructions below to make sure you have audio for this presentation. </a:t>
            </a:r>
          </a:p>
        </p:txBody>
      </p:sp>
      <p:sp>
        <p:nvSpPr>
          <p:cNvPr id="4" name="Content Placeholder 2">
            <a:extLst>
              <a:ext uri="{FF2B5EF4-FFF2-40B4-BE49-F238E27FC236}">
                <a16:creationId xmlns:a16="http://schemas.microsoft.com/office/drawing/2014/main" id="{F1AB010B-F0FB-BC44-AA03-8E1A0B55FF0E}"/>
              </a:ext>
            </a:extLst>
          </p:cNvPr>
          <p:cNvSpPr txBox="1">
            <a:spLocks/>
          </p:cNvSpPr>
          <p:nvPr/>
        </p:nvSpPr>
        <p:spPr>
          <a:xfrm>
            <a:off x="323528" y="1772816"/>
            <a:ext cx="5341219" cy="46640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000" b="1" dirty="0">
                <a:solidFill>
                  <a:srgbClr val="0C75BA"/>
                </a:solidFill>
                <a:latin typeface="Arial" panose="020B0604020202020204" pitchFamily="34" charset="0"/>
                <a:cs typeface="Arial" panose="020B0604020202020204" pitchFamily="34" charset="0"/>
              </a:rPr>
              <a:t>Steps for Audio:</a:t>
            </a:r>
          </a:p>
          <a:p>
            <a:pPr marL="342900" indent="-342900">
              <a:buFont typeface="+mj-lt"/>
              <a:buAutoNum type="arabicPeriod"/>
            </a:pPr>
            <a:r>
              <a:rPr lang="en-CA" sz="2000" dirty="0">
                <a:latin typeface="Arial" panose="020B0604020202020204" pitchFamily="34" charset="0"/>
                <a:cs typeface="Arial" panose="020B0604020202020204" pitchFamily="34" charset="0"/>
              </a:rPr>
              <a:t>Click on the “Connect to Audio” button at the bottom of the screen.</a:t>
            </a:r>
          </a:p>
          <a:p>
            <a:pPr marL="342900" indent="-342900">
              <a:buFont typeface="+mj-lt"/>
              <a:buAutoNum type="arabicPeriod"/>
            </a:pPr>
            <a:r>
              <a:rPr lang="en-CA" sz="2000" dirty="0">
                <a:latin typeface="Arial" panose="020B0604020202020204" pitchFamily="34" charset="0"/>
                <a:cs typeface="Arial" panose="020B0604020202020204" pitchFamily="34" charset="0"/>
              </a:rPr>
              <a:t>A pop-up will appear, from here click the </a:t>
            </a:r>
            <a:r>
              <a:rPr lang="en-CA" sz="2000" b="1" dirty="0">
                <a:solidFill>
                  <a:srgbClr val="F79421"/>
                </a:solidFill>
                <a:latin typeface="Arial" panose="020B0604020202020204" pitchFamily="34" charset="0"/>
                <a:cs typeface="Arial" panose="020B0604020202020204" pitchFamily="34" charset="0"/>
              </a:rPr>
              <a:t>Connect</a:t>
            </a:r>
            <a:r>
              <a:rPr lang="en-CA" sz="2000" dirty="0">
                <a:latin typeface="Arial" panose="020B0604020202020204" pitchFamily="34" charset="0"/>
                <a:cs typeface="Arial" panose="020B0604020202020204" pitchFamily="34" charset="0"/>
              </a:rPr>
              <a:t> button next to “Use computer for audio”.</a:t>
            </a:r>
          </a:p>
          <a:p>
            <a:pPr marL="342900" indent="-342900">
              <a:buFont typeface="+mj-lt"/>
              <a:buAutoNum type="arabicPeriod"/>
            </a:pPr>
            <a:r>
              <a:rPr lang="en-CA" sz="2000" dirty="0">
                <a:latin typeface="Arial" panose="020B0604020202020204" pitchFamily="34" charset="0"/>
                <a:cs typeface="Arial" panose="020B0604020202020204" pitchFamily="34" charset="0"/>
              </a:rPr>
              <a:t>This connects to the webinar audio. </a:t>
            </a:r>
            <a:r>
              <a:rPr lang="en-CA" sz="2000" b="1" i="1" dirty="0">
                <a:solidFill>
                  <a:srgbClr val="F79421"/>
                </a:solidFill>
                <a:latin typeface="Arial" panose="020B0604020202020204" pitchFamily="34" charset="0"/>
                <a:cs typeface="Arial" panose="020B0604020202020204" pitchFamily="34" charset="0"/>
              </a:rPr>
              <a:t>Participants are muted automatically</a:t>
            </a:r>
            <a:r>
              <a:rPr lang="en-CA" sz="2000" dirty="0">
                <a:latin typeface="Arial" panose="020B0604020202020204" pitchFamily="34" charset="0"/>
                <a:cs typeface="Arial" panose="020B0604020202020204" pitchFamily="34" charset="0"/>
              </a:rPr>
              <a:t>, and do not have the option to unmute.</a:t>
            </a:r>
          </a:p>
          <a:p>
            <a:pPr marL="342900" indent="-342900">
              <a:buFont typeface="+mj-lt"/>
              <a:buAutoNum type="arabicPeriod"/>
            </a:pPr>
            <a:r>
              <a:rPr lang="en-CA" sz="2000" dirty="0">
                <a:latin typeface="Arial" panose="020B0604020202020204" pitchFamily="34" charset="0"/>
                <a:cs typeface="Arial" panose="020B0604020202020204" pitchFamily="34" charset="0"/>
              </a:rPr>
              <a:t>If you are having trouble call our office for assistance at 1-866-754-8839.</a:t>
            </a:r>
          </a:p>
        </p:txBody>
      </p:sp>
      <p:grpSp>
        <p:nvGrpSpPr>
          <p:cNvPr id="5" name="Group 4">
            <a:extLst>
              <a:ext uri="{FF2B5EF4-FFF2-40B4-BE49-F238E27FC236}">
                <a16:creationId xmlns:a16="http://schemas.microsoft.com/office/drawing/2014/main" id="{48718DBB-8036-6649-881E-225701408503}"/>
              </a:ext>
            </a:extLst>
          </p:cNvPr>
          <p:cNvGrpSpPr/>
          <p:nvPr/>
        </p:nvGrpSpPr>
        <p:grpSpPr>
          <a:xfrm>
            <a:off x="5906493" y="1772816"/>
            <a:ext cx="2659476" cy="965228"/>
            <a:chOff x="5948856" y="3040979"/>
            <a:chExt cx="2659476" cy="965228"/>
          </a:xfrm>
        </p:grpSpPr>
        <p:pic>
          <p:nvPicPr>
            <p:cNvPr id="6" name="Picture 5" descr="A picture containing drawing&#10;&#10;Description automatically generated">
              <a:extLst>
                <a:ext uri="{FF2B5EF4-FFF2-40B4-BE49-F238E27FC236}">
                  <a16:creationId xmlns:a16="http://schemas.microsoft.com/office/drawing/2014/main" id="{329A2710-11CF-9044-9EB9-E0391FE99B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8856" y="3477211"/>
              <a:ext cx="2659476" cy="528996"/>
            </a:xfrm>
            <a:prstGeom prst="rect">
              <a:avLst/>
            </a:prstGeom>
          </p:spPr>
        </p:pic>
        <p:cxnSp>
          <p:nvCxnSpPr>
            <p:cNvPr id="7" name="Straight Arrow Connector 6">
              <a:extLst>
                <a:ext uri="{FF2B5EF4-FFF2-40B4-BE49-F238E27FC236}">
                  <a16:creationId xmlns:a16="http://schemas.microsoft.com/office/drawing/2014/main" id="{43937605-4FE3-FA41-B1B9-84D5F4189F97}"/>
                </a:ext>
              </a:extLst>
            </p:cNvPr>
            <p:cNvCxnSpPr/>
            <p:nvPr/>
          </p:nvCxnSpPr>
          <p:spPr>
            <a:xfrm>
              <a:off x="6115412" y="3040979"/>
              <a:ext cx="0" cy="3853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D146FBDC-E42E-6D4E-84CC-B9617C4B90C7}"/>
              </a:ext>
            </a:extLst>
          </p:cNvPr>
          <p:cNvGrpSpPr/>
          <p:nvPr/>
        </p:nvGrpSpPr>
        <p:grpSpPr>
          <a:xfrm>
            <a:off x="5906493" y="3070420"/>
            <a:ext cx="2659476" cy="2091262"/>
            <a:chOff x="5855874" y="3072373"/>
            <a:chExt cx="2659476" cy="2091262"/>
          </a:xfrm>
        </p:grpSpPr>
        <p:pic>
          <p:nvPicPr>
            <p:cNvPr id="9" name="Picture 8" descr="A picture containing animal, bird, flower&#10;&#10;Description automatically generated">
              <a:extLst>
                <a:ext uri="{FF2B5EF4-FFF2-40B4-BE49-F238E27FC236}">
                  <a16:creationId xmlns:a16="http://schemas.microsoft.com/office/drawing/2014/main" id="{F7B5A71B-0329-5145-A569-526708AE7F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5874" y="3072373"/>
              <a:ext cx="2659476" cy="2091262"/>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F5368FDF-C052-9A4F-950B-A719F45ECC63}"/>
                </a:ext>
              </a:extLst>
            </p:cNvPr>
            <p:cNvCxnSpPr/>
            <p:nvPr/>
          </p:nvCxnSpPr>
          <p:spPr>
            <a:xfrm>
              <a:off x="8087710" y="4001294"/>
              <a:ext cx="0" cy="3853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285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4F44-E84B-254A-8A3C-4AA22286CF2C}"/>
              </a:ext>
            </a:extLst>
          </p:cNvPr>
          <p:cNvSpPr>
            <a:spLocks noGrp="1"/>
          </p:cNvSpPr>
          <p:nvPr>
            <p:ph type="ctrTitle"/>
          </p:nvPr>
        </p:nvSpPr>
        <p:spPr/>
        <p:txBody>
          <a:bodyPr/>
          <a:lstStyle/>
          <a:p>
            <a:r>
              <a:rPr lang="en-US" dirty="0"/>
              <a:t>Leadership and Safety Culture</a:t>
            </a:r>
          </a:p>
        </p:txBody>
      </p:sp>
      <p:sp>
        <p:nvSpPr>
          <p:cNvPr id="3" name="Subtitle 2">
            <a:extLst>
              <a:ext uri="{FF2B5EF4-FFF2-40B4-BE49-F238E27FC236}">
                <a16:creationId xmlns:a16="http://schemas.microsoft.com/office/drawing/2014/main" id="{32C76AA4-B7E6-4B4F-A409-3F14BE2CE953}"/>
              </a:ext>
            </a:extLst>
          </p:cNvPr>
          <p:cNvSpPr>
            <a:spLocks noGrp="1"/>
          </p:cNvSpPr>
          <p:nvPr>
            <p:ph type="subTitle" idx="1"/>
          </p:nvPr>
        </p:nvSpPr>
        <p:spPr>
          <a:xfrm>
            <a:off x="575556" y="4293096"/>
            <a:ext cx="7992888" cy="720080"/>
          </a:xfrm>
        </p:spPr>
        <p:txBody>
          <a:bodyPr/>
          <a:lstStyle/>
          <a:p>
            <a:r>
              <a:rPr lang="en-US" dirty="0"/>
              <a:t>Section 2</a:t>
            </a:r>
          </a:p>
        </p:txBody>
      </p:sp>
    </p:spTree>
    <p:extLst>
      <p:ext uri="{BB962C8B-B14F-4D97-AF65-F5344CB8AC3E}">
        <p14:creationId xmlns:p14="http://schemas.microsoft.com/office/powerpoint/2010/main" val="387068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E68-DE33-7C45-92DA-A6355AC6DEDD}"/>
              </a:ext>
            </a:extLst>
          </p:cNvPr>
          <p:cNvSpPr>
            <a:spLocks noGrp="1"/>
          </p:cNvSpPr>
          <p:nvPr>
            <p:ph type="title"/>
          </p:nvPr>
        </p:nvSpPr>
        <p:spPr/>
        <p:txBody>
          <a:bodyPr/>
          <a:lstStyle/>
          <a:p>
            <a:r>
              <a:rPr lang="en-US" dirty="0"/>
              <a:t>Leadership and Safety Culture</a:t>
            </a:r>
          </a:p>
        </p:txBody>
      </p:sp>
      <p:sp>
        <p:nvSpPr>
          <p:cNvPr id="3" name="Content Placeholder 2">
            <a:extLst>
              <a:ext uri="{FF2B5EF4-FFF2-40B4-BE49-F238E27FC236}">
                <a16:creationId xmlns:a16="http://schemas.microsoft.com/office/drawing/2014/main" id="{F40F3AC2-16AC-DE40-8B41-319222FF7B48}"/>
              </a:ext>
            </a:extLst>
          </p:cNvPr>
          <p:cNvSpPr>
            <a:spLocks noGrp="1"/>
          </p:cNvSpPr>
          <p:nvPr>
            <p:ph idx="1"/>
          </p:nvPr>
        </p:nvSpPr>
        <p:spPr>
          <a:xfrm>
            <a:off x="323528" y="989233"/>
            <a:ext cx="8568951" cy="4888039"/>
          </a:xfrm>
        </p:spPr>
        <p:txBody>
          <a:bodyPr/>
          <a:lstStyle/>
          <a:p>
            <a:pPr marL="0" indent="0">
              <a:spcBef>
                <a:spcPts val="1200"/>
              </a:spcBef>
              <a:buNone/>
            </a:pPr>
            <a:r>
              <a:rPr lang="en-US" dirty="0"/>
              <a:t>As an employer, senior manager or supervisor, you may sincerely believe you are doing all the right things regarding your safety program. On paper, you provide excellent training and you have policies and procedures for everything safety related. However, rules, standards and training, while important and necessary, are not enough. </a:t>
            </a:r>
          </a:p>
        </p:txBody>
      </p:sp>
      <p:sp>
        <p:nvSpPr>
          <p:cNvPr id="4" name="Content Placeholder 2">
            <a:extLst>
              <a:ext uri="{FF2B5EF4-FFF2-40B4-BE49-F238E27FC236}">
                <a16:creationId xmlns:a16="http://schemas.microsoft.com/office/drawing/2014/main" id="{A6487F52-A32D-9E44-8830-12041488FD62}"/>
              </a:ext>
            </a:extLst>
          </p:cNvPr>
          <p:cNvSpPr txBox="1">
            <a:spLocks/>
          </p:cNvSpPr>
          <p:nvPr/>
        </p:nvSpPr>
        <p:spPr>
          <a:xfrm>
            <a:off x="323529" y="2717425"/>
            <a:ext cx="4824536" cy="4888039"/>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dirty="0"/>
              <a:t>For a safety program to be effective it needs to be a living and breathing program, not just a binder on a shelf. It needs to be demonstrated, implemented, evaluated, updated and continuous improved and worked on from all levels of the organization. </a:t>
            </a:r>
          </a:p>
        </p:txBody>
      </p:sp>
      <p:pic>
        <p:nvPicPr>
          <p:cNvPr id="6" name="Picture 5" descr="A close up of a device&#10;&#10;Description automatically generated">
            <a:extLst>
              <a:ext uri="{FF2B5EF4-FFF2-40B4-BE49-F238E27FC236}">
                <a16:creationId xmlns:a16="http://schemas.microsoft.com/office/drawing/2014/main" id="{0A91B329-F73E-F745-8510-63D81EB38A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12406" y="2543592"/>
            <a:ext cx="3320034" cy="2617852"/>
          </a:xfrm>
          <a:prstGeom prst="rect">
            <a:avLst/>
          </a:prstGeom>
        </p:spPr>
      </p:pic>
    </p:spTree>
    <p:extLst>
      <p:ext uri="{BB962C8B-B14F-4D97-AF65-F5344CB8AC3E}">
        <p14:creationId xmlns:p14="http://schemas.microsoft.com/office/powerpoint/2010/main" val="65134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E68-DE33-7C45-92DA-A6355AC6DEDD}"/>
              </a:ext>
            </a:extLst>
          </p:cNvPr>
          <p:cNvSpPr>
            <a:spLocks noGrp="1"/>
          </p:cNvSpPr>
          <p:nvPr>
            <p:ph type="title"/>
          </p:nvPr>
        </p:nvSpPr>
        <p:spPr/>
        <p:txBody>
          <a:bodyPr/>
          <a:lstStyle/>
          <a:p>
            <a:r>
              <a:rPr lang="en-US" dirty="0"/>
              <a:t>Leadership and Safety Culture</a:t>
            </a:r>
          </a:p>
        </p:txBody>
      </p:sp>
      <p:sp>
        <p:nvSpPr>
          <p:cNvPr id="3" name="Content Placeholder 2">
            <a:extLst>
              <a:ext uri="{FF2B5EF4-FFF2-40B4-BE49-F238E27FC236}">
                <a16:creationId xmlns:a16="http://schemas.microsoft.com/office/drawing/2014/main" id="{F40F3AC2-16AC-DE40-8B41-319222FF7B48}"/>
              </a:ext>
            </a:extLst>
          </p:cNvPr>
          <p:cNvSpPr>
            <a:spLocks noGrp="1"/>
          </p:cNvSpPr>
          <p:nvPr>
            <p:ph idx="1"/>
          </p:nvPr>
        </p:nvSpPr>
        <p:spPr>
          <a:xfrm>
            <a:off x="323528" y="989233"/>
            <a:ext cx="5328592" cy="4888039"/>
          </a:xfrm>
        </p:spPr>
        <p:txBody>
          <a:bodyPr/>
          <a:lstStyle/>
          <a:p>
            <a:pPr marL="0" indent="0">
              <a:spcBef>
                <a:spcPts val="1200"/>
              </a:spcBef>
              <a:buNone/>
            </a:pPr>
            <a:r>
              <a:rPr lang="en-US" dirty="0"/>
              <a:t>When you set a firm foundation (providing training, being compliant, having a safe workplace), it provides a platform for a strong safety culture. It's what you do to build on this foundation that makes the difference.</a:t>
            </a:r>
          </a:p>
          <a:p>
            <a:pPr marL="0" indent="0">
              <a:spcBef>
                <a:spcPts val="1200"/>
              </a:spcBef>
              <a:buNone/>
            </a:pPr>
            <a:r>
              <a:rPr lang="en-US" dirty="0"/>
              <a:t>A strong safety culture is one where managers lead by example, workers feel comfortable contributing to the safety of the workplace and it’s also an environment where everyone is accountable for safety.</a:t>
            </a:r>
          </a:p>
        </p:txBody>
      </p:sp>
      <p:pic>
        <p:nvPicPr>
          <p:cNvPr id="5" name="Picture 4" descr="A person posing for a picture&#10;&#10;Description automatically generated">
            <a:extLst>
              <a:ext uri="{FF2B5EF4-FFF2-40B4-BE49-F238E27FC236}">
                <a16:creationId xmlns:a16="http://schemas.microsoft.com/office/drawing/2014/main" id="{77D876A0-7A1E-AB4F-A9CB-2780FBCDB67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49602" y="1061474"/>
            <a:ext cx="3414886" cy="3315904"/>
          </a:xfrm>
          <a:prstGeom prst="rect">
            <a:avLst/>
          </a:prstGeom>
        </p:spPr>
      </p:pic>
    </p:spTree>
    <p:extLst>
      <p:ext uri="{BB962C8B-B14F-4D97-AF65-F5344CB8AC3E}">
        <p14:creationId xmlns:p14="http://schemas.microsoft.com/office/powerpoint/2010/main" val="4913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yellow sign&#10;&#10;Description automatically generated">
            <a:extLst>
              <a:ext uri="{FF2B5EF4-FFF2-40B4-BE49-F238E27FC236}">
                <a16:creationId xmlns:a16="http://schemas.microsoft.com/office/drawing/2014/main" id="{7BBDAF78-CDD4-FB43-AC5E-B7191F0499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
        <p:nvSpPr>
          <p:cNvPr id="2" name="Title 1">
            <a:extLst>
              <a:ext uri="{FF2B5EF4-FFF2-40B4-BE49-F238E27FC236}">
                <a16:creationId xmlns:a16="http://schemas.microsoft.com/office/drawing/2014/main" id="{6CFDDE68-DE33-7C45-92DA-A6355AC6DEDD}"/>
              </a:ext>
            </a:extLst>
          </p:cNvPr>
          <p:cNvSpPr>
            <a:spLocks noGrp="1"/>
          </p:cNvSpPr>
          <p:nvPr>
            <p:ph type="title"/>
          </p:nvPr>
        </p:nvSpPr>
        <p:spPr/>
        <p:txBody>
          <a:bodyPr/>
          <a:lstStyle/>
          <a:p>
            <a:r>
              <a:rPr lang="en-US" dirty="0"/>
              <a:t>Leadership and Safety Culture</a:t>
            </a:r>
          </a:p>
        </p:txBody>
      </p:sp>
      <p:sp>
        <p:nvSpPr>
          <p:cNvPr id="3" name="Content Placeholder 2">
            <a:extLst>
              <a:ext uri="{FF2B5EF4-FFF2-40B4-BE49-F238E27FC236}">
                <a16:creationId xmlns:a16="http://schemas.microsoft.com/office/drawing/2014/main" id="{F40F3AC2-16AC-DE40-8B41-319222FF7B48}"/>
              </a:ext>
            </a:extLst>
          </p:cNvPr>
          <p:cNvSpPr>
            <a:spLocks noGrp="1"/>
          </p:cNvSpPr>
          <p:nvPr>
            <p:ph idx="1"/>
          </p:nvPr>
        </p:nvSpPr>
        <p:spPr>
          <a:xfrm>
            <a:off x="323528" y="989233"/>
            <a:ext cx="8568951" cy="4888039"/>
          </a:xfrm>
        </p:spPr>
        <p:txBody>
          <a:bodyPr/>
          <a:lstStyle/>
          <a:p>
            <a:pPr marL="0" indent="0">
              <a:spcBef>
                <a:spcPts val="1200"/>
              </a:spcBef>
              <a:buNone/>
            </a:pPr>
            <a:r>
              <a:rPr lang="en-US" dirty="0"/>
              <a:t>A strong safety culture starts with leadership, because leadership drives culture and culture drives </a:t>
            </a:r>
            <a:r>
              <a:rPr lang="en-US" dirty="0" err="1"/>
              <a:t>behaviour</a:t>
            </a:r>
            <a:r>
              <a:rPr lang="en-US" dirty="0"/>
              <a:t>.</a:t>
            </a:r>
          </a:p>
        </p:txBody>
      </p:sp>
      <p:sp>
        <p:nvSpPr>
          <p:cNvPr id="8" name="Content Placeholder 2">
            <a:extLst>
              <a:ext uri="{FF2B5EF4-FFF2-40B4-BE49-F238E27FC236}">
                <a16:creationId xmlns:a16="http://schemas.microsoft.com/office/drawing/2014/main" id="{040EE67D-4558-674D-A24C-2AF287AC459A}"/>
              </a:ext>
            </a:extLst>
          </p:cNvPr>
          <p:cNvSpPr txBox="1">
            <a:spLocks/>
          </p:cNvSpPr>
          <p:nvPr/>
        </p:nvSpPr>
        <p:spPr>
          <a:xfrm>
            <a:off x="323529" y="1772816"/>
            <a:ext cx="7344816" cy="4888039"/>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dirty="0"/>
              <a:t>A safety culture places a high level of importance on safety beliefs, values and attitudes which are shared within your organization. It can be characterized as </a:t>
            </a:r>
            <a:r>
              <a:rPr lang="en-US" b="1" dirty="0">
                <a:solidFill>
                  <a:srgbClr val="F79421"/>
                </a:solidFill>
              </a:rPr>
              <a:t>“the way we do things around here.”</a:t>
            </a:r>
            <a:endParaRPr lang="en-US" dirty="0"/>
          </a:p>
        </p:txBody>
      </p:sp>
      <p:sp>
        <p:nvSpPr>
          <p:cNvPr id="9" name="Content Placeholder 2">
            <a:extLst>
              <a:ext uri="{FF2B5EF4-FFF2-40B4-BE49-F238E27FC236}">
                <a16:creationId xmlns:a16="http://schemas.microsoft.com/office/drawing/2014/main" id="{076FC44B-9154-B244-9068-165DB6AE929A}"/>
              </a:ext>
            </a:extLst>
          </p:cNvPr>
          <p:cNvSpPr txBox="1">
            <a:spLocks/>
          </p:cNvSpPr>
          <p:nvPr/>
        </p:nvSpPr>
        <p:spPr>
          <a:xfrm>
            <a:off x="323529" y="3140968"/>
            <a:ext cx="5184575" cy="4888039"/>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dirty="0"/>
              <a:t>To truly create lasting change, you must create an environment in which safety is more than just a box to be checked but is a value, an attitude that makes up the very foundation of your company and is upheld by everyone, from frontline workers to senior management. </a:t>
            </a:r>
          </a:p>
        </p:txBody>
      </p:sp>
    </p:spTree>
    <p:extLst>
      <p:ext uri="{BB962C8B-B14F-4D97-AF65-F5344CB8AC3E}">
        <p14:creationId xmlns:p14="http://schemas.microsoft.com/office/powerpoint/2010/main" val="36580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E68-DE33-7C45-92DA-A6355AC6DEDD}"/>
              </a:ext>
            </a:extLst>
          </p:cNvPr>
          <p:cNvSpPr>
            <a:spLocks noGrp="1"/>
          </p:cNvSpPr>
          <p:nvPr>
            <p:ph type="title"/>
          </p:nvPr>
        </p:nvSpPr>
        <p:spPr/>
        <p:txBody>
          <a:bodyPr/>
          <a:lstStyle/>
          <a:p>
            <a:r>
              <a:rPr lang="en-US" dirty="0"/>
              <a:t>Leadership and Safety Culture</a:t>
            </a:r>
          </a:p>
        </p:txBody>
      </p:sp>
      <p:sp>
        <p:nvSpPr>
          <p:cNvPr id="3" name="Content Placeholder 2">
            <a:extLst>
              <a:ext uri="{FF2B5EF4-FFF2-40B4-BE49-F238E27FC236}">
                <a16:creationId xmlns:a16="http://schemas.microsoft.com/office/drawing/2014/main" id="{F40F3AC2-16AC-DE40-8B41-319222FF7B48}"/>
              </a:ext>
            </a:extLst>
          </p:cNvPr>
          <p:cNvSpPr>
            <a:spLocks noGrp="1"/>
          </p:cNvSpPr>
          <p:nvPr>
            <p:ph idx="1"/>
          </p:nvPr>
        </p:nvSpPr>
        <p:spPr>
          <a:xfrm>
            <a:off x="323528" y="989233"/>
            <a:ext cx="8425185" cy="4888039"/>
          </a:xfrm>
        </p:spPr>
        <p:txBody>
          <a:bodyPr/>
          <a:lstStyle/>
          <a:p>
            <a:pPr marL="0" indent="0">
              <a:spcBef>
                <a:spcPts val="1200"/>
              </a:spcBef>
              <a:buNone/>
            </a:pPr>
            <a:r>
              <a:rPr lang="en-US" b="1" dirty="0">
                <a:solidFill>
                  <a:srgbClr val="F79421"/>
                </a:solidFill>
              </a:rPr>
              <a:t>A STRONG SAFETY CULTURE IS :</a:t>
            </a:r>
          </a:p>
          <a:p>
            <a:pPr>
              <a:spcBef>
                <a:spcPts val="1200"/>
              </a:spcBef>
              <a:buClr>
                <a:schemeClr val="tx1"/>
              </a:buClr>
            </a:pPr>
            <a:r>
              <a:rPr lang="en-US" b="1" dirty="0">
                <a:solidFill>
                  <a:srgbClr val="0C75BA"/>
                </a:solidFill>
              </a:rPr>
              <a:t>An informed culture </a:t>
            </a:r>
            <a:r>
              <a:rPr lang="en-US" dirty="0"/>
              <a:t>- collecting, analyzing and sharing relevant data (human, technical, organizational and environmental factors that determine safety) to stay informed of your safety performance and to promote and sustain awareness.</a:t>
            </a:r>
            <a:r>
              <a:rPr lang="en-US" b="1" dirty="0"/>
              <a:t> </a:t>
            </a:r>
          </a:p>
          <a:p>
            <a:pPr>
              <a:buClr>
                <a:schemeClr val="tx1"/>
              </a:buClr>
            </a:pPr>
            <a:r>
              <a:rPr lang="en-US" b="1" dirty="0">
                <a:solidFill>
                  <a:srgbClr val="0C75BA"/>
                </a:solidFill>
              </a:rPr>
              <a:t>A reporting culture </a:t>
            </a:r>
            <a:r>
              <a:rPr lang="en-US" dirty="0"/>
              <a:t>– employees are confident they can report safety concerns without fear of blame or reprisal.</a:t>
            </a:r>
          </a:p>
          <a:p>
            <a:pPr>
              <a:buClr>
                <a:schemeClr val="tx1"/>
              </a:buClr>
            </a:pPr>
            <a:r>
              <a:rPr lang="en-US" b="1" dirty="0">
                <a:solidFill>
                  <a:srgbClr val="0C75BA"/>
                </a:solidFill>
              </a:rPr>
              <a:t>A learning culture </a:t>
            </a:r>
            <a:r>
              <a:rPr lang="en-US" dirty="0"/>
              <a:t>– a learning culture is a natural extension of a reporting culture, because reports are only effective if you learn from them and make changes to unsafe conditions. </a:t>
            </a:r>
          </a:p>
        </p:txBody>
      </p:sp>
    </p:spTree>
    <p:extLst>
      <p:ext uri="{BB962C8B-B14F-4D97-AF65-F5344CB8AC3E}">
        <p14:creationId xmlns:p14="http://schemas.microsoft.com/office/powerpoint/2010/main" val="392450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129FB9-F993-524B-9A24-4F2A6CF298F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3149600"/>
            <a:ext cx="9144000" cy="3708400"/>
          </a:xfrm>
          <a:prstGeom prst="rect">
            <a:avLst/>
          </a:prstGeom>
        </p:spPr>
      </p:pic>
      <p:sp>
        <p:nvSpPr>
          <p:cNvPr id="2" name="Title 1">
            <a:extLst>
              <a:ext uri="{FF2B5EF4-FFF2-40B4-BE49-F238E27FC236}">
                <a16:creationId xmlns:a16="http://schemas.microsoft.com/office/drawing/2014/main" id="{6CFDDE68-DE33-7C45-92DA-A6355AC6DEDD}"/>
              </a:ext>
            </a:extLst>
          </p:cNvPr>
          <p:cNvSpPr>
            <a:spLocks noGrp="1"/>
          </p:cNvSpPr>
          <p:nvPr>
            <p:ph type="title"/>
          </p:nvPr>
        </p:nvSpPr>
        <p:spPr/>
        <p:txBody>
          <a:bodyPr/>
          <a:lstStyle/>
          <a:p>
            <a:r>
              <a:rPr lang="en-US" dirty="0"/>
              <a:t>Leadership and Safety Culture</a:t>
            </a:r>
          </a:p>
        </p:txBody>
      </p:sp>
      <p:sp>
        <p:nvSpPr>
          <p:cNvPr id="3" name="Content Placeholder 2">
            <a:extLst>
              <a:ext uri="{FF2B5EF4-FFF2-40B4-BE49-F238E27FC236}">
                <a16:creationId xmlns:a16="http://schemas.microsoft.com/office/drawing/2014/main" id="{F40F3AC2-16AC-DE40-8B41-319222FF7B48}"/>
              </a:ext>
            </a:extLst>
          </p:cNvPr>
          <p:cNvSpPr>
            <a:spLocks noGrp="1"/>
          </p:cNvSpPr>
          <p:nvPr>
            <p:ph idx="1"/>
          </p:nvPr>
        </p:nvSpPr>
        <p:spPr>
          <a:xfrm>
            <a:off x="323528" y="989233"/>
            <a:ext cx="8640960" cy="4888039"/>
          </a:xfrm>
        </p:spPr>
        <p:txBody>
          <a:bodyPr/>
          <a:lstStyle/>
          <a:p>
            <a:pPr marL="0" indent="0">
              <a:buNone/>
            </a:pPr>
            <a:r>
              <a:rPr lang="en-US" b="1" dirty="0">
                <a:solidFill>
                  <a:srgbClr val="F79421"/>
                </a:solidFill>
              </a:rPr>
              <a:t>A STRONG SAFETY CULTURE IS :</a:t>
            </a:r>
          </a:p>
          <a:p>
            <a:pPr>
              <a:spcBef>
                <a:spcPts val="1200"/>
              </a:spcBef>
              <a:buClr>
                <a:schemeClr val="tx1"/>
              </a:buClr>
            </a:pPr>
            <a:r>
              <a:rPr lang="en-US" b="1" dirty="0">
                <a:solidFill>
                  <a:srgbClr val="0C75BA"/>
                </a:solidFill>
              </a:rPr>
              <a:t>A flexible culture </a:t>
            </a:r>
            <a:r>
              <a:rPr lang="en-US" dirty="0"/>
              <a:t>– a flexible culture is responsive, it involves and adapts, and focuses on whether people have the right capabilities to be involved in error prevention and incident management. </a:t>
            </a:r>
          </a:p>
          <a:p>
            <a:pPr>
              <a:buClr>
                <a:schemeClr val="tx1"/>
              </a:buClr>
            </a:pPr>
            <a:r>
              <a:rPr lang="en-US" b="1" dirty="0">
                <a:solidFill>
                  <a:srgbClr val="0C75BA"/>
                </a:solidFill>
              </a:rPr>
              <a:t>A just culture </a:t>
            </a:r>
            <a:r>
              <a:rPr lang="en-US" dirty="0"/>
              <a:t>– employees understand the boundary between acceptable and unacceptable </a:t>
            </a:r>
            <a:r>
              <a:rPr lang="en-US" dirty="0" err="1"/>
              <a:t>behaviours</a:t>
            </a:r>
            <a:r>
              <a:rPr lang="en-US" dirty="0"/>
              <a:t>. Unacceptable </a:t>
            </a:r>
            <a:r>
              <a:rPr lang="en-US" dirty="0" err="1"/>
              <a:t>behaviours</a:t>
            </a:r>
            <a:r>
              <a:rPr lang="en-US" dirty="0"/>
              <a:t> are dealt with in a consistent, just and fair manner. </a:t>
            </a:r>
          </a:p>
        </p:txBody>
      </p:sp>
    </p:spTree>
    <p:extLst>
      <p:ext uri="{BB962C8B-B14F-4D97-AF65-F5344CB8AC3E}">
        <p14:creationId xmlns:p14="http://schemas.microsoft.com/office/powerpoint/2010/main" val="218240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2576-A221-4141-8EE6-D81D2910C3A6}"/>
              </a:ext>
            </a:extLst>
          </p:cNvPr>
          <p:cNvSpPr>
            <a:spLocks noGrp="1"/>
          </p:cNvSpPr>
          <p:nvPr>
            <p:ph type="ctrTitle"/>
          </p:nvPr>
        </p:nvSpPr>
        <p:spPr/>
        <p:txBody>
          <a:bodyPr/>
          <a:lstStyle/>
          <a:p>
            <a:r>
              <a:rPr lang="en-US" dirty="0"/>
              <a:t>Safety Leadership Characteristics</a:t>
            </a:r>
          </a:p>
        </p:txBody>
      </p:sp>
      <p:sp>
        <p:nvSpPr>
          <p:cNvPr id="3" name="Subtitle 2">
            <a:extLst>
              <a:ext uri="{FF2B5EF4-FFF2-40B4-BE49-F238E27FC236}">
                <a16:creationId xmlns:a16="http://schemas.microsoft.com/office/drawing/2014/main" id="{E7B67145-CC6A-1440-8893-61D1E4BD1A26}"/>
              </a:ext>
            </a:extLst>
          </p:cNvPr>
          <p:cNvSpPr>
            <a:spLocks noGrp="1"/>
          </p:cNvSpPr>
          <p:nvPr>
            <p:ph type="subTitle" idx="1"/>
          </p:nvPr>
        </p:nvSpPr>
        <p:spPr>
          <a:xfrm>
            <a:off x="575556" y="4293096"/>
            <a:ext cx="7992888" cy="720080"/>
          </a:xfrm>
        </p:spPr>
        <p:txBody>
          <a:bodyPr/>
          <a:lstStyle/>
          <a:p>
            <a:r>
              <a:rPr lang="en-US" dirty="0"/>
              <a:t>Section 3</a:t>
            </a:r>
          </a:p>
        </p:txBody>
      </p:sp>
    </p:spTree>
    <p:extLst>
      <p:ext uri="{BB962C8B-B14F-4D97-AF65-F5344CB8AC3E}">
        <p14:creationId xmlns:p14="http://schemas.microsoft.com/office/powerpoint/2010/main" val="1236584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E68-DE33-7C45-92DA-A6355AC6DEDD}"/>
              </a:ext>
            </a:extLst>
          </p:cNvPr>
          <p:cNvSpPr>
            <a:spLocks noGrp="1"/>
          </p:cNvSpPr>
          <p:nvPr>
            <p:ph type="title"/>
          </p:nvPr>
        </p:nvSpPr>
        <p:spPr/>
        <p:txBody>
          <a:bodyPr/>
          <a:lstStyle/>
          <a:p>
            <a:r>
              <a:rPr lang="en-US" dirty="0"/>
              <a:t>Safety Leadership Characteristics</a:t>
            </a:r>
          </a:p>
        </p:txBody>
      </p:sp>
      <p:sp>
        <p:nvSpPr>
          <p:cNvPr id="3" name="Content Placeholder 2">
            <a:extLst>
              <a:ext uri="{FF2B5EF4-FFF2-40B4-BE49-F238E27FC236}">
                <a16:creationId xmlns:a16="http://schemas.microsoft.com/office/drawing/2014/main" id="{F40F3AC2-16AC-DE40-8B41-319222FF7B48}"/>
              </a:ext>
            </a:extLst>
          </p:cNvPr>
          <p:cNvSpPr>
            <a:spLocks noGrp="1"/>
          </p:cNvSpPr>
          <p:nvPr>
            <p:ph idx="1"/>
          </p:nvPr>
        </p:nvSpPr>
        <p:spPr/>
        <p:txBody>
          <a:bodyPr/>
          <a:lstStyle/>
          <a:p>
            <a:pPr marL="0" indent="0">
              <a:buNone/>
            </a:pPr>
            <a:r>
              <a:rPr lang="en-US" dirty="0"/>
              <a:t>There are </a:t>
            </a:r>
            <a:r>
              <a:rPr lang="en-US" b="1" dirty="0">
                <a:solidFill>
                  <a:srgbClr val="F79421"/>
                </a:solidFill>
              </a:rPr>
              <a:t>KEY SAFETY LEADERSHIP CHARACTERISTICS </a:t>
            </a:r>
            <a:r>
              <a:rPr lang="en-US" dirty="0"/>
              <a:t>and associated </a:t>
            </a:r>
            <a:r>
              <a:rPr lang="en-US" dirty="0" err="1"/>
              <a:t>behaviours</a:t>
            </a:r>
            <a:r>
              <a:rPr lang="en-US" dirty="0"/>
              <a:t> that can influence Safety Culture:</a:t>
            </a:r>
          </a:p>
          <a:p>
            <a:pPr>
              <a:spcBef>
                <a:spcPts val="1200"/>
              </a:spcBef>
              <a:buClr>
                <a:schemeClr val="tx1"/>
              </a:buClr>
            </a:pPr>
            <a:r>
              <a:rPr lang="en-US" b="1" dirty="0">
                <a:solidFill>
                  <a:srgbClr val="0C75BA"/>
                </a:solidFill>
              </a:rPr>
              <a:t>Credibility</a:t>
            </a:r>
            <a:r>
              <a:rPr lang="en-US" dirty="0"/>
              <a:t> – As a leader, what you say is consistent with what you do (consistency, integrity, sharing of control, open communication, ability to admit mistakes).</a:t>
            </a:r>
          </a:p>
          <a:p>
            <a:pPr>
              <a:buClr>
                <a:schemeClr val="tx1"/>
              </a:buClr>
            </a:pPr>
            <a:r>
              <a:rPr lang="en-US" b="1" dirty="0">
                <a:solidFill>
                  <a:srgbClr val="0C75BA"/>
                </a:solidFill>
              </a:rPr>
              <a:t>Action orientation </a:t>
            </a:r>
            <a:r>
              <a:rPr lang="en-US" dirty="0"/>
              <a:t>– You act to address unsafe conditions (encourage suggestions, motivate and engage with staff to solve safety issues, proactive rather than reactive and give timely meaningful responses to safety concerns). </a:t>
            </a:r>
          </a:p>
        </p:txBody>
      </p:sp>
    </p:spTree>
    <p:extLst>
      <p:ext uri="{BB962C8B-B14F-4D97-AF65-F5344CB8AC3E}">
        <p14:creationId xmlns:p14="http://schemas.microsoft.com/office/powerpoint/2010/main" val="69122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0F072-45A0-B844-BA98-C75D90FF24E0}"/>
              </a:ext>
            </a:extLst>
          </p:cNvPr>
          <p:cNvSpPr>
            <a:spLocks noGrp="1"/>
          </p:cNvSpPr>
          <p:nvPr>
            <p:ph idx="1"/>
          </p:nvPr>
        </p:nvSpPr>
        <p:spPr>
          <a:xfrm>
            <a:off x="323528" y="1556792"/>
            <a:ext cx="5302572" cy="4195343"/>
          </a:xfrm>
        </p:spPr>
        <p:txBody>
          <a:bodyPr/>
          <a:lstStyle/>
          <a:p>
            <a:pPr marL="0" indent="0">
              <a:spcBef>
                <a:spcPts val="1200"/>
              </a:spcBef>
              <a:buNone/>
            </a:pPr>
            <a:r>
              <a:rPr lang="en-US" b="1" dirty="0">
                <a:solidFill>
                  <a:srgbClr val="F79421"/>
                </a:solidFill>
              </a:rPr>
              <a:t>KEY SAFETY LEADERSHIP CHARACTERISTICS Continued…</a:t>
            </a:r>
            <a:endParaRPr lang="en-US" dirty="0">
              <a:solidFill>
                <a:srgbClr val="F79421"/>
              </a:solidFill>
            </a:endParaRPr>
          </a:p>
          <a:p>
            <a:pPr>
              <a:spcBef>
                <a:spcPts val="1200"/>
              </a:spcBef>
              <a:buClr>
                <a:schemeClr val="tx1"/>
              </a:buClr>
            </a:pPr>
            <a:r>
              <a:rPr lang="en-US" b="1" dirty="0">
                <a:solidFill>
                  <a:srgbClr val="0C75BA"/>
                </a:solidFill>
              </a:rPr>
              <a:t>Vision</a:t>
            </a:r>
            <a:r>
              <a:rPr lang="en-US" dirty="0"/>
              <a:t> – You paint a picture for safety excellence (demonstrate a willingness to consider and accept new ideas, encourage people to consider the impact of their actions on others, use the safety vision and values to challenge and inspire people).</a:t>
            </a:r>
          </a:p>
          <a:p>
            <a:pPr>
              <a:buClr>
                <a:schemeClr val="tx1"/>
              </a:buClr>
            </a:pPr>
            <a:r>
              <a:rPr lang="en-US" b="1" dirty="0">
                <a:solidFill>
                  <a:srgbClr val="0C75BA"/>
                </a:solidFill>
              </a:rPr>
              <a:t>Accountability</a:t>
            </a:r>
            <a:r>
              <a:rPr lang="en-US" dirty="0"/>
              <a:t> – As a leader, you ensure your employees take accountability for safety-critical activities. </a:t>
            </a:r>
          </a:p>
        </p:txBody>
      </p:sp>
      <p:sp>
        <p:nvSpPr>
          <p:cNvPr id="4" name="Title 3">
            <a:extLst>
              <a:ext uri="{FF2B5EF4-FFF2-40B4-BE49-F238E27FC236}">
                <a16:creationId xmlns:a16="http://schemas.microsoft.com/office/drawing/2014/main" id="{7701671D-73FD-D84A-800C-EB1466ADDB1B}"/>
              </a:ext>
            </a:extLst>
          </p:cNvPr>
          <p:cNvSpPr>
            <a:spLocks noGrp="1"/>
          </p:cNvSpPr>
          <p:nvPr>
            <p:ph type="title"/>
          </p:nvPr>
        </p:nvSpPr>
        <p:spPr/>
        <p:txBody>
          <a:bodyPr/>
          <a:lstStyle/>
          <a:p>
            <a:r>
              <a:rPr lang="en-US" dirty="0"/>
              <a:t>Safety Leadership Characteristics</a:t>
            </a:r>
          </a:p>
        </p:txBody>
      </p:sp>
      <p:pic>
        <p:nvPicPr>
          <p:cNvPr id="5" name="Picture 4" descr="A group of people posing for the camera&#10;&#10;Description automatically generated">
            <a:extLst>
              <a:ext uri="{FF2B5EF4-FFF2-40B4-BE49-F238E27FC236}">
                <a16:creationId xmlns:a16="http://schemas.microsoft.com/office/drawing/2014/main" id="{01B623CF-16C7-4F47-A940-671E333F9E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23273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E68-DE33-7C45-92DA-A6355AC6DEDD}"/>
              </a:ext>
            </a:extLst>
          </p:cNvPr>
          <p:cNvSpPr>
            <a:spLocks noGrp="1"/>
          </p:cNvSpPr>
          <p:nvPr>
            <p:ph type="title"/>
          </p:nvPr>
        </p:nvSpPr>
        <p:spPr/>
        <p:txBody>
          <a:bodyPr/>
          <a:lstStyle/>
          <a:p>
            <a:r>
              <a:rPr lang="en-US" dirty="0"/>
              <a:t>Safety Leadership Characteristics</a:t>
            </a:r>
          </a:p>
        </p:txBody>
      </p:sp>
      <p:sp>
        <p:nvSpPr>
          <p:cNvPr id="3" name="Content Placeholder 2">
            <a:extLst>
              <a:ext uri="{FF2B5EF4-FFF2-40B4-BE49-F238E27FC236}">
                <a16:creationId xmlns:a16="http://schemas.microsoft.com/office/drawing/2014/main" id="{F40F3AC2-16AC-DE40-8B41-319222FF7B48}"/>
              </a:ext>
            </a:extLst>
          </p:cNvPr>
          <p:cNvSpPr>
            <a:spLocks noGrp="1"/>
          </p:cNvSpPr>
          <p:nvPr>
            <p:ph idx="1"/>
          </p:nvPr>
        </p:nvSpPr>
        <p:spPr>
          <a:xfrm>
            <a:off x="323528" y="989233"/>
            <a:ext cx="8208912" cy="4888039"/>
          </a:xfrm>
        </p:spPr>
        <p:txBody>
          <a:bodyPr/>
          <a:lstStyle/>
          <a:p>
            <a:pPr marL="0" indent="0">
              <a:spcBef>
                <a:spcPts val="1200"/>
              </a:spcBef>
              <a:buNone/>
            </a:pPr>
            <a:r>
              <a:rPr lang="en-US" b="1" dirty="0">
                <a:solidFill>
                  <a:srgbClr val="F79421"/>
                </a:solidFill>
              </a:rPr>
              <a:t>KEY SAFETY LEADERSHIP CHARACTERISTICS Continued…</a:t>
            </a:r>
            <a:endParaRPr lang="en-US" dirty="0">
              <a:solidFill>
                <a:srgbClr val="F79421"/>
              </a:solidFill>
            </a:endParaRPr>
          </a:p>
          <a:p>
            <a:pPr>
              <a:spcBef>
                <a:spcPts val="1200"/>
              </a:spcBef>
              <a:buClr>
                <a:schemeClr val="tx1"/>
              </a:buClr>
            </a:pPr>
            <a:r>
              <a:rPr lang="en-US" b="1" dirty="0">
                <a:solidFill>
                  <a:srgbClr val="0C75BA"/>
                </a:solidFill>
              </a:rPr>
              <a:t>Communication</a:t>
            </a:r>
            <a:r>
              <a:rPr lang="en-US" dirty="0"/>
              <a:t> – The way you communicate about safety creates and maintains the Safety Culture. Meaningful, clear, 2-way communication is key. </a:t>
            </a:r>
          </a:p>
          <a:p>
            <a:pPr>
              <a:buClr>
                <a:schemeClr val="tx1"/>
              </a:buClr>
            </a:pPr>
            <a:r>
              <a:rPr lang="en-US" b="1" dirty="0">
                <a:solidFill>
                  <a:srgbClr val="0C75BA"/>
                </a:solidFill>
              </a:rPr>
              <a:t>Collaboration</a:t>
            </a:r>
            <a:r>
              <a:rPr lang="en-US" dirty="0"/>
              <a:t> – You encourage active employee participation in resolving safety issues to promote employee ownership of those issues. </a:t>
            </a:r>
          </a:p>
          <a:p>
            <a:pPr>
              <a:buClr>
                <a:schemeClr val="tx1"/>
              </a:buClr>
            </a:pPr>
            <a:r>
              <a:rPr lang="en-US" b="1" dirty="0">
                <a:solidFill>
                  <a:srgbClr val="0C75BA"/>
                </a:solidFill>
              </a:rPr>
              <a:t>Feedback and recognition </a:t>
            </a:r>
            <a:r>
              <a:rPr lang="en-US" dirty="0"/>
              <a:t>– Recognition that is timely and positive encourages safe behaviour.</a:t>
            </a:r>
          </a:p>
        </p:txBody>
      </p:sp>
    </p:spTree>
    <p:extLst>
      <p:ext uri="{BB962C8B-B14F-4D97-AF65-F5344CB8AC3E}">
        <p14:creationId xmlns:p14="http://schemas.microsoft.com/office/powerpoint/2010/main" val="167085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C398-1EC7-AE4E-8582-F699A9B0C7E5}"/>
              </a:ext>
            </a:extLst>
          </p:cNvPr>
          <p:cNvSpPr>
            <a:spLocks noGrp="1"/>
          </p:cNvSpPr>
          <p:nvPr>
            <p:ph type="ctrTitle"/>
          </p:nvPr>
        </p:nvSpPr>
        <p:spPr>
          <a:xfrm>
            <a:off x="5004048" y="2319015"/>
            <a:ext cx="3888432" cy="1470025"/>
          </a:xfrm>
        </p:spPr>
        <p:txBody>
          <a:bodyPr>
            <a:normAutofit/>
          </a:bodyPr>
          <a:lstStyle/>
          <a:p>
            <a:r>
              <a:rPr lang="en-US" sz="4000" dirty="0"/>
              <a:t>Start the Year with Leadership</a:t>
            </a:r>
          </a:p>
        </p:txBody>
      </p:sp>
      <p:sp>
        <p:nvSpPr>
          <p:cNvPr id="3" name="Subtitle 2">
            <a:extLst>
              <a:ext uri="{FF2B5EF4-FFF2-40B4-BE49-F238E27FC236}">
                <a16:creationId xmlns:a16="http://schemas.microsoft.com/office/drawing/2014/main" id="{986CD4A1-3283-D64E-8EF5-790A4A0FAC4A}"/>
              </a:ext>
            </a:extLst>
          </p:cNvPr>
          <p:cNvSpPr>
            <a:spLocks noGrp="1"/>
          </p:cNvSpPr>
          <p:nvPr>
            <p:ph type="subTitle" idx="1"/>
          </p:nvPr>
        </p:nvSpPr>
        <p:spPr>
          <a:xfrm>
            <a:off x="5004048" y="3645024"/>
            <a:ext cx="3888432" cy="864096"/>
          </a:xfrm>
        </p:spPr>
        <p:txBody>
          <a:bodyPr>
            <a:normAutofit/>
          </a:bodyPr>
          <a:lstStyle/>
          <a:p>
            <a:r>
              <a:rPr lang="en-US" sz="2200" dirty="0"/>
              <a:t>It’s your leadership that makes the difference!</a:t>
            </a:r>
          </a:p>
        </p:txBody>
      </p:sp>
      <p:pic>
        <p:nvPicPr>
          <p:cNvPr id="7" name="Picture 6">
            <a:extLst>
              <a:ext uri="{FF2B5EF4-FFF2-40B4-BE49-F238E27FC236}">
                <a16:creationId xmlns:a16="http://schemas.microsoft.com/office/drawing/2014/main" id="{3E186B72-2A72-214C-8A8A-BEC0E6E8B79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95288" y="1293201"/>
            <a:ext cx="4523606" cy="4392488"/>
          </a:xfrm>
          <a:prstGeom prst="rect">
            <a:avLst/>
          </a:prstGeom>
        </p:spPr>
      </p:pic>
      <p:sp>
        <p:nvSpPr>
          <p:cNvPr id="8" name="TextBox 7">
            <a:extLst>
              <a:ext uri="{FF2B5EF4-FFF2-40B4-BE49-F238E27FC236}">
                <a16:creationId xmlns:a16="http://schemas.microsoft.com/office/drawing/2014/main" id="{646E5478-E676-A249-AC18-25CC3FDA5677}"/>
              </a:ext>
            </a:extLst>
          </p:cNvPr>
          <p:cNvSpPr txBox="1"/>
          <p:nvPr/>
        </p:nvSpPr>
        <p:spPr>
          <a:xfrm>
            <a:off x="323528" y="293747"/>
            <a:ext cx="6048672" cy="830997"/>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You should be able to hear music playing, if not please adjust your speakers or call our office for assistance at 1-866-754-8839. We will be starting promptly at 1pm EST. </a:t>
            </a:r>
          </a:p>
        </p:txBody>
      </p:sp>
    </p:spTree>
    <p:extLst>
      <p:ext uri="{BB962C8B-B14F-4D97-AF65-F5344CB8AC3E}">
        <p14:creationId xmlns:p14="http://schemas.microsoft.com/office/powerpoint/2010/main" val="329483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A0416-9019-5148-978A-DFD3DE819B5A}"/>
              </a:ext>
            </a:extLst>
          </p:cNvPr>
          <p:cNvSpPr>
            <a:spLocks noGrp="1"/>
          </p:cNvSpPr>
          <p:nvPr>
            <p:ph type="ctrTitle"/>
          </p:nvPr>
        </p:nvSpPr>
        <p:spPr/>
        <p:txBody>
          <a:bodyPr/>
          <a:lstStyle/>
          <a:p>
            <a:r>
              <a:rPr lang="en-US" dirty="0"/>
              <a:t>Elements of a Safety Culture</a:t>
            </a:r>
          </a:p>
        </p:txBody>
      </p:sp>
      <p:sp>
        <p:nvSpPr>
          <p:cNvPr id="3" name="Subtitle 2">
            <a:extLst>
              <a:ext uri="{FF2B5EF4-FFF2-40B4-BE49-F238E27FC236}">
                <a16:creationId xmlns:a16="http://schemas.microsoft.com/office/drawing/2014/main" id="{8979BAED-0A46-2C4D-A82D-7FA591A96CA2}"/>
              </a:ext>
            </a:extLst>
          </p:cNvPr>
          <p:cNvSpPr>
            <a:spLocks noGrp="1"/>
          </p:cNvSpPr>
          <p:nvPr>
            <p:ph type="subTitle" idx="1"/>
          </p:nvPr>
        </p:nvSpPr>
        <p:spPr>
          <a:xfrm>
            <a:off x="575556" y="4293096"/>
            <a:ext cx="7992888" cy="720080"/>
          </a:xfrm>
        </p:spPr>
        <p:txBody>
          <a:bodyPr/>
          <a:lstStyle/>
          <a:p>
            <a:r>
              <a:rPr lang="en-US" dirty="0"/>
              <a:t>Section 4</a:t>
            </a:r>
          </a:p>
        </p:txBody>
      </p:sp>
    </p:spTree>
    <p:extLst>
      <p:ext uri="{BB962C8B-B14F-4D97-AF65-F5344CB8AC3E}">
        <p14:creationId xmlns:p14="http://schemas.microsoft.com/office/powerpoint/2010/main" val="483631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p:txBody>
          <a:bodyPr/>
          <a:lstStyle/>
          <a:p>
            <a:pPr marL="0" indent="0">
              <a:buNone/>
            </a:pPr>
            <a:r>
              <a:rPr lang="en-US" dirty="0"/>
              <a:t>What makes a good safety culture? There are several factors, but the following are some </a:t>
            </a:r>
            <a:r>
              <a:rPr lang="en-US" b="1" dirty="0">
                <a:solidFill>
                  <a:srgbClr val="F79421"/>
                </a:solidFill>
              </a:rPr>
              <a:t>key elements </a:t>
            </a:r>
            <a:r>
              <a:rPr lang="en-US" dirty="0"/>
              <a:t>safety driven organizations have adopted.</a:t>
            </a:r>
          </a:p>
          <a:p>
            <a:pPr marL="457200" indent="-457200">
              <a:spcBef>
                <a:spcPts val="1200"/>
              </a:spcBef>
              <a:buClr>
                <a:srgbClr val="F79421"/>
              </a:buClr>
              <a:buFont typeface="+mj-lt"/>
              <a:buAutoNum type="arabicPeriod"/>
            </a:pPr>
            <a:r>
              <a:rPr lang="en-US" b="1" dirty="0">
                <a:solidFill>
                  <a:srgbClr val="F79421"/>
                </a:solidFill>
              </a:rPr>
              <a:t>Leadership Commitment &amp; Investment: </a:t>
            </a:r>
            <a:r>
              <a:rPr lang="en-US" dirty="0"/>
              <a:t>As a leader, you constantly and consistently send the message that your workplace is fully committed to safety and that accidents are both preventable and unacceptable.</a:t>
            </a:r>
          </a:p>
          <a:p>
            <a:pPr lvl="1"/>
            <a:r>
              <a:rPr lang="en-US" dirty="0"/>
              <a:t>You define and communicate clear safety roles and responsibilities as well as goals &amp; objectives.</a:t>
            </a:r>
          </a:p>
          <a:p>
            <a:pPr lvl="1"/>
            <a:r>
              <a:rPr lang="en-US" dirty="0"/>
              <a:t>You clearly explain what is expected of each individual and how that relates to the wider safety vision and objectives of the organization.  </a:t>
            </a:r>
          </a:p>
        </p:txBody>
      </p:sp>
    </p:spTree>
    <p:extLst>
      <p:ext uri="{BB962C8B-B14F-4D97-AF65-F5344CB8AC3E}">
        <p14:creationId xmlns:p14="http://schemas.microsoft.com/office/powerpoint/2010/main" val="251048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a:xfrm>
            <a:off x="323528" y="989233"/>
            <a:ext cx="8425185" cy="4888039"/>
          </a:xfrm>
        </p:spPr>
        <p:txBody>
          <a:bodyPr/>
          <a:lstStyle/>
          <a:p>
            <a:pPr marL="457200" indent="-457200">
              <a:buClr>
                <a:srgbClr val="F79421"/>
              </a:buClr>
              <a:buFont typeface="+mj-lt"/>
              <a:buAutoNum type="arabicPeriod"/>
            </a:pPr>
            <a:r>
              <a:rPr lang="en-US" b="1" dirty="0">
                <a:solidFill>
                  <a:srgbClr val="F79421"/>
                </a:solidFill>
              </a:rPr>
              <a:t>Leadership Commitment &amp; Investment </a:t>
            </a:r>
          </a:p>
          <a:p>
            <a:pPr lvl="1"/>
            <a:r>
              <a:rPr lang="en-US" dirty="0"/>
              <a:t>You demonstrate commitment by visible actions and frequent contact with employees on safety and risk issues.</a:t>
            </a:r>
          </a:p>
          <a:p>
            <a:pPr lvl="1"/>
            <a:r>
              <a:rPr lang="en-US" dirty="0"/>
              <a:t>You ensure that reward/discipline programs are in place and consistently applied. </a:t>
            </a:r>
          </a:p>
          <a:p>
            <a:pPr lvl="1"/>
            <a:r>
              <a:rPr lang="en-US" dirty="0"/>
              <a:t>You create and nurture a just culture where everyone understands and supports the expected code of practices. </a:t>
            </a:r>
          </a:p>
          <a:p>
            <a:pPr lvl="1"/>
            <a:r>
              <a:rPr lang="en-US" dirty="0"/>
              <a:t>You assign accountabilities. You set and communicate performance standards and objectives that will drive progress toward the safety vision. </a:t>
            </a:r>
          </a:p>
        </p:txBody>
      </p:sp>
    </p:spTree>
    <p:extLst>
      <p:ext uri="{BB962C8B-B14F-4D97-AF65-F5344CB8AC3E}">
        <p14:creationId xmlns:p14="http://schemas.microsoft.com/office/powerpoint/2010/main" val="230752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a:xfrm>
            <a:off x="323528" y="-27384"/>
            <a:ext cx="8820472" cy="936104"/>
          </a:xfrm>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a:xfrm>
            <a:off x="323528" y="989233"/>
            <a:ext cx="4968552" cy="4888039"/>
          </a:xfrm>
        </p:spPr>
        <p:txBody>
          <a:bodyPr/>
          <a:lstStyle/>
          <a:p>
            <a:pPr marL="457200" indent="-457200">
              <a:buClr>
                <a:srgbClr val="F79421"/>
              </a:buClr>
              <a:buFont typeface="+mj-lt"/>
              <a:buAutoNum type="arabicPeriod"/>
            </a:pPr>
            <a:r>
              <a:rPr lang="en-US" b="1" dirty="0">
                <a:solidFill>
                  <a:srgbClr val="F79421"/>
                </a:solidFill>
              </a:rPr>
              <a:t>Leadership Commitment &amp; Investment </a:t>
            </a:r>
          </a:p>
          <a:p>
            <a:pPr lvl="1"/>
            <a:r>
              <a:rPr lang="en-US" dirty="0"/>
              <a:t>You communicate clear expectations for employees to report unsafe or risky conditions and stop work that they consider unsafe.</a:t>
            </a:r>
          </a:p>
          <a:p>
            <a:pPr lvl="1"/>
            <a:r>
              <a:rPr lang="en-US" dirty="0"/>
              <a:t>You give regular feedback and coaching and recognize individuals and show appreciation for a job done safely. </a:t>
            </a:r>
            <a:endParaRPr lang="en-US" b="1" dirty="0"/>
          </a:p>
        </p:txBody>
      </p:sp>
      <p:pic>
        <p:nvPicPr>
          <p:cNvPr id="5" name="Picture 4" descr="A group of people looking at a computer&#10;&#10;Description automatically generated">
            <a:extLst>
              <a:ext uri="{FF2B5EF4-FFF2-40B4-BE49-F238E27FC236}">
                <a16:creationId xmlns:a16="http://schemas.microsoft.com/office/drawing/2014/main" id="{39E337E3-5C75-2543-BCAB-C72DF50595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3925467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p:txBody>
          <a:bodyPr/>
          <a:lstStyle/>
          <a:p>
            <a:pPr marL="457200" indent="-457200">
              <a:buFont typeface="+mj-lt"/>
              <a:buAutoNum type="arabicPeriod" startAt="2"/>
            </a:pPr>
            <a:r>
              <a:rPr lang="en-US" b="1" dirty="0">
                <a:solidFill>
                  <a:srgbClr val="F79421"/>
                </a:solidFill>
              </a:rPr>
              <a:t>Empowered Employees: </a:t>
            </a:r>
            <a:r>
              <a:rPr lang="en-US" dirty="0"/>
              <a:t>your</a:t>
            </a:r>
            <a:r>
              <a:rPr lang="en-US" b="1" dirty="0"/>
              <a:t> </a:t>
            </a:r>
            <a:r>
              <a:rPr lang="en-US" dirty="0"/>
              <a:t>employees trust you to </a:t>
            </a:r>
            <a:r>
              <a:rPr lang="en-US" i="1" dirty="0">
                <a:solidFill>
                  <a:srgbClr val="0C75BA"/>
                </a:solidFill>
              </a:rPr>
              <a:t>walk the talk </a:t>
            </a:r>
            <a:r>
              <a:rPr lang="en-US" dirty="0"/>
              <a:t>and to support them in identifying and reporting safety issues. You trust your employees and empower them to </a:t>
            </a:r>
            <a:r>
              <a:rPr lang="en-US" i="1" dirty="0">
                <a:solidFill>
                  <a:srgbClr val="0C75BA"/>
                </a:solidFill>
              </a:rPr>
              <a:t>do the right thing</a:t>
            </a:r>
            <a:r>
              <a:rPr lang="en-US" dirty="0"/>
              <a:t>.</a:t>
            </a:r>
            <a:endParaRPr lang="en-US" b="1" dirty="0"/>
          </a:p>
          <a:p>
            <a:pPr lvl="1"/>
            <a:r>
              <a:rPr lang="en-US" dirty="0"/>
              <a:t>Your employees are confident that a just system exists where safety issues can be raised without fear of reprisal. They fee</a:t>
            </a:r>
            <a:r>
              <a:rPr lang="en-US" dirty="0">
                <a:solidFill>
                  <a:prstClr val="black"/>
                </a:solidFill>
              </a:rPr>
              <a:t>l comfortable “raising their hand” to identify risks and they understand the risk reporting system and feel comfortable using it.</a:t>
            </a:r>
            <a:endParaRPr lang="en-US" dirty="0"/>
          </a:p>
          <a:p>
            <a:pPr lvl="1"/>
            <a:r>
              <a:rPr lang="en-US" dirty="0"/>
              <a:t>You provide adequate resources and tools to support safety performance (equipment, materials, workstations, workload, schedules, training, relationships, and leadership).</a:t>
            </a:r>
          </a:p>
          <a:p>
            <a:pPr lvl="1"/>
            <a:r>
              <a:rPr lang="en-US" dirty="0"/>
              <a:t>You ensure everyone understands the importance of work processes and procedures, and the potential consequences of risky shortcuts. </a:t>
            </a:r>
          </a:p>
        </p:txBody>
      </p:sp>
    </p:spTree>
    <p:extLst>
      <p:ext uri="{BB962C8B-B14F-4D97-AF65-F5344CB8AC3E}">
        <p14:creationId xmlns:p14="http://schemas.microsoft.com/office/powerpoint/2010/main" val="2995556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p:txBody>
          <a:bodyPr/>
          <a:lstStyle/>
          <a:p>
            <a:pPr marL="457200" indent="-457200" fontAlgn="base">
              <a:buFont typeface="+mj-lt"/>
              <a:buAutoNum type="arabicPeriod" startAt="3"/>
            </a:pPr>
            <a:r>
              <a:rPr lang="en-US" b="1" dirty="0">
                <a:solidFill>
                  <a:srgbClr val="F79421"/>
                </a:solidFill>
              </a:rPr>
              <a:t>Controlling hazards: </a:t>
            </a:r>
            <a:r>
              <a:rPr lang="en-US" dirty="0"/>
              <a:t>A concrete and proactive process to find and fix workplace hazards is essential to a culture of safety. </a:t>
            </a:r>
          </a:p>
          <a:p>
            <a:pPr lvl="1" fontAlgn="base"/>
            <a:r>
              <a:rPr lang="en-US" dirty="0"/>
              <a:t>You conduct a comprehensive safety assessment. You analyze and inspect the entire working environment to identify and assess risks, you  implement appropriate control measures and evaluate their effectiveness.</a:t>
            </a:r>
          </a:p>
          <a:p>
            <a:pPr lvl="1" fontAlgn="base"/>
            <a:r>
              <a:rPr lang="en-US" dirty="0"/>
              <a:t>In addition to stating the purpose and goals of your safety program, your policies and procedures should reflect the particular needs of your workplace. They must be stated in clearly understandable terms, and the reason for them should be explained. </a:t>
            </a:r>
          </a:p>
        </p:txBody>
      </p:sp>
    </p:spTree>
    <p:extLst>
      <p:ext uri="{BB962C8B-B14F-4D97-AF65-F5344CB8AC3E}">
        <p14:creationId xmlns:p14="http://schemas.microsoft.com/office/powerpoint/2010/main" val="40151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a:xfrm>
            <a:off x="323528" y="989233"/>
            <a:ext cx="5302572" cy="4888039"/>
          </a:xfrm>
        </p:spPr>
        <p:txBody>
          <a:bodyPr>
            <a:normAutofit/>
          </a:bodyPr>
          <a:lstStyle/>
          <a:p>
            <a:pPr marL="457200" indent="-457200">
              <a:buFont typeface="+mj-lt"/>
              <a:buAutoNum type="arabicPeriod" startAt="4"/>
            </a:pPr>
            <a:r>
              <a:rPr lang="en-CA" sz="1950" b="1" dirty="0">
                <a:solidFill>
                  <a:srgbClr val="F79421"/>
                </a:solidFill>
              </a:rPr>
              <a:t>Ongoing Communication, Education &amp; Training: </a:t>
            </a:r>
            <a:r>
              <a:rPr lang="en-US" sz="1950" dirty="0"/>
              <a:t>New employee orientation, regular safety meetings, performance reviews, and mentoring in order to communicate the importance of safety to all employees.</a:t>
            </a:r>
          </a:p>
          <a:p>
            <a:pPr lvl="1"/>
            <a:r>
              <a:rPr lang="en-US" sz="1950" dirty="0"/>
              <a:t>You ensure required competencies for jobs are defined, training and development programs address identified gaps in qualifications and refreshers and other performance support is provided. </a:t>
            </a:r>
          </a:p>
          <a:p>
            <a:pPr lvl="1"/>
            <a:r>
              <a:rPr lang="en-US" sz="1950" dirty="0"/>
              <a:t>You actively share lessons learned, follow up on remedial actions, and verify effective implementation. </a:t>
            </a:r>
          </a:p>
        </p:txBody>
      </p:sp>
      <p:pic>
        <p:nvPicPr>
          <p:cNvPr id="5" name="Picture 4" descr="A group of people looking at a computer&#10;&#10;Description automatically generated">
            <a:extLst>
              <a:ext uri="{FF2B5EF4-FFF2-40B4-BE49-F238E27FC236}">
                <a16:creationId xmlns:a16="http://schemas.microsoft.com/office/drawing/2014/main" id="{3EC80EFA-CEC7-A044-B614-1D5157EEDF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2726020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a:xfrm>
            <a:off x="323528" y="989233"/>
            <a:ext cx="5184576" cy="4888039"/>
          </a:xfrm>
        </p:spPr>
        <p:txBody>
          <a:bodyPr/>
          <a:lstStyle/>
          <a:p>
            <a:pPr marL="457200" indent="-457200">
              <a:buFont typeface="+mj-lt"/>
              <a:buAutoNum type="arabicPeriod" startAt="4"/>
            </a:pPr>
            <a:r>
              <a:rPr lang="en-CA" sz="2200" b="1" dirty="0">
                <a:solidFill>
                  <a:srgbClr val="F79421"/>
                </a:solidFill>
              </a:rPr>
              <a:t>Ongoing Communication, Education &amp; Training</a:t>
            </a:r>
            <a:endParaRPr lang="en-US" sz="2200" dirty="0">
              <a:solidFill>
                <a:srgbClr val="F79421"/>
              </a:solidFill>
            </a:endParaRPr>
          </a:p>
          <a:p>
            <a:pPr lvl="1"/>
            <a:r>
              <a:rPr lang="en-US" dirty="0"/>
              <a:t>You encourage employees to share their safety knowledge with fellow team members.</a:t>
            </a:r>
          </a:p>
          <a:p>
            <a:pPr lvl="1"/>
            <a:r>
              <a:rPr lang="en-US" dirty="0"/>
              <a:t>You provide opportunities for your team to get involved and gain real ownership of safety challenges and solutions.</a:t>
            </a:r>
          </a:p>
          <a:p>
            <a:pPr lvl="1"/>
            <a:r>
              <a:rPr lang="en-US" dirty="0"/>
              <a:t>There are processes in place for continuous monitoring of learning of all employees. </a:t>
            </a:r>
          </a:p>
        </p:txBody>
      </p:sp>
      <p:pic>
        <p:nvPicPr>
          <p:cNvPr id="5" name="Picture 4">
            <a:extLst>
              <a:ext uri="{FF2B5EF4-FFF2-40B4-BE49-F238E27FC236}">
                <a16:creationId xmlns:a16="http://schemas.microsoft.com/office/drawing/2014/main" id="{F92B824F-E52D-764C-98CF-938FA2A365A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26100" y="0"/>
            <a:ext cx="3517900" cy="6858000"/>
          </a:xfrm>
          <a:prstGeom prst="rect">
            <a:avLst/>
          </a:prstGeom>
        </p:spPr>
      </p:pic>
    </p:spTree>
    <p:extLst>
      <p:ext uri="{BB962C8B-B14F-4D97-AF65-F5344CB8AC3E}">
        <p14:creationId xmlns:p14="http://schemas.microsoft.com/office/powerpoint/2010/main" val="1253535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a:xfrm>
            <a:off x="323528" y="989233"/>
            <a:ext cx="5256584" cy="4888039"/>
          </a:xfrm>
        </p:spPr>
        <p:txBody>
          <a:bodyPr/>
          <a:lstStyle/>
          <a:p>
            <a:pPr marL="457200" indent="-457200">
              <a:buFont typeface="+mj-lt"/>
              <a:buAutoNum type="arabicPeriod" startAt="4"/>
            </a:pPr>
            <a:r>
              <a:rPr lang="en-CA" b="1" dirty="0">
                <a:solidFill>
                  <a:srgbClr val="F79421"/>
                </a:solidFill>
              </a:rPr>
              <a:t>Ongoing Communication, Education &amp; Training</a:t>
            </a:r>
            <a:endParaRPr lang="en-US" b="1" dirty="0">
              <a:solidFill>
                <a:srgbClr val="F79421"/>
              </a:solidFill>
            </a:endParaRPr>
          </a:p>
          <a:p>
            <a:pPr lvl="1"/>
            <a:r>
              <a:rPr lang="en-US" dirty="0"/>
              <a:t>New employee orientation focuses on the importance of safety and how safety is an essential element to “the way things are done around here.” </a:t>
            </a:r>
          </a:p>
          <a:p>
            <a:pPr lvl="1"/>
            <a:r>
              <a:rPr lang="en-US" dirty="0"/>
              <a:t>A long-term training strategy and personnel development plan exist, from entry level up. </a:t>
            </a:r>
          </a:p>
          <a:p>
            <a:pPr lvl="1"/>
            <a:r>
              <a:rPr lang="en-US" dirty="0"/>
              <a:t>All training programs have been reviewed and requirements for training have been determined and implemented on a comprehensive, systematic and integrated basis.</a:t>
            </a:r>
          </a:p>
        </p:txBody>
      </p:sp>
      <p:pic>
        <p:nvPicPr>
          <p:cNvPr id="5" name="Picture 4" descr="A group of people in front of a crowd&#10;&#10;Description automatically generated">
            <a:extLst>
              <a:ext uri="{FF2B5EF4-FFF2-40B4-BE49-F238E27FC236}">
                <a16:creationId xmlns:a16="http://schemas.microsoft.com/office/drawing/2014/main" id="{49FDD181-D807-864C-A6DA-700E69FDDA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1695133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Elements of a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p:txBody>
          <a:bodyPr/>
          <a:lstStyle/>
          <a:p>
            <a:pPr marL="457200" indent="-457200">
              <a:buFont typeface="+mj-lt"/>
              <a:buAutoNum type="arabicPeriod" startAt="5"/>
            </a:pPr>
            <a:r>
              <a:rPr lang="en-US" b="1" dirty="0">
                <a:solidFill>
                  <a:srgbClr val="F79421"/>
                </a:solidFill>
              </a:rPr>
              <a:t>Continuous Improvement </a:t>
            </a:r>
          </a:p>
          <a:p>
            <a:pPr lvl="1"/>
            <a:r>
              <a:rPr lang="en-US" dirty="0"/>
              <a:t>You review the program’s strengths and weaknesses on a regular basis. </a:t>
            </a:r>
          </a:p>
          <a:p>
            <a:pPr lvl="1"/>
            <a:r>
              <a:rPr lang="en-US" dirty="0"/>
              <a:t>You investigate incidents for root cause, define corrective actions and track to completion.</a:t>
            </a:r>
          </a:p>
          <a:p>
            <a:pPr lvl="1"/>
            <a:r>
              <a:rPr lang="en-US" dirty="0"/>
              <a:t>You focus incident investigations on finding the causes of incidents and learning from them, not on assigning blame. </a:t>
            </a:r>
          </a:p>
          <a:p>
            <a:pPr lvl="1"/>
            <a:r>
              <a:rPr lang="en-US" dirty="0"/>
              <a:t>You use the continuous improvement process to implement and make ongoing progress toward the safety vision. </a:t>
            </a:r>
          </a:p>
          <a:p>
            <a:pPr lvl="1"/>
            <a:r>
              <a:rPr lang="en-US" dirty="0"/>
              <a:t>You ensure performance monitoring programs are rigorous and hold employees accountable for safety results. </a:t>
            </a:r>
            <a:endParaRPr lang="en-US" b="1" dirty="0"/>
          </a:p>
        </p:txBody>
      </p:sp>
    </p:spTree>
    <p:extLst>
      <p:ext uri="{BB962C8B-B14F-4D97-AF65-F5344CB8AC3E}">
        <p14:creationId xmlns:p14="http://schemas.microsoft.com/office/powerpoint/2010/main" val="239059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761D-569F-7F4B-A8E1-647342B52D10}"/>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9055CAE-6CED-244B-8469-BC1CFCE18902}"/>
              </a:ext>
            </a:extLst>
          </p:cNvPr>
          <p:cNvSpPr>
            <a:spLocks noGrp="1"/>
          </p:cNvSpPr>
          <p:nvPr>
            <p:ph idx="1"/>
          </p:nvPr>
        </p:nvSpPr>
        <p:spPr>
          <a:xfrm>
            <a:off x="323528" y="989233"/>
            <a:ext cx="8425185" cy="4888039"/>
          </a:xfrm>
        </p:spPr>
        <p:txBody>
          <a:bodyPr/>
          <a:lstStyle/>
          <a:p>
            <a:pPr marL="0" indent="0">
              <a:spcBef>
                <a:spcPts val="1200"/>
              </a:spcBef>
              <a:buNone/>
            </a:pPr>
            <a:r>
              <a:rPr lang="en-US" dirty="0"/>
              <a:t>Successful health and safety programs are managed from the “top-down” which means that safety must be driven from top management throughout the organization. Employees will only be as committed to workplace safety as senior leadership and supervisors demonstrate. The more visible leadership is in supporting workplace safety, the more successful it will be. It’s your leadership that makes the difference. </a:t>
            </a:r>
          </a:p>
          <a:p>
            <a:pPr marL="0" indent="0">
              <a:spcBef>
                <a:spcPts val="1200"/>
              </a:spcBef>
              <a:buNone/>
            </a:pPr>
            <a:r>
              <a:rPr lang="en-US" dirty="0"/>
              <a:t>However, many employers and senior managers do not fully comprehend their personal risk, liability, and accountability. So what exactly should senior management, ownership and leaders do to protect themselves and your business? </a:t>
            </a:r>
          </a:p>
        </p:txBody>
      </p:sp>
    </p:spTree>
    <p:extLst>
      <p:ext uri="{BB962C8B-B14F-4D97-AF65-F5344CB8AC3E}">
        <p14:creationId xmlns:p14="http://schemas.microsoft.com/office/powerpoint/2010/main" val="4119758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BFAE-96B1-C047-8478-736D9D6C8513}"/>
              </a:ext>
            </a:extLst>
          </p:cNvPr>
          <p:cNvSpPr>
            <a:spLocks noGrp="1"/>
          </p:cNvSpPr>
          <p:nvPr>
            <p:ph type="ctrTitle"/>
          </p:nvPr>
        </p:nvSpPr>
        <p:spPr/>
        <p:txBody>
          <a:bodyPr/>
          <a:lstStyle/>
          <a:p>
            <a:r>
              <a:rPr lang="en-US" dirty="0"/>
              <a:t>Signs You Have a Strong Safety Culture</a:t>
            </a:r>
            <a:endParaRPr lang="en-US" b="0" dirty="0"/>
          </a:p>
        </p:txBody>
      </p:sp>
      <p:sp>
        <p:nvSpPr>
          <p:cNvPr id="3" name="Subtitle 2">
            <a:extLst>
              <a:ext uri="{FF2B5EF4-FFF2-40B4-BE49-F238E27FC236}">
                <a16:creationId xmlns:a16="http://schemas.microsoft.com/office/drawing/2014/main" id="{AB4142BB-0008-BB4F-8A64-FAA21616B82B}"/>
              </a:ext>
            </a:extLst>
          </p:cNvPr>
          <p:cNvSpPr>
            <a:spLocks noGrp="1"/>
          </p:cNvSpPr>
          <p:nvPr>
            <p:ph type="subTitle" idx="1"/>
          </p:nvPr>
        </p:nvSpPr>
        <p:spPr>
          <a:xfrm>
            <a:off x="575556" y="4293096"/>
            <a:ext cx="7992888" cy="720080"/>
          </a:xfrm>
        </p:spPr>
        <p:txBody>
          <a:bodyPr/>
          <a:lstStyle/>
          <a:p>
            <a:r>
              <a:rPr lang="en-US" dirty="0"/>
              <a:t>Section 5</a:t>
            </a:r>
          </a:p>
        </p:txBody>
      </p:sp>
    </p:spTree>
    <p:extLst>
      <p:ext uri="{BB962C8B-B14F-4D97-AF65-F5344CB8AC3E}">
        <p14:creationId xmlns:p14="http://schemas.microsoft.com/office/powerpoint/2010/main" val="4232614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Signs You Have a Strong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p:txBody>
          <a:bodyPr/>
          <a:lstStyle/>
          <a:p>
            <a:pPr marL="0" indent="0">
              <a:spcBef>
                <a:spcPts val="1200"/>
              </a:spcBef>
              <a:buNone/>
            </a:pPr>
            <a:r>
              <a:rPr lang="en-US" dirty="0"/>
              <a:t>If you can answer yes to most of these, you’re doing great. Keep it up! If not, you have some work to do. Don’t be discouraged, culture change takes time and perseverance.</a:t>
            </a:r>
          </a:p>
          <a:p>
            <a:pPr marL="457200" indent="-457200">
              <a:spcBef>
                <a:spcPts val="1200"/>
              </a:spcBef>
              <a:buFont typeface="+mj-lt"/>
              <a:buAutoNum type="arabicPeriod"/>
            </a:pPr>
            <a:r>
              <a:rPr lang="en-US" dirty="0"/>
              <a:t>There is </a:t>
            </a:r>
            <a:r>
              <a:rPr lang="en-US" b="1" dirty="0">
                <a:solidFill>
                  <a:srgbClr val="F79421"/>
                </a:solidFill>
              </a:rPr>
              <a:t>visible leadership commitment </a:t>
            </a:r>
            <a:r>
              <a:rPr lang="en-US" dirty="0"/>
              <a:t>at all levels of the organization.</a:t>
            </a:r>
          </a:p>
          <a:p>
            <a:pPr marL="457200" indent="-457200">
              <a:buFont typeface="+mj-lt"/>
              <a:buAutoNum type="arabicPeriod"/>
            </a:pPr>
            <a:r>
              <a:rPr lang="en-US" dirty="0"/>
              <a:t>All employees throughout the organization exhibit a </a:t>
            </a:r>
            <a:r>
              <a:rPr lang="en-US" b="1" dirty="0">
                <a:solidFill>
                  <a:srgbClr val="F79421"/>
                </a:solidFill>
              </a:rPr>
              <a:t>working knowledge</a:t>
            </a:r>
            <a:r>
              <a:rPr lang="en-US" b="1" dirty="0"/>
              <a:t> </a:t>
            </a:r>
            <a:r>
              <a:rPr lang="en-US" dirty="0"/>
              <a:t>of health and safety topics.</a:t>
            </a:r>
          </a:p>
          <a:p>
            <a:pPr marL="457200" indent="-457200">
              <a:buFont typeface="+mj-lt"/>
              <a:buAutoNum type="arabicPeriod"/>
            </a:pPr>
            <a:r>
              <a:rPr lang="en-US" dirty="0"/>
              <a:t>There is a </a:t>
            </a:r>
            <a:r>
              <a:rPr lang="en-US" b="1" dirty="0">
                <a:solidFill>
                  <a:srgbClr val="F79421"/>
                </a:solidFill>
              </a:rPr>
              <a:t>clear definition </a:t>
            </a:r>
            <a:r>
              <a:rPr lang="en-US" dirty="0"/>
              <a:t>of the desired culture the organization wishes to achieve.</a:t>
            </a:r>
          </a:p>
          <a:p>
            <a:pPr marL="457200" indent="-457200">
              <a:buFont typeface="+mj-lt"/>
              <a:buAutoNum type="arabicPeriod"/>
            </a:pPr>
            <a:r>
              <a:rPr lang="en-US" dirty="0"/>
              <a:t>There is a lack of competing priorities – </a:t>
            </a:r>
            <a:r>
              <a:rPr lang="en-US" b="1" dirty="0">
                <a:solidFill>
                  <a:srgbClr val="F79421"/>
                </a:solidFill>
              </a:rPr>
              <a:t>safety comes first </a:t>
            </a:r>
            <a:r>
              <a:rPr lang="en-US" dirty="0"/>
              <a:t>every time!</a:t>
            </a:r>
          </a:p>
          <a:p>
            <a:pPr marL="457200" indent="-457200">
              <a:buFont typeface="+mj-lt"/>
              <a:buAutoNum type="arabicPeriod"/>
            </a:pPr>
            <a:r>
              <a:rPr lang="en-US" dirty="0"/>
              <a:t>There is visible evidence of a </a:t>
            </a:r>
            <a:r>
              <a:rPr lang="en-US" b="1" dirty="0">
                <a:solidFill>
                  <a:srgbClr val="F79421"/>
                </a:solidFill>
              </a:rPr>
              <a:t>financial investment </a:t>
            </a:r>
            <a:r>
              <a:rPr lang="en-US" dirty="0"/>
              <a:t>in health and safety.</a:t>
            </a:r>
          </a:p>
        </p:txBody>
      </p:sp>
    </p:spTree>
    <p:extLst>
      <p:ext uri="{BB962C8B-B14F-4D97-AF65-F5344CB8AC3E}">
        <p14:creationId xmlns:p14="http://schemas.microsoft.com/office/powerpoint/2010/main" val="332438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CC19-5A81-B848-96F8-BF8306D7104E}"/>
              </a:ext>
            </a:extLst>
          </p:cNvPr>
          <p:cNvSpPr>
            <a:spLocks noGrp="1"/>
          </p:cNvSpPr>
          <p:nvPr>
            <p:ph type="title"/>
          </p:nvPr>
        </p:nvSpPr>
        <p:spPr/>
        <p:txBody>
          <a:bodyPr/>
          <a:lstStyle/>
          <a:p>
            <a:r>
              <a:rPr lang="en-US" dirty="0"/>
              <a:t>Signs You Have a Strong Safety Culture</a:t>
            </a:r>
          </a:p>
        </p:txBody>
      </p:sp>
      <p:sp>
        <p:nvSpPr>
          <p:cNvPr id="3" name="Content Placeholder 2">
            <a:extLst>
              <a:ext uri="{FF2B5EF4-FFF2-40B4-BE49-F238E27FC236}">
                <a16:creationId xmlns:a16="http://schemas.microsoft.com/office/drawing/2014/main" id="{D42D3C88-0988-3B40-97EA-6A0FB78BEE74}"/>
              </a:ext>
            </a:extLst>
          </p:cNvPr>
          <p:cNvSpPr>
            <a:spLocks noGrp="1"/>
          </p:cNvSpPr>
          <p:nvPr>
            <p:ph idx="1"/>
          </p:nvPr>
        </p:nvSpPr>
        <p:spPr>
          <a:xfrm>
            <a:off x="323528" y="989233"/>
            <a:ext cx="8352928" cy="4888039"/>
          </a:xfrm>
        </p:spPr>
        <p:txBody>
          <a:bodyPr/>
          <a:lstStyle/>
          <a:p>
            <a:pPr marL="457200" indent="-457200">
              <a:buFont typeface="+mj-lt"/>
              <a:buAutoNum type="arabicPeriod" startAt="6"/>
            </a:pPr>
            <a:r>
              <a:rPr lang="en-US" dirty="0"/>
              <a:t>Opportunities for</a:t>
            </a:r>
            <a:r>
              <a:rPr lang="en-US" dirty="0">
                <a:solidFill>
                  <a:srgbClr val="F79421"/>
                </a:solidFill>
              </a:rPr>
              <a:t> </a:t>
            </a:r>
            <a:r>
              <a:rPr lang="en-US" b="1" dirty="0">
                <a:solidFill>
                  <a:srgbClr val="F79421"/>
                </a:solidFill>
              </a:rPr>
              <a:t>improvement </a:t>
            </a:r>
            <a:r>
              <a:rPr lang="en-US" dirty="0"/>
              <a:t>are identified and resolved before a problem occurs.</a:t>
            </a:r>
          </a:p>
          <a:p>
            <a:pPr marL="457200" indent="-457200">
              <a:buFont typeface="+mj-lt"/>
              <a:buAutoNum type="arabicPeriod" startAt="6"/>
            </a:pPr>
            <a:r>
              <a:rPr lang="en-US" dirty="0"/>
              <a:t>There is regular, facility-wide</a:t>
            </a:r>
            <a:r>
              <a:rPr lang="en-US" b="1" dirty="0"/>
              <a:t> </a:t>
            </a:r>
            <a:r>
              <a:rPr lang="en-US" b="1" dirty="0">
                <a:solidFill>
                  <a:srgbClr val="F79421"/>
                </a:solidFill>
              </a:rPr>
              <a:t>communication</a:t>
            </a:r>
            <a:r>
              <a:rPr lang="en-US" b="1" dirty="0"/>
              <a:t> </a:t>
            </a:r>
            <a:r>
              <a:rPr lang="en-US" dirty="0"/>
              <a:t>on health and safety topics.</a:t>
            </a:r>
          </a:p>
          <a:p>
            <a:pPr marL="457200" indent="-457200">
              <a:buFont typeface="+mj-lt"/>
              <a:buAutoNum type="arabicPeriod" startAt="6"/>
            </a:pPr>
            <a:r>
              <a:rPr lang="en-US" dirty="0"/>
              <a:t>A fair and just </a:t>
            </a:r>
            <a:r>
              <a:rPr lang="en-US" b="1" dirty="0">
                <a:solidFill>
                  <a:srgbClr val="F79421"/>
                </a:solidFill>
              </a:rPr>
              <a:t>discipline system</a:t>
            </a:r>
            <a:r>
              <a:rPr lang="en-US" dirty="0">
                <a:solidFill>
                  <a:srgbClr val="F79421"/>
                </a:solidFill>
              </a:rPr>
              <a:t> </a:t>
            </a:r>
            <a:r>
              <a:rPr lang="en-US" dirty="0"/>
              <a:t>is in place for all employees.</a:t>
            </a:r>
          </a:p>
          <a:p>
            <a:pPr marL="457200" indent="-457200">
              <a:buFont typeface="+mj-lt"/>
              <a:buAutoNum type="arabicPeriod" startAt="6"/>
            </a:pPr>
            <a:r>
              <a:rPr lang="en-US" dirty="0"/>
              <a:t>There is </a:t>
            </a:r>
            <a:r>
              <a:rPr lang="en-US" b="1" dirty="0">
                <a:solidFill>
                  <a:srgbClr val="F79421"/>
                </a:solidFill>
              </a:rPr>
              <a:t>meaningful involvement </a:t>
            </a:r>
            <a:r>
              <a:rPr lang="en-US" dirty="0"/>
              <a:t>in health and safety from everyone in the organization.</a:t>
            </a:r>
          </a:p>
          <a:p>
            <a:pPr marL="457200" indent="-457200">
              <a:buFont typeface="+mj-lt"/>
              <a:buAutoNum type="arabicPeriod" startAt="6"/>
            </a:pPr>
            <a:r>
              <a:rPr lang="en-US" dirty="0"/>
              <a:t>Managers spend an adequate amount of time </a:t>
            </a:r>
            <a:r>
              <a:rPr lang="en-US" b="1" dirty="0">
                <a:solidFill>
                  <a:srgbClr val="F79421"/>
                </a:solidFill>
              </a:rPr>
              <a:t>out of their office and in the various work areas</a:t>
            </a:r>
            <a:r>
              <a:rPr lang="en-US" dirty="0"/>
              <a:t> where their employees work.</a:t>
            </a:r>
          </a:p>
          <a:p>
            <a:pPr marL="457200" indent="-457200">
              <a:buFont typeface="+mj-lt"/>
              <a:buAutoNum type="arabicPeriod" startAt="6"/>
            </a:pPr>
            <a:r>
              <a:rPr lang="en-US" dirty="0"/>
              <a:t>Employees are </a:t>
            </a:r>
            <a:r>
              <a:rPr lang="en-US" b="1" dirty="0">
                <a:solidFill>
                  <a:srgbClr val="F79421"/>
                </a:solidFill>
              </a:rPr>
              <a:t>actively engaged </a:t>
            </a:r>
            <a:r>
              <a:rPr lang="en-US" dirty="0"/>
              <a:t>in health and safety initiatives.</a:t>
            </a:r>
          </a:p>
          <a:p>
            <a:pPr marL="457200" indent="-457200">
              <a:buFont typeface="+mj-lt"/>
              <a:buAutoNum type="arabicPeriod" startAt="6"/>
            </a:pPr>
            <a:r>
              <a:rPr lang="en-US" dirty="0"/>
              <a:t>Safety is  an item on the agenda of </a:t>
            </a:r>
            <a:r>
              <a:rPr lang="en-US" b="1" dirty="0">
                <a:solidFill>
                  <a:srgbClr val="F79421"/>
                </a:solidFill>
              </a:rPr>
              <a:t>every meeting</a:t>
            </a:r>
            <a:r>
              <a:rPr lang="en-US" dirty="0"/>
              <a:t>.</a:t>
            </a:r>
          </a:p>
        </p:txBody>
      </p:sp>
    </p:spTree>
    <p:extLst>
      <p:ext uri="{BB962C8B-B14F-4D97-AF65-F5344CB8AC3E}">
        <p14:creationId xmlns:p14="http://schemas.microsoft.com/office/powerpoint/2010/main" val="271131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sitting on a table&#10;&#10;Description automatically generated">
            <a:extLst>
              <a:ext uri="{FF2B5EF4-FFF2-40B4-BE49-F238E27FC236}">
                <a16:creationId xmlns:a16="http://schemas.microsoft.com/office/drawing/2014/main" id="{0A859E9B-5793-9341-A278-265C3B54733C}"/>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p:spPr>
      </p:pic>
      <p:sp>
        <p:nvSpPr>
          <p:cNvPr id="3" name="Content Placeholder 2">
            <a:extLst>
              <a:ext uri="{FF2B5EF4-FFF2-40B4-BE49-F238E27FC236}">
                <a16:creationId xmlns:a16="http://schemas.microsoft.com/office/drawing/2014/main" id="{16307FC0-316C-F14A-BF5E-170965004D31}"/>
              </a:ext>
            </a:extLst>
          </p:cNvPr>
          <p:cNvSpPr>
            <a:spLocks noGrp="1"/>
          </p:cNvSpPr>
          <p:nvPr>
            <p:ph idx="1"/>
          </p:nvPr>
        </p:nvSpPr>
        <p:spPr>
          <a:xfrm>
            <a:off x="323528" y="1556792"/>
            <a:ext cx="5302572" cy="4195343"/>
          </a:xfrm>
        </p:spPr>
        <p:txBody>
          <a:bodyPr/>
          <a:lstStyle/>
          <a:p>
            <a:pPr marL="457200" indent="-457200">
              <a:buFont typeface="+mj-lt"/>
              <a:buAutoNum type="arabicPeriod" startAt="13"/>
            </a:pPr>
            <a:r>
              <a:rPr lang="en-US" dirty="0"/>
              <a:t>Employees </a:t>
            </a:r>
            <a:r>
              <a:rPr lang="en-US" b="1" dirty="0">
                <a:solidFill>
                  <a:srgbClr val="F79421"/>
                </a:solidFill>
              </a:rPr>
              <a:t>feel comfortable reporting</a:t>
            </a:r>
            <a:r>
              <a:rPr lang="en-US" dirty="0">
                <a:solidFill>
                  <a:srgbClr val="F79421"/>
                </a:solidFill>
              </a:rPr>
              <a:t> </a:t>
            </a:r>
            <a:r>
              <a:rPr lang="en-US" dirty="0"/>
              <a:t>safety issues to their supervisors.</a:t>
            </a:r>
          </a:p>
          <a:p>
            <a:pPr marL="457200" indent="-457200">
              <a:buFont typeface="+mj-lt"/>
              <a:buAutoNum type="arabicPeriod" startAt="13"/>
            </a:pPr>
            <a:r>
              <a:rPr lang="en-US" dirty="0"/>
              <a:t>Regular, detailed </a:t>
            </a:r>
            <a:r>
              <a:rPr lang="en-US" b="1" dirty="0">
                <a:solidFill>
                  <a:srgbClr val="F79421"/>
                </a:solidFill>
              </a:rPr>
              <a:t>audits</a:t>
            </a:r>
            <a:r>
              <a:rPr lang="en-US" dirty="0"/>
              <a:t> of the company’s health and safety program are conducted.</a:t>
            </a:r>
          </a:p>
          <a:p>
            <a:pPr marL="457200" indent="-457200">
              <a:buClr>
                <a:schemeClr val="tx1"/>
              </a:buClr>
              <a:buFont typeface="+mj-lt"/>
              <a:buAutoNum type="arabicPeriod" startAt="13"/>
            </a:pPr>
            <a:r>
              <a:rPr lang="en-US" b="1" dirty="0">
                <a:solidFill>
                  <a:srgbClr val="F79421"/>
                </a:solidFill>
              </a:rPr>
              <a:t>Rewards and recognition </a:t>
            </a:r>
            <a:r>
              <a:rPr lang="en-US" dirty="0"/>
              <a:t>of good </a:t>
            </a:r>
            <a:r>
              <a:rPr lang="en-US" dirty="0" err="1"/>
              <a:t>behaviours</a:t>
            </a:r>
            <a:r>
              <a:rPr lang="en-US" dirty="0"/>
              <a:t> are regularly given and serve to motivate continued health and safety performance</a:t>
            </a:r>
            <a:r>
              <a:rPr lang="en-US" b="1" dirty="0"/>
              <a:t>.</a:t>
            </a:r>
          </a:p>
          <a:p>
            <a:pPr marL="457200" indent="-457200">
              <a:buClr>
                <a:schemeClr val="tx1"/>
              </a:buClr>
              <a:buFont typeface="+mj-lt"/>
              <a:buAutoNum type="arabicPeriod" startAt="13"/>
            </a:pPr>
            <a:r>
              <a:rPr lang="en-US" dirty="0"/>
              <a:t>Managers and supervisors </a:t>
            </a:r>
            <a:r>
              <a:rPr lang="en-US" b="1" dirty="0">
                <a:solidFill>
                  <a:srgbClr val="F79421"/>
                </a:solidFill>
              </a:rPr>
              <a:t>respond positively</a:t>
            </a:r>
            <a:r>
              <a:rPr lang="en-US" b="1" dirty="0"/>
              <a:t> </a:t>
            </a:r>
            <a:r>
              <a:rPr lang="en-US" dirty="0"/>
              <a:t>to safety issues that are raised.</a:t>
            </a:r>
          </a:p>
        </p:txBody>
      </p:sp>
      <p:sp>
        <p:nvSpPr>
          <p:cNvPr id="4" name="Title 3">
            <a:extLst>
              <a:ext uri="{FF2B5EF4-FFF2-40B4-BE49-F238E27FC236}">
                <a16:creationId xmlns:a16="http://schemas.microsoft.com/office/drawing/2014/main" id="{4A017154-AC57-E148-992D-88E7E9CFD837}"/>
              </a:ext>
            </a:extLst>
          </p:cNvPr>
          <p:cNvSpPr>
            <a:spLocks noGrp="1"/>
          </p:cNvSpPr>
          <p:nvPr>
            <p:ph type="title"/>
          </p:nvPr>
        </p:nvSpPr>
        <p:spPr/>
        <p:txBody>
          <a:bodyPr/>
          <a:lstStyle/>
          <a:p>
            <a:r>
              <a:rPr lang="en-US" dirty="0"/>
              <a:t>Signs You Have a Strong Safety Culture</a:t>
            </a:r>
          </a:p>
        </p:txBody>
      </p:sp>
    </p:spTree>
    <p:extLst>
      <p:ext uri="{BB962C8B-B14F-4D97-AF65-F5344CB8AC3E}">
        <p14:creationId xmlns:p14="http://schemas.microsoft.com/office/powerpoint/2010/main" val="806632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9DE1F9A6-8A80-204D-853C-B35C4EF561A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584" y="3142134"/>
            <a:ext cx="9144000" cy="3708400"/>
          </a:xfrm>
          <a:prstGeom prst="rect">
            <a:avLst/>
          </a:prstGeom>
        </p:spPr>
      </p:pic>
      <p:sp>
        <p:nvSpPr>
          <p:cNvPr id="2" name="Title 1">
            <a:extLst>
              <a:ext uri="{FF2B5EF4-FFF2-40B4-BE49-F238E27FC236}">
                <a16:creationId xmlns:a16="http://schemas.microsoft.com/office/drawing/2014/main" id="{835F420E-DDC0-2A47-9776-1D452880C2C4}"/>
              </a:ext>
            </a:extLst>
          </p:cNvPr>
          <p:cNvSpPr>
            <a:spLocks noGrp="1"/>
          </p:cNvSpPr>
          <p:nvPr>
            <p:ph type="title"/>
          </p:nvPr>
        </p:nvSpPr>
        <p:spPr/>
        <p:txBody>
          <a:bodyPr/>
          <a:lstStyle/>
          <a:p>
            <a:r>
              <a:rPr lang="en-US" dirty="0"/>
              <a:t>Signs You Have a Strong Safety Culture</a:t>
            </a:r>
          </a:p>
        </p:txBody>
      </p:sp>
      <p:sp>
        <p:nvSpPr>
          <p:cNvPr id="3" name="Content Placeholder 2">
            <a:extLst>
              <a:ext uri="{FF2B5EF4-FFF2-40B4-BE49-F238E27FC236}">
                <a16:creationId xmlns:a16="http://schemas.microsoft.com/office/drawing/2014/main" id="{327E47CD-B1F7-1F41-A441-8E777ABC7495}"/>
              </a:ext>
            </a:extLst>
          </p:cNvPr>
          <p:cNvSpPr>
            <a:spLocks noGrp="1"/>
          </p:cNvSpPr>
          <p:nvPr>
            <p:ph idx="1"/>
          </p:nvPr>
        </p:nvSpPr>
        <p:spPr/>
        <p:txBody>
          <a:bodyPr/>
          <a:lstStyle/>
          <a:p>
            <a:pPr marL="457200" indent="-457200">
              <a:buFont typeface="+mj-lt"/>
              <a:buAutoNum type="arabicPeriod" startAt="17"/>
            </a:pPr>
            <a:r>
              <a:rPr lang="en-US" dirty="0"/>
              <a:t>Safety is viewed as an </a:t>
            </a:r>
            <a:r>
              <a:rPr lang="en-US" b="1" dirty="0">
                <a:solidFill>
                  <a:srgbClr val="F79421"/>
                </a:solidFill>
              </a:rPr>
              <a:t>investment, not a cost</a:t>
            </a:r>
            <a:r>
              <a:rPr lang="en-US" dirty="0"/>
              <a:t>.</a:t>
            </a:r>
          </a:p>
          <a:p>
            <a:pPr marL="457200" indent="-457200">
              <a:buFont typeface="+mj-lt"/>
              <a:buAutoNum type="arabicPeriod" startAt="17"/>
            </a:pPr>
            <a:r>
              <a:rPr lang="en-US" dirty="0"/>
              <a:t>A </a:t>
            </a:r>
            <a:r>
              <a:rPr lang="en-US" b="1" dirty="0">
                <a:solidFill>
                  <a:srgbClr val="F79421"/>
                </a:solidFill>
              </a:rPr>
              <a:t>high standard </a:t>
            </a:r>
            <a:r>
              <a:rPr lang="en-US" dirty="0"/>
              <a:t>exists for accurate and detailed reporting of injuries and illnesses – nothing is swept under the rug!</a:t>
            </a:r>
          </a:p>
          <a:p>
            <a:pPr marL="457200" indent="-457200">
              <a:buFont typeface="+mj-lt"/>
              <a:buAutoNum type="arabicPeriod" startAt="17"/>
            </a:pPr>
            <a:r>
              <a:rPr lang="en-US" dirty="0"/>
              <a:t>Safety issues are dealt with in a </a:t>
            </a:r>
            <a:r>
              <a:rPr lang="en-US" b="1" dirty="0">
                <a:solidFill>
                  <a:srgbClr val="F79421"/>
                </a:solidFill>
              </a:rPr>
              <a:t>timely and efficient</a:t>
            </a:r>
            <a:r>
              <a:rPr lang="en-US" dirty="0">
                <a:solidFill>
                  <a:srgbClr val="F79421"/>
                </a:solidFill>
              </a:rPr>
              <a:t> </a:t>
            </a:r>
            <a:r>
              <a:rPr lang="en-US" dirty="0"/>
              <a:t>manner.</a:t>
            </a:r>
          </a:p>
          <a:p>
            <a:pPr marL="457200" indent="-457200">
              <a:buFont typeface="+mj-lt"/>
              <a:buAutoNum type="arabicPeriod" startAt="17"/>
            </a:pPr>
            <a:r>
              <a:rPr lang="en-US" dirty="0"/>
              <a:t>All employees throughout the organization are </a:t>
            </a:r>
            <a:r>
              <a:rPr lang="en-US" b="1" dirty="0">
                <a:solidFill>
                  <a:srgbClr val="F79421"/>
                </a:solidFill>
              </a:rPr>
              <a:t>empowered</a:t>
            </a:r>
            <a:r>
              <a:rPr lang="en-US" dirty="0"/>
              <a:t> with the necessary resources and authority to find and fix problems as they see them.</a:t>
            </a:r>
          </a:p>
        </p:txBody>
      </p:sp>
    </p:spTree>
    <p:extLst>
      <p:ext uri="{BB962C8B-B14F-4D97-AF65-F5344CB8AC3E}">
        <p14:creationId xmlns:p14="http://schemas.microsoft.com/office/powerpoint/2010/main" val="4017957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1EEF-F77D-C44E-B690-ED99410B092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D3A36BE-8082-AD41-8823-7EC680A117BA}"/>
              </a:ext>
            </a:extLst>
          </p:cNvPr>
          <p:cNvSpPr>
            <a:spLocks noGrp="1"/>
          </p:cNvSpPr>
          <p:nvPr>
            <p:ph idx="1"/>
          </p:nvPr>
        </p:nvSpPr>
        <p:spPr>
          <a:xfrm>
            <a:off x="323528" y="989233"/>
            <a:ext cx="5112568" cy="4888039"/>
          </a:xfrm>
        </p:spPr>
        <p:txBody>
          <a:bodyPr/>
          <a:lstStyle/>
          <a:p>
            <a:pPr marL="0" indent="0">
              <a:spcBef>
                <a:spcPts val="1200"/>
              </a:spcBef>
              <a:buNone/>
            </a:pPr>
            <a:r>
              <a:rPr lang="en-US" dirty="0"/>
              <a:t>Building a safety culture is a challenge. No doubt about it. It takes time, perseverance, and hard work. It also takes commitment on everyone’s part, including (and especially) senior management, ownership and leaders. It’s your leadership that makes the difference!</a:t>
            </a:r>
          </a:p>
          <a:p>
            <a:pPr marL="0" indent="0">
              <a:spcBef>
                <a:spcPts val="1200"/>
              </a:spcBef>
              <a:buNone/>
            </a:pPr>
            <a:r>
              <a:rPr lang="en-US" dirty="0"/>
              <a:t>But the payoff is huge. It creates a positive attitude toward safety, sets the standard for safety at your company, and reduces accidents and incidents. </a:t>
            </a:r>
          </a:p>
        </p:txBody>
      </p:sp>
      <p:pic>
        <p:nvPicPr>
          <p:cNvPr id="5" name="Picture 4" descr="A group of people sitting at a table&#10;&#10;Description automatically generated">
            <a:extLst>
              <a:ext uri="{FF2B5EF4-FFF2-40B4-BE49-F238E27FC236}">
                <a16:creationId xmlns:a16="http://schemas.microsoft.com/office/drawing/2014/main" id="{656E4318-83DB-A648-B214-D833AE3892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3927221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700C-C44C-8243-AB8E-A0603960DC19}"/>
              </a:ext>
            </a:extLst>
          </p:cNvPr>
          <p:cNvSpPr>
            <a:spLocks noGrp="1"/>
          </p:cNvSpPr>
          <p:nvPr>
            <p:ph type="title"/>
          </p:nvPr>
        </p:nvSpPr>
        <p:spPr>
          <a:xfrm>
            <a:off x="323528" y="-27384"/>
            <a:ext cx="8640960" cy="936104"/>
          </a:xfrm>
        </p:spPr>
        <p:txBody>
          <a:bodyPr/>
          <a:lstStyle/>
          <a:p>
            <a:r>
              <a:rPr lang="en-US" dirty="0"/>
              <a:t>Any Questions?</a:t>
            </a:r>
          </a:p>
        </p:txBody>
      </p:sp>
      <p:pic>
        <p:nvPicPr>
          <p:cNvPr id="4" name="Picture 3">
            <a:extLst>
              <a:ext uri="{FF2B5EF4-FFF2-40B4-BE49-F238E27FC236}">
                <a16:creationId xmlns:a16="http://schemas.microsoft.com/office/drawing/2014/main" id="{49DDC966-95A3-3547-A000-832E9A9F9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65437"/>
            <a:ext cx="5164229" cy="2511635"/>
          </a:xfrm>
          <a:prstGeom prst="rect">
            <a:avLst/>
          </a:prstGeom>
        </p:spPr>
      </p:pic>
      <p:sp>
        <p:nvSpPr>
          <p:cNvPr id="5" name="Rectangle 4">
            <a:extLst>
              <a:ext uri="{FF2B5EF4-FFF2-40B4-BE49-F238E27FC236}">
                <a16:creationId xmlns:a16="http://schemas.microsoft.com/office/drawing/2014/main" id="{922C486B-6D59-AA49-A9B7-AA0348E43D7B}"/>
              </a:ext>
            </a:extLst>
          </p:cNvPr>
          <p:cNvSpPr/>
          <p:nvPr/>
        </p:nvSpPr>
        <p:spPr>
          <a:xfrm>
            <a:off x="5164229" y="1565437"/>
            <a:ext cx="3979771" cy="2511635"/>
          </a:xfrm>
          <a:prstGeom prst="rect">
            <a:avLst/>
          </a:prstGeom>
          <a:solidFill>
            <a:srgbClr val="F794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502472C-DB88-D946-9E55-8F2EE005676F}"/>
              </a:ext>
            </a:extLst>
          </p:cNvPr>
          <p:cNvSpPr txBox="1">
            <a:spLocks/>
          </p:cNvSpPr>
          <p:nvPr/>
        </p:nvSpPr>
        <p:spPr>
          <a:xfrm>
            <a:off x="5220072" y="1711349"/>
            <a:ext cx="3744416" cy="4525963"/>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spcBef>
                <a:spcPts val="600"/>
              </a:spcBef>
              <a:buNone/>
            </a:pPr>
            <a:r>
              <a:rPr lang="en-US" sz="2200" dirty="0">
                <a:solidFill>
                  <a:schemeClr val="bg1"/>
                </a:solidFill>
                <a:latin typeface="Arial" panose="020B0604020202020204" pitchFamily="34" charset="0"/>
                <a:cs typeface="Arial" panose="020B0604020202020204" pitchFamily="34" charset="0"/>
              </a:rPr>
              <a:t>Make sure to get connected by following us on social media! We share tips and important information about your programs and services. </a:t>
            </a:r>
          </a:p>
          <a:p>
            <a:pPr marL="0" indent="0">
              <a:spcBef>
                <a:spcPts val="1200"/>
              </a:spcBef>
              <a:buNone/>
            </a:pPr>
            <a:r>
              <a:rPr lang="en-US" sz="2200" b="1" i="1" dirty="0">
                <a:solidFill>
                  <a:schemeClr val="bg1"/>
                </a:solidFill>
                <a:latin typeface="Arial" panose="020B0604020202020204" pitchFamily="34" charset="0"/>
                <a:cs typeface="Arial" panose="020B0604020202020204" pitchFamily="34" charset="0"/>
              </a:rPr>
              <a:t>Let’s talk!</a:t>
            </a:r>
          </a:p>
        </p:txBody>
      </p:sp>
      <p:pic>
        <p:nvPicPr>
          <p:cNvPr id="10" name="Picture 9">
            <a:hlinkClick r:id="rId3"/>
            <a:extLst>
              <a:ext uri="{FF2B5EF4-FFF2-40B4-BE49-F238E27FC236}">
                <a16:creationId xmlns:a16="http://schemas.microsoft.com/office/drawing/2014/main" id="{51897F81-57D8-9049-8DAD-D4AB4EC96E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4282622"/>
            <a:ext cx="2951314" cy="853750"/>
          </a:xfrm>
          <a:prstGeom prst="rect">
            <a:avLst/>
          </a:prstGeom>
        </p:spPr>
      </p:pic>
      <p:pic>
        <p:nvPicPr>
          <p:cNvPr id="11" name="Picture 10">
            <a:hlinkClick r:id="rId5"/>
            <a:extLst>
              <a:ext uri="{FF2B5EF4-FFF2-40B4-BE49-F238E27FC236}">
                <a16:creationId xmlns:a16="http://schemas.microsoft.com/office/drawing/2014/main" id="{BF93D140-7F29-7347-959E-837140F71CE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30826" y="4282622"/>
            <a:ext cx="2882350" cy="853750"/>
          </a:xfrm>
          <a:prstGeom prst="rect">
            <a:avLst/>
          </a:prstGeom>
        </p:spPr>
      </p:pic>
      <p:pic>
        <p:nvPicPr>
          <p:cNvPr id="12" name="Picture 11">
            <a:hlinkClick r:id="rId7"/>
            <a:extLst>
              <a:ext uri="{FF2B5EF4-FFF2-40B4-BE49-F238E27FC236}">
                <a16:creationId xmlns:a16="http://schemas.microsoft.com/office/drawing/2014/main" id="{6DE16CF0-6387-1340-BF39-9F512C9ADE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13176" y="4282622"/>
            <a:ext cx="2951312" cy="853750"/>
          </a:xfrm>
          <a:prstGeom prst="rect">
            <a:avLst/>
          </a:prstGeom>
        </p:spPr>
      </p:pic>
    </p:spTree>
    <p:extLst>
      <p:ext uri="{BB962C8B-B14F-4D97-AF65-F5344CB8AC3E}">
        <p14:creationId xmlns:p14="http://schemas.microsoft.com/office/powerpoint/2010/main" val="665707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D503D4FB-CF8F-A94D-8231-DCD36922FA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198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6596-A60A-494E-BFBE-FBCDD6EBBDDB}"/>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C6CCA0B-EAD5-DB47-AADC-FFFC35F8CA4C}"/>
              </a:ext>
            </a:extLst>
          </p:cNvPr>
          <p:cNvSpPr>
            <a:spLocks noGrp="1"/>
          </p:cNvSpPr>
          <p:nvPr>
            <p:ph idx="1"/>
          </p:nvPr>
        </p:nvSpPr>
        <p:spPr/>
        <p:txBody>
          <a:bodyPr/>
          <a:lstStyle/>
          <a:p>
            <a:pPr marL="0" indent="0">
              <a:spcBef>
                <a:spcPts val="1200"/>
              </a:spcBef>
              <a:buNone/>
            </a:pPr>
            <a:r>
              <a:rPr lang="en-US" b="1" dirty="0">
                <a:solidFill>
                  <a:srgbClr val="F79421"/>
                </a:solidFill>
              </a:rPr>
              <a:t>What will be discussed in this webinar:</a:t>
            </a:r>
          </a:p>
          <a:p>
            <a:pPr>
              <a:spcBef>
                <a:spcPts val="1200"/>
              </a:spcBef>
            </a:pPr>
            <a:r>
              <a:rPr lang="en-US" dirty="0"/>
              <a:t>Leadership and Liability</a:t>
            </a:r>
          </a:p>
          <a:p>
            <a:r>
              <a:rPr lang="en-US" dirty="0"/>
              <a:t>Leadership and Your Safety Culture</a:t>
            </a:r>
          </a:p>
          <a:p>
            <a:r>
              <a:rPr lang="en-US" dirty="0"/>
              <a:t>Safety Leadership Characteristics</a:t>
            </a:r>
          </a:p>
          <a:p>
            <a:r>
              <a:rPr lang="en-US" dirty="0"/>
              <a:t>Elements of a Safety Culture</a:t>
            </a:r>
          </a:p>
          <a:p>
            <a:r>
              <a:rPr lang="en-US" dirty="0"/>
              <a:t>Signs You Have a Strong Safety Culture</a:t>
            </a:r>
          </a:p>
        </p:txBody>
      </p:sp>
      <p:pic>
        <p:nvPicPr>
          <p:cNvPr id="5" name="Picture 4" descr="A person sitting at a table&#10;&#10;Description automatically generated">
            <a:extLst>
              <a:ext uri="{FF2B5EF4-FFF2-40B4-BE49-F238E27FC236}">
                <a16:creationId xmlns:a16="http://schemas.microsoft.com/office/drawing/2014/main" id="{FBB27967-D506-F94D-9BE3-8ADDBF8C7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290238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0E574-BC87-CF4B-8EF4-E7011654095A}"/>
              </a:ext>
            </a:extLst>
          </p:cNvPr>
          <p:cNvSpPr>
            <a:spLocks noGrp="1"/>
          </p:cNvSpPr>
          <p:nvPr>
            <p:ph type="ctrTitle"/>
          </p:nvPr>
        </p:nvSpPr>
        <p:spPr/>
        <p:txBody>
          <a:bodyPr/>
          <a:lstStyle/>
          <a:p>
            <a:r>
              <a:rPr lang="en-US" dirty="0"/>
              <a:t>Leadership and Liability</a:t>
            </a:r>
          </a:p>
        </p:txBody>
      </p:sp>
      <p:sp>
        <p:nvSpPr>
          <p:cNvPr id="3" name="Subtitle 2">
            <a:extLst>
              <a:ext uri="{FF2B5EF4-FFF2-40B4-BE49-F238E27FC236}">
                <a16:creationId xmlns:a16="http://schemas.microsoft.com/office/drawing/2014/main" id="{A8A009C2-2829-2649-9AA3-EF2D420FF34E}"/>
              </a:ext>
            </a:extLst>
          </p:cNvPr>
          <p:cNvSpPr>
            <a:spLocks noGrp="1"/>
          </p:cNvSpPr>
          <p:nvPr>
            <p:ph type="subTitle" idx="1"/>
          </p:nvPr>
        </p:nvSpPr>
        <p:spPr>
          <a:xfrm>
            <a:off x="575556" y="4293096"/>
            <a:ext cx="7992888" cy="720080"/>
          </a:xfrm>
        </p:spPr>
        <p:txBody>
          <a:bodyPr/>
          <a:lstStyle/>
          <a:p>
            <a:r>
              <a:rPr lang="en-US" dirty="0"/>
              <a:t>Section 1</a:t>
            </a:r>
          </a:p>
        </p:txBody>
      </p:sp>
    </p:spTree>
    <p:extLst>
      <p:ext uri="{BB962C8B-B14F-4D97-AF65-F5344CB8AC3E}">
        <p14:creationId xmlns:p14="http://schemas.microsoft.com/office/powerpoint/2010/main" val="185954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5669-F652-F341-9036-72B872BC035A}"/>
              </a:ext>
            </a:extLst>
          </p:cNvPr>
          <p:cNvSpPr>
            <a:spLocks noGrp="1"/>
          </p:cNvSpPr>
          <p:nvPr>
            <p:ph type="title"/>
          </p:nvPr>
        </p:nvSpPr>
        <p:spPr/>
        <p:txBody>
          <a:bodyPr/>
          <a:lstStyle/>
          <a:p>
            <a:r>
              <a:rPr lang="en-US" dirty="0"/>
              <a:t>Leadership and Liability</a:t>
            </a:r>
          </a:p>
        </p:txBody>
      </p:sp>
      <p:sp>
        <p:nvSpPr>
          <p:cNvPr id="3" name="Content Placeholder 2">
            <a:extLst>
              <a:ext uri="{FF2B5EF4-FFF2-40B4-BE49-F238E27FC236}">
                <a16:creationId xmlns:a16="http://schemas.microsoft.com/office/drawing/2014/main" id="{E3FA2AE9-1940-9C4A-A33C-D8F981EDB3C8}"/>
              </a:ext>
            </a:extLst>
          </p:cNvPr>
          <p:cNvSpPr>
            <a:spLocks noGrp="1"/>
          </p:cNvSpPr>
          <p:nvPr>
            <p:ph idx="1"/>
          </p:nvPr>
        </p:nvSpPr>
        <p:spPr>
          <a:xfrm>
            <a:off x="323528" y="989233"/>
            <a:ext cx="5184576" cy="4888039"/>
          </a:xfrm>
        </p:spPr>
        <p:txBody>
          <a:bodyPr/>
          <a:lstStyle/>
          <a:p>
            <a:pPr marL="0" indent="0">
              <a:spcBef>
                <a:spcPts val="1200"/>
              </a:spcBef>
              <a:buNone/>
            </a:pPr>
            <a:r>
              <a:rPr lang="en-US" dirty="0"/>
              <a:t>Canadian OHS laws are based on the “Internal Responsibility System” (IRS). Simply put, the IRS means that </a:t>
            </a:r>
            <a:r>
              <a:rPr lang="en-US" b="1" dirty="0">
                <a:solidFill>
                  <a:srgbClr val="F79421"/>
                </a:solidFill>
              </a:rPr>
              <a:t>EVERYONE</a:t>
            </a:r>
            <a:r>
              <a:rPr lang="en-US" dirty="0"/>
              <a:t> in your organization has a responsibility for workplace safety. Managers, supervisors and employees must understand their roles and responsibilities for creating a safe workplace. </a:t>
            </a:r>
          </a:p>
          <a:p>
            <a:pPr marL="0" indent="0">
              <a:spcBef>
                <a:spcPts val="1200"/>
              </a:spcBef>
              <a:buNone/>
            </a:pPr>
            <a:r>
              <a:rPr lang="en-US" dirty="0"/>
              <a:t>But health and safety starts at the top. As a workplace leader, you must demonstrate that you and your organization take health and safety seriously.  </a:t>
            </a:r>
          </a:p>
        </p:txBody>
      </p:sp>
      <p:pic>
        <p:nvPicPr>
          <p:cNvPr id="5" name="Picture 4">
            <a:extLst>
              <a:ext uri="{FF2B5EF4-FFF2-40B4-BE49-F238E27FC236}">
                <a16:creationId xmlns:a16="http://schemas.microsoft.com/office/drawing/2014/main" id="{E7832950-898D-D94D-A1B8-5DB1A7E6920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26100" y="0"/>
            <a:ext cx="3517900" cy="6858000"/>
          </a:xfrm>
          <a:prstGeom prst="rect">
            <a:avLst/>
          </a:prstGeom>
        </p:spPr>
      </p:pic>
    </p:spTree>
    <p:extLst>
      <p:ext uri="{BB962C8B-B14F-4D97-AF65-F5344CB8AC3E}">
        <p14:creationId xmlns:p14="http://schemas.microsoft.com/office/powerpoint/2010/main" val="302565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5669-F652-F341-9036-72B872BC035A}"/>
              </a:ext>
            </a:extLst>
          </p:cNvPr>
          <p:cNvSpPr>
            <a:spLocks noGrp="1"/>
          </p:cNvSpPr>
          <p:nvPr>
            <p:ph type="title"/>
          </p:nvPr>
        </p:nvSpPr>
        <p:spPr/>
        <p:txBody>
          <a:bodyPr/>
          <a:lstStyle/>
          <a:p>
            <a:r>
              <a:rPr lang="en-US" dirty="0"/>
              <a:t>Leadership and Liability</a:t>
            </a:r>
          </a:p>
        </p:txBody>
      </p:sp>
      <p:sp>
        <p:nvSpPr>
          <p:cNvPr id="3" name="Content Placeholder 2">
            <a:extLst>
              <a:ext uri="{FF2B5EF4-FFF2-40B4-BE49-F238E27FC236}">
                <a16:creationId xmlns:a16="http://schemas.microsoft.com/office/drawing/2014/main" id="{E3FA2AE9-1940-9C4A-A33C-D8F981EDB3C8}"/>
              </a:ext>
            </a:extLst>
          </p:cNvPr>
          <p:cNvSpPr>
            <a:spLocks noGrp="1"/>
          </p:cNvSpPr>
          <p:nvPr>
            <p:ph idx="1"/>
          </p:nvPr>
        </p:nvSpPr>
        <p:spPr>
          <a:xfrm>
            <a:off x="323528" y="989233"/>
            <a:ext cx="8425185" cy="4888039"/>
          </a:xfrm>
        </p:spPr>
        <p:txBody>
          <a:bodyPr>
            <a:normAutofit/>
          </a:bodyPr>
          <a:lstStyle/>
          <a:p>
            <a:pPr marL="0" indent="0">
              <a:spcBef>
                <a:spcPts val="1200"/>
              </a:spcBef>
              <a:buNone/>
            </a:pPr>
            <a:r>
              <a:rPr lang="en-US" dirty="0"/>
              <a:t>Employers have a lot of responsibility when it comes to workplace safety. Most important among them is </a:t>
            </a:r>
            <a:r>
              <a:rPr lang="en-US" b="1" dirty="0">
                <a:solidFill>
                  <a:srgbClr val="F79421"/>
                </a:solidFill>
              </a:rPr>
              <a:t>the responsibility to take every reasonable precaution for the safety of workers</a:t>
            </a:r>
            <a:r>
              <a:rPr lang="en-US" dirty="0"/>
              <a:t>. This includes the concept of due diligence. So, while everyone in the workplace contributes to safety, being able to prove due diligence is up to the employer. ­­­The employer is also responsible for ensuring that the IRS is established, promoted, and that it functions successfully.</a:t>
            </a:r>
          </a:p>
          <a:p>
            <a:pPr marL="0" indent="0">
              <a:spcBef>
                <a:spcPts val="1200"/>
              </a:spcBef>
              <a:buNone/>
            </a:pPr>
            <a:r>
              <a:rPr lang="en-US" dirty="0"/>
              <a:t>Supervisors have the same overall responsibility to ensure the safety of workers, including making workers fully aware of the hazards, ensuring that they work safely, respond to any of the hazards brought to their attention, etc. </a:t>
            </a:r>
          </a:p>
        </p:txBody>
      </p:sp>
    </p:spTree>
    <p:extLst>
      <p:ext uri="{BB962C8B-B14F-4D97-AF65-F5344CB8AC3E}">
        <p14:creationId xmlns:p14="http://schemas.microsoft.com/office/powerpoint/2010/main" val="343582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5669-F652-F341-9036-72B872BC035A}"/>
              </a:ext>
            </a:extLst>
          </p:cNvPr>
          <p:cNvSpPr>
            <a:spLocks noGrp="1"/>
          </p:cNvSpPr>
          <p:nvPr>
            <p:ph type="title"/>
          </p:nvPr>
        </p:nvSpPr>
        <p:spPr/>
        <p:txBody>
          <a:bodyPr/>
          <a:lstStyle/>
          <a:p>
            <a:r>
              <a:rPr lang="en-US" dirty="0"/>
              <a:t>Leadership and Liability</a:t>
            </a:r>
          </a:p>
        </p:txBody>
      </p:sp>
      <p:sp>
        <p:nvSpPr>
          <p:cNvPr id="3" name="Content Placeholder 2">
            <a:extLst>
              <a:ext uri="{FF2B5EF4-FFF2-40B4-BE49-F238E27FC236}">
                <a16:creationId xmlns:a16="http://schemas.microsoft.com/office/drawing/2014/main" id="{E3FA2AE9-1940-9C4A-A33C-D8F981EDB3C8}"/>
              </a:ext>
            </a:extLst>
          </p:cNvPr>
          <p:cNvSpPr>
            <a:spLocks noGrp="1"/>
          </p:cNvSpPr>
          <p:nvPr>
            <p:ph idx="1"/>
          </p:nvPr>
        </p:nvSpPr>
        <p:spPr>
          <a:xfrm>
            <a:off x="323528" y="989233"/>
            <a:ext cx="5184576" cy="4888039"/>
          </a:xfrm>
        </p:spPr>
        <p:txBody>
          <a:bodyPr>
            <a:normAutofit/>
          </a:bodyPr>
          <a:lstStyle/>
          <a:p>
            <a:pPr marL="0" indent="0">
              <a:buNone/>
            </a:pPr>
            <a:r>
              <a:rPr lang="en-US" dirty="0"/>
              <a:t>If you don’t think you would be held accountable for unfulfilled duties, think again. In May 2019, the owner of an Ontario Roofing company was sentenced to 7 days in jail after his fourth conviction under the OHSA. No injuries were involved. However, he repeatedly failed to fulfill his duties as an employer under the OHSA.</a:t>
            </a:r>
          </a:p>
        </p:txBody>
      </p:sp>
      <p:pic>
        <p:nvPicPr>
          <p:cNvPr id="5" name="Picture 4" descr="A person standing next to a clock&#10;&#10;Description automatically generated">
            <a:extLst>
              <a:ext uri="{FF2B5EF4-FFF2-40B4-BE49-F238E27FC236}">
                <a16:creationId xmlns:a16="http://schemas.microsoft.com/office/drawing/2014/main" id="{12153BE9-A01B-844B-8AD7-E75C17D84B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302938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5669-F652-F341-9036-72B872BC035A}"/>
              </a:ext>
            </a:extLst>
          </p:cNvPr>
          <p:cNvSpPr>
            <a:spLocks noGrp="1"/>
          </p:cNvSpPr>
          <p:nvPr>
            <p:ph type="title"/>
          </p:nvPr>
        </p:nvSpPr>
        <p:spPr/>
        <p:txBody>
          <a:bodyPr/>
          <a:lstStyle/>
          <a:p>
            <a:r>
              <a:rPr lang="en-US" dirty="0"/>
              <a:t>Leadership and Liability</a:t>
            </a:r>
          </a:p>
        </p:txBody>
      </p:sp>
      <p:sp>
        <p:nvSpPr>
          <p:cNvPr id="3" name="Content Placeholder 2">
            <a:extLst>
              <a:ext uri="{FF2B5EF4-FFF2-40B4-BE49-F238E27FC236}">
                <a16:creationId xmlns:a16="http://schemas.microsoft.com/office/drawing/2014/main" id="{E3FA2AE9-1940-9C4A-A33C-D8F981EDB3C8}"/>
              </a:ext>
            </a:extLst>
          </p:cNvPr>
          <p:cNvSpPr>
            <a:spLocks noGrp="1"/>
          </p:cNvSpPr>
          <p:nvPr>
            <p:ph idx="1"/>
          </p:nvPr>
        </p:nvSpPr>
        <p:spPr>
          <a:xfrm>
            <a:off x="323528" y="989233"/>
            <a:ext cx="4968552" cy="4888039"/>
          </a:xfrm>
        </p:spPr>
        <p:txBody>
          <a:bodyPr>
            <a:normAutofit/>
          </a:bodyPr>
          <a:lstStyle/>
          <a:p>
            <a:pPr marL="0" indent="0">
              <a:spcBef>
                <a:spcPts val="1200"/>
              </a:spcBef>
              <a:buNone/>
            </a:pPr>
            <a:r>
              <a:rPr lang="en-US" dirty="0"/>
              <a:t>Supervisors can also be personally prosecuted for contraventions of the OHSA. In June 2019, a supervisor was fined $5,000 after three workers received burns from an arc flash while working for an electrical company. In addition, the employer was ordered to pay $55,000 as a result of the conviction.</a:t>
            </a:r>
          </a:p>
          <a:p>
            <a:pPr marL="0" indent="0">
              <a:spcBef>
                <a:spcPts val="1200"/>
              </a:spcBef>
              <a:buNone/>
            </a:pPr>
            <a:r>
              <a:rPr lang="en-US" dirty="0"/>
              <a:t>Your commitment to safety should not be a priority, but a </a:t>
            </a:r>
            <a:r>
              <a:rPr lang="en-US" b="1" dirty="0">
                <a:solidFill>
                  <a:srgbClr val="F79421"/>
                </a:solidFill>
              </a:rPr>
              <a:t>value</a:t>
            </a:r>
            <a:r>
              <a:rPr lang="en-US" dirty="0"/>
              <a:t> that shapes decision-making all the time, at every level.</a:t>
            </a:r>
          </a:p>
        </p:txBody>
      </p:sp>
      <p:pic>
        <p:nvPicPr>
          <p:cNvPr id="5" name="Picture 4" descr="A stack of flyers on a table&#10;&#10;Description automatically generated">
            <a:extLst>
              <a:ext uri="{FF2B5EF4-FFF2-40B4-BE49-F238E27FC236}">
                <a16:creationId xmlns:a16="http://schemas.microsoft.com/office/drawing/2014/main" id="{21A93774-9DCC-B34B-B7B7-D3C429E25C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26100" y="0"/>
            <a:ext cx="3517900" cy="6858000"/>
          </a:xfrm>
          <a:prstGeom prst="rect">
            <a:avLst/>
          </a:prstGeom>
        </p:spPr>
      </p:pic>
    </p:spTree>
    <p:extLst>
      <p:ext uri="{BB962C8B-B14F-4D97-AF65-F5344CB8AC3E}">
        <p14:creationId xmlns:p14="http://schemas.microsoft.com/office/powerpoint/2010/main" val="672714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7" id="{31874920-80DD-0744-8B49-6172BA80EE8F}" vid="{57AFAE9D-4416-BD49-82E2-E194BC7F8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352</TotalTime>
  <Words>2689</Words>
  <Application>Microsoft Office PowerPoint</Application>
  <PresentationFormat>On-screen Show (4:3)</PresentationFormat>
  <Paragraphs>157</Paragraphs>
  <Slides>37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Arial Narrow</vt:lpstr>
      <vt:lpstr>Calibri</vt:lpstr>
      <vt:lpstr>Office Theme</vt:lpstr>
      <vt:lpstr>Hello! Our Safety Webinar Will Begin Shortly</vt:lpstr>
      <vt:lpstr>Start the Year with Leadership</vt:lpstr>
      <vt:lpstr>Introduction</vt:lpstr>
      <vt:lpstr>Overview</vt:lpstr>
      <vt:lpstr>Leadership and Liability</vt:lpstr>
      <vt:lpstr>Leadership and Liability</vt:lpstr>
      <vt:lpstr>Leadership and Liability</vt:lpstr>
      <vt:lpstr>Leadership and Liability</vt:lpstr>
      <vt:lpstr>Leadership and Liability</vt:lpstr>
      <vt:lpstr>Leadership and Safety Culture</vt:lpstr>
      <vt:lpstr>Leadership and Safety Culture</vt:lpstr>
      <vt:lpstr>Leadership and Safety Culture</vt:lpstr>
      <vt:lpstr>Leadership and Safety Culture</vt:lpstr>
      <vt:lpstr>Leadership and Safety Culture</vt:lpstr>
      <vt:lpstr>Leadership and Safety Culture</vt:lpstr>
      <vt:lpstr>Safety Leadership Characteristics</vt:lpstr>
      <vt:lpstr>Safety Leadership Characteristics</vt:lpstr>
      <vt:lpstr>Safety Leadership Characteristics</vt:lpstr>
      <vt:lpstr>Safety Leadership Characteristics</vt:lpstr>
      <vt:lpstr>Elements of a Safety Culture</vt:lpstr>
      <vt:lpstr>Elements of a Safety Culture</vt:lpstr>
      <vt:lpstr>Elements of a Safety Culture</vt:lpstr>
      <vt:lpstr>Elements of a Safety Culture</vt:lpstr>
      <vt:lpstr>Elements of a Safety Culture</vt:lpstr>
      <vt:lpstr>Elements of a Safety Culture</vt:lpstr>
      <vt:lpstr>Elements of a Safety Culture</vt:lpstr>
      <vt:lpstr>Elements of a Safety Culture</vt:lpstr>
      <vt:lpstr>Elements of a Safety Culture</vt:lpstr>
      <vt:lpstr>Elements of a Safety Culture</vt:lpstr>
      <vt:lpstr>Signs You Have a Strong Safety Culture</vt:lpstr>
      <vt:lpstr>Signs You Have a Strong Safety Culture</vt:lpstr>
      <vt:lpstr>Signs You Have a Strong Safety Culture</vt:lpstr>
      <vt:lpstr>Signs You Have a Strong Safety Culture</vt:lpstr>
      <vt:lpstr>Signs You Have a Strong Safety Culture</vt:lpstr>
      <vt:lpstr>Conclusion</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Our Safety Webinar Will Begin Shortly</dc:title>
  <dc:creator>Graphic Designer</dc:creator>
  <cp:lastModifiedBy>Britton Sheppard</cp:lastModifiedBy>
  <cp:revision>39</cp:revision>
  <dcterms:created xsi:type="dcterms:W3CDTF">2020-01-13T13:31:56Z</dcterms:created>
  <dcterms:modified xsi:type="dcterms:W3CDTF">2020-01-15T14:50:06Z</dcterms:modified>
</cp:coreProperties>
</file>