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2.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4.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16.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17.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8.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notesSlides/notesSlide19.xml" ContentType="application/vnd.openxmlformats-officedocument.presentationml.notesSlid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20.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notesSlides/notesSlide21.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notesSlides/notesSlide22.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9" r:id="rId3"/>
    <p:sldId id="258" r:id="rId4"/>
    <p:sldId id="284" r:id="rId5"/>
    <p:sldId id="342" r:id="rId6"/>
    <p:sldId id="343" r:id="rId7"/>
    <p:sldId id="309" r:id="rId8"/>
    <p:sldId id="314" r:id="rId9"/>
    <p:sldId id="315" r:id="rId10"/>
    <p:sldId id="316" r:id="rId11"/>
    <p:sldId id="312" r:id="rId12"/>
    <p:sldId id="313" r:id="rId13"/>
    <p:sldId id="310" r:id="rId14"/>
    <p:sldId id="311" r:id="rId15"/>
    <p:sldId id="341" r:id="rId16"/>
    <p:sldId id="345" r:id="rId17"/>
    <p:sldId id="331" r:id="rId18"/>
    <p:sldId id="347" r:id="rId19"/>
    <p:sldId id="344" r:id="rId20"/>
    <p:sldId id="334" r:id="rId21"/>
    <p:sldId id="336" r:id="rId22"/>
    <p:sldId id="337" r:id="rId23"/>
    <p:sldId id="338" r:id="rId24"/>
    <p:sldId id="339" r:id="rId25"/>
    <p:sldId id="30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46988FC-AE60-6D45-A66D-887E3083645F}">
          <p14:sldIdLst>
            <p14:sldId id="256"/>
            <p14:sldId id="259"/>
          </p14:sldIdLst>
        </p14:section>
        <p14:section name="POLITIQUE DE L’ENTREPRISE&#10;" id="{CA674BEF-C818-964E-BCD5-8BC47329481E}">
          <p14:sldIdLst>
            <p14:sldId id="258"/>
            <p14:sldId id="284"/>
            <p14:sldId id="342"/>
            <p14:sldId id="343"/>
            <p14:sldId id="309"/>
            <p14:sldId id="314"/>
            <p14:sldId id="315"/>
            <p14:sldId id="316"/>
            <p14:sldId id="312"/>
            <p14:sldId id="313"/>
            <p14:sldId id="310"/>
            <p14:sldId id="311"/>
            <p14:sldId id="341"/>
            <p14:sldId id="345"/>
          </p14:sldIdLst>
        </p14:section>
        <p14:section name="ASSIGNATION TEMPORAIRE D’UN TRAVAIL&#10;" id="{13BEEC15-9656-2E4F-82DF-CCC16D75D478}">
          <p14:sldIdLst>
            <p14:sldId id="331"/>
            <p14:sldId id="347"/>
            <p14:sldId id="344"/>
          </p14:sldIdLst>
        </p14:section>
        <p14:section name="LE SUIVI EST ESSENTIEL&#10;" id="{1EEFAC5D-B6AD-E643-93C6-1EC7CFB80958}">
          <p14:sldIdLst>
            <p14:sldId id="334"/>
          </p14:sldIdLst>
        </p14:section>
        <p14:section name="OBLIGATION D’ACCOMMODEMENT RAISONNABLE&#10;" id="{4CBB0EDF-FFC7-F149-811F-3964E89D166A}">
          <p14:sldIdLst>
            <p14:sldId id="336"/>
          </p14:sldIdLst>
        </p14:section>
        <p14:section name="ET SI…&#10;" id="{07F6987B-A16F-B948-9100-F62B336A0A95}">
          <p14:sldIdLst>
            <p14:sldId id="337"/>
            <p14:sldId id="338"/>
            <p14:sldId id="339"/>
            <p14:sldId id="305"/>
          </p14:sldIdLst>
        </p14:section>
      </p14:sectionLst>
    </p:ext>
    <p:ext uri="{EFAFB233-063F-42B5-8137-9DF3F51BA10A}">
      <p15:sldGuideLst xmlns:p15="http://schemas.microsoft.com/office/powerpoint/2012/main">
        <p15:guide id="1" orient="horz" pos="504" userDrawn="1">
          <p15:clr>
            <a:srgbClr val="A4A3A4"/>
          </p15:clr>
        </p15:guide>
        <p15:guide id="2" pos="363" userDrawn="1">
          <p15:clr>
            <a:srgbClr val="A4A3A4"/>
          </p15:clr>
        </p15:guide>
        <p15:guide id="3" orient="horz" pos="890" userDrawn="1">
          <p15:clr>
            <a:srgbClr val="A4A3A4"/>
          </p15:clr>
        </p15:guide>
        <p15:guide id="4" orient="horz" pos="4269" userDrawn="1">
          <p15:clr>
            <a:srgbClr val="A4A3A4"/>
          </p15:clr>
        </p15:guide>
        <p15:guide id="5" orient="horz" pos="259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674BB"/>
    <a:srgbClr val="721F70"/>
    <a:srgbClr val="3AB549"/>
    <a:srgbClr val="CB4F22"/>
    <a:srgbClr val="FFFFFF"/>
    <a:srgbClr val="03416D"/>
    <a:srgbClr val="17A99F"/>
    <a:srgbClr val="92278E"/>
    <a:srgbClr val="F159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5" autoAdjust="0"/>
    <p:restoredTop sz="88498" autoAdjust="0"/>
  </p:normalViewPr>
  <p:slideViewPr>
    <p:cSldViewPr snapToGrid="0">
      <p:cViewPr varScale="1">
        <p:scale>
          <a:sx n="92" d="100"/>
          <a:sy n="92" d="100"/>
        </p:scale>
        <p:origin x="1920" y="184"/>
      </p:cViewPr>
      <p:guideLst>
        <p:guide orient="horz" pos="504"/>
        <p:guide pos="363"/>
        <p:guide orient="horz" pos="890"/>
        <p:guide orient="horz" pos="4269"/>
        <p:guide orient="horz" pos="2591"/>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BFA77-AFC3-7E40-A2B7-E343F1748E57}" type="datetimeFigureOut">
              <a:rPr lang="en-US" smtClean="0"/>
              <a:t>9/21/21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3A70E-4A5F-BF44-8C19-23AF28E0EAD3}" type="slidenum">
              <a:rPr lang="en-US" smtClean="0"/>
              <a:t>‹#›</a:t>
            </a:fld>
            <a:endParaRPr lang="en-US"/>
          </a:p>
        </p:txBody>
      </p:sp>
    </p:spTree>
    <p:extLst>
      <p:ext uri="{BB962C8B-B14F-4D97-AF65-F5344CB8AC3E}">
        <p14:creationId xmlns:p14="http://schemas.microsoft.com/office/powerpoint/2010/main" val="144649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A3A70E-4A5F-BF44-8C19-23AF28E0EAD3}" type="slidenum">
              <a:rPr lang="en-US" smtClean="0"/>
              <a:t>1</a:t>
            </a:fld>
            <a:endParaRPr lang="en-US"/>
          </a:p>
        </p:txBody>
      </p:sp>
    </p:spTree>
    <p:extLst>
      <p:ext uri="{BB962C8B-B14F-4D97-AF65-F5344CB8AC3E}">
        <p14:creationId xmlns:p14="http://schemas.microsoft.com/office/powerpoint/2010/main" val="2165577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10</a:t>
            </a:fld>
            <a:endParaRPr lang="en-US"/>
          </a:p>
        </p:txBody>
      </p:sp>
    </p:spTree>
    <p:extLst>
      <p:ext uri="{BB962C8B-B14F-4D97-AF65-F5344CB8AC3E}">
        <p14:creationId xmlns:p14="http://schemas.microsoft.com/office/powerpoint/2010/main" val="3844907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11</a:t>
            </a:fld>
            <a:endParaRPr lang="en-US"/>
          </a:p>
        </p:txBody>
      </p:sp>
    </p:spTree>
    <p:extLst>
      <p:ext uri="{BB962C8B-B14F-4D97-AF65-F5344CB8AC3E}">
        <p14:creationId xmlns:p14="http://schemas.microsoft.com/office/powerpoint/2010/main" val="3990073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12</a:t>
            </a:fld>
            <a:endParaRPr lang="en-US"/>
          </a:p>
        </p:txBody>
      </p:sp>
    </p:spTree>
    <p:extLst>
      <p:ext uri="{BB962C8B-B14F-4D97-AF65-F5344CB8AC3E}">
        <p14:creationId xmlns:p14="http://schemas.microsoft.com/office/powerpoint/2010/main" val="1507746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13</a:t>
            </a:fld>
            <a:endParaRPr lang="en-US"/>
          </a:p>
        </p:txBody>
      </p:sp>
    </p:spTree>
    <p:extLst>
      <p:ext uri="{BB962C8B-B14F-4D97-AF65-F5344CB8AC3E}">
        <p14:creationId xmlns:p14="http://schemas.microsoft.com/office/powerpoint/2010/main" val="3424870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14</a:t>
            </a:fld>
            <a:endParaRPr lang="en-US"/>
          </a:p>
        </p:txBody>
      </p:sp>
    </p:spTree>
    <p:extLst>
      <p:ext uri="{BB962C8B-B14F-4D97-AF65-F5344CB8AC3E}">
        <p14:creationId xmlns:p14="http://schemas.microsoft.com/office/powerpoint/2010/main" val="3629567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15</a:t>
            </a:fld>
            <a:endParaRPr lang="en-US"/>
          </a:p>
        </p:txBody>
      </p:sp>
    </p:spTree>
    <p:extLst>
      <p:ext uri="{BB962C8B-B14F-4D97-AF65-F5344CB8AC3E}">
        <p14:creationId xmlns:p14="http://schemas.microsoft.com/office/powerpoint/2010/main" val="235260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17</a:t>
            </a:fld>
            <a:endParaRPr lang="en-US"/>
          </a:p>
        </p:txBody>
      </p:sp>
    </p:spTree>
    <p:extLst>
      <p:ext uri="{BB962C8B-B14F-4D97-AF65-F5344CB8AC3E}">
        <p14:creationId xmlns:p14="http://schemas.microsoft.com/office/powerpoint/2010/main" val="4257896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CA3A70E-4A5F-BF44-8C19-23AF28E0EAD3}" type="slidenum">
              <a:rPr lang="en-US" smtClean="0"/>
              <a:t>19</a:t>
            </a:fld>
            <a:endParaRPr lang="en-US"/>
          </a:p>
        </p:txBody>
      </p:sp>
    </p:spTree>
    <p:extLst>
      <p:ext uri="{BB962C8B-B14F-4D97-AF65-F5344CB8AC3E}">
        <p14:creationId xmlns:p14="http://schemas.microsoft.com/office/powerpoint/2010/main" val="830502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20</a:t>
            </a:fld>
            <a:endParaRPr lang="en-US"/>
          </a:p>
        </p:txBody>
      </p:sp>
    </p:spTree>
    <p:extLst>
      <p:ext uri="{BB962C8B-B14F-4D97-AF65-F5344CB8AC3E}">
        <p14:creationId xmlns:p14="http://schemas.microsoft.com/office/powerpoint/2010/main" val="1080262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21</a:t>
            </a:fld>
            <a:endParaRPr lang="en-US"/>
          </a:p>
        </p:txBody>
      </p:sp>
    </p:spTree>
    <p:extLst>
      <p:ext uri="{BB962C8B-B14F-4D97-AF65-F5344CB8AC3E}">
        <p14:creationId xmlns:p14="http://schemas.microsoft.com/office/powerpoint/2010/main" val="234328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CDE89-1C6E-8344-AA32-E0BD65D9C09C}" type="slidenum">
              <a:rPr lang="en-US" smtClean="0"/>
              <a:t>2</a:t>
            </a:fld>
            <a:endParaRPr lang="en-US"/>
          </a:p>
        </p:txBody>
      </p:sp>
    </p:spTree>
    <p:extLst>
      <p:ext uri="{BB962C8B-B14F-4D97-AF65-F5344CB8AC3E}">
        <p14:creationId xmlns:p14="http://schemas.microsoft.com/office/powerpoint/2010/main" val="275369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22</a:t>
            </a:fld>
            <a:endParaRPr lang="en-US"/>
          </a:p>
        </p:txBody>
      </p:sp>
    </p:spTree>
    <p:extLst>
      <p:ext uri="{BB962C8B-B14F-4D97-AF65-F5344CB8AC3E}">
        <p14:creationId xmlns:p14="http://schemas.microsoft.com/office/powerpoint/2010/main" val="837981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23</a:t>
            </a:fld>
            <a:endParaRPr lang="en-US"/>
          </a:p>
        </p:txBody>
      </p:sp>
    </p:spTree>
    <p:extLst>
      <p:ext uri="{BB962C8B-B14F-4D97-AF65-F5344CB8AC3E}">
        <p14:creationId xmlns:p14="http://schemas.microsoft.com/office/powerpoint/2010/main" val="2986894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24</a:t>
            </a:fld>
            <a:endParaRPr lang="en-US"/>
          </a:p>
        </p:txBody>
      </p:sp>
    </p:spTree>
    <p:extLst>
      <p:ext uri="{BB962C8B-B14F-4D97-AF65-F5344CB8AC3E}">
        <p14:creationId xmlns:p14="http://schemas.microsoft.com/office/powerpoint/2010/main" val="361086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DCA3A70E-4A5F-BF44-8C19-23AF28E0EAD3}" type="slidenum">
              <a:rPr lang="en-US" smtClean="0"/>
              <a:t>25</a:t>
            </a:fld>
            <a:endParaRPr lang="en-US"/>
          </a:p>
        </p:txBody>
      </p:sp>
    </p:spTree>
    <p:extLst>
      <p:ext uri="{BB962C8B-B14F-4D97-AF65-F5344CB8AC3E}">
        <p14:creationId xmlns:p14="http://schemas.microsoft.com/office/powerpoint/2010/main" val="353233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3</a:t>
            </a:fld>
            <a:endParaRPr lang="en-US"/>
          </a:p>
        </p:txBody>
      </p:sp>
    </p:spTree>
    <p:extLst>
      <p:ext uri="{BB962C8B-B14F-4D97-AF65-F5344CB8AC3E}">
        <p14:creationId xmlns:p14="http://schemas.microsoft.com/office/powerpoint/2010/main" val="254455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CDE89-1C6E-8344-AA32-E0BD65D9C09C}" type="slidenum">
              <a:rPr lang="en-US" smtClean="0"/>
              <a:t>4</a:t>
            </a:fld>
            <a:endParaRPr lang="en-US"/>
          </a:p>
        </p:txBody>
      </p:sp>
    </p:spTree>
    <p:extLst>
      <p:ext uri="{BB962C8B-B14F-4D97-AF65-F5344CB8AC3E}">
        <p14:creationId xmlns:p14="http://schemas.microsoft.com/office/powerpoint/2010/main" val="2980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CA3A70E-4A5F-BF44-8C19-23AF28E0EAD3}" type="slidenum">
              <a:rPr lang="en-US" smtClean="0"/>
              <a:t>5</a:t>
            </a:fld>
            <a:endParaRPr lang="en-US"/>
          </a:p>
        </p:txBody>
      </p:sp>
    </p:spTree>
    <p:extLst>
      <p:ext uri="{BB962C8B-B14F-4D97-AF65-F5344CB8AC3E}">
        <p14:creationId xmlns:p14="http://schemas.microsoft.com/office/powerpoint/2010/main" val="1988912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a:t>
            </a:r>
          </a:p>
        </p:txBody>
      </p:sp>
      <p:sp>
        <p:nvSpPr>
          <p:cNvPr id="4" name="Slide Number Placeholder 3"/>
          <p:cNvSpPr>
            <a:spLocks noGrp="1"/>
          </p:cNvSpPr>
          <p:nvPr>
            <p:ph type="sldNum" sz="quarter" idx="5"/>
          </p:nvPr>
        </p:nvSpPr>
        <p:spPr/>
        <p:txBody>
          <a:bodyPr/>
          <a:lstStyle/>
          <a:p>
            <a:fld id="{DCA3A70E-4A5F-BF44-8C19-23AF28E0EAD3}" type="slidenum">
              <a:rPr lang="en-US" smtClean="0"/>
              <a:t>6</a:t>
            </a:fld>
            <a:endParaRPr lang="en-US"/>
          </a:p>
        </p:txBody>
      </p:sp>
    </p:spTree>
    <p:extLst>
      <p:ext uri="{BB962C8B-B14F-4D97-AF65-F5344CB8AC3E}">
        <p14:creationId xmlns:p14="http://schemas.microsoft.com/office/powerpoint/2010/main" val="4187012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7</a:t>
            </a:fld>
            <a:endParaRPr lang="en-US"/>
          </a:p>
        </p:txBody>
      </p:sp>
    </p:spTree>
    <p:extLst>
      <p:ext uri="{BB962C8B-B14F-4D97-AF65-F5344CB8AC3E}">
        <p14:creationId xmlns:p14="http://schemas.microsoft.com/office/powerpoint/2010/main" val="1597747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8</a:t>
            </a:fld>
            <a:endParaRPr lang="en-US"/>
          </a:p>
        </p:txBody>
      </p:sp>
    </p:spTree>
    <p:extLst>
      <p:ext uri="{BB962C8B-B14F-4D97-AF65-F5344CB8AC3E}">
        <p14:creationId xmlns:p14="http://schemas.microsoft.com/office/powerpoint/2010/main" val="3114257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DCA3A70E-4A5F-BF44-8C19-23AF28E0EAD3}" type="slidenum">
              <a:rPr lang="en-US" smtClean="0"/>
              <a:t>9</a:t>
            </a:fld>
            <a:endParaRPr lang="en-US"/>
          </a:p>
        </p:txBody>
      </p:sp>
    </p:spTree>
    <p:extLst>
      <p:ext uri="{BB962C8B-B14F-4D97-AF65-F5344CB8AC3E}">
        <p14:creationId xmlns:p14="http://schemas.microsoft.com/office/powerpoint/2010/main" val="45639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872082-CF2B-4595-940D-3FF183292BC5}"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2413947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72082-CF2B-4595-940D-3FF183292BC5}"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199286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72082-CF2B-4595-940D-3FF183292BC5}"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3505316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72082-CF2B-4595-940D-3FF183292BC5}"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141507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872082-CF2B-4595-940D-3FF183292BC5}" type="datetimeFigureOut">
              <a:rPr lang="en-US" smtClean="0"/>
              <a:t>9/21/21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70874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872082-CF2B-4595-940D-3FF183292BC5}"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49732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872082-CF2B-4595-940D-3FF183292BC5}" type="datetimeFigureOut">
              <a:rPr lang="en-US" smtClean="0"/>
              <a:t>9/21/21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193203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872082-CF2B-4595-940D-3FF183292BC5}" type="datetimeFigureOut">
              <a:rPr lang="en-US" smtClean="0"/>
              <a:t>9/21/21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397869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72082-CF2B-4595-940D-3FF183292BC5}" type="datetimeFigureOut">
              <a:rPr lang="en-US" smtClean="0"/>
              <a:t>9/21/21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213834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72082-CF2B-4595-940D-3FF183292BC5}"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353702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72082-CF2B-4595-940D-3FF183292BC5}" type="datetimeFigureOut">
              <a:rPr lang="en-US" smtClean="0"/>
              <a:t>9/21/21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65B63-932B-4D0B-8ABF-30F8394CFB8D}" type="slidenum">
              <a:rPr lang="en-US" smtClean="0"/>
              <a:t>‹#›</a:t>
            </a:fld>
            <a:endParaRPr lang="en-US"/>
          </a:p>
        </p:txBody>
      </p:sp>
    </p:spTree>
    <p:extLst>
      <p:ext uri="{BB962C8B-B14F-4D97-AF65-F5344CB8AC3E}">
        <p14:creationId xmlns:p14="http://schemas.microsoft.com/office/powerpoint/2010/main" val="282700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72082-CF2B-4595-940D-3FF183292BC5}" type="datetimeFigureOut">
              <a:rPr lang="en-US" smtClean="0"/>
              <a:t>9/21/21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65B63-932B-4D0B-8ABF-30F8394CFB8D}" type="slidenum">
              <a:rPr lang="en-US" smtClean="0"/>
              <a:t>‹#›</a:t>
            </a:fld>
            <a:endParaRPr lang="en-US"/>
          </a:p>
        </p:txBody>
      </p:sp>
    </p:spTree>
    <p:extLst>
      <p:ext uri="{BB962C8B-B14F-4D97-AF65-F5344CB8AC3E}">
        <p14:creationId xmlns:p14="http://schemas.microsoft.com/office/powerpoint/2010/main" val="2400968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50.xml"/><Relationship Id="rId7"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10" Type="http://schemas.openxmlformats.org/officeDocument/2006/relationships/image" Target="../media/image3.png"/><Relationship Id="rId4" Type="http://schemas.openxmlformats.org/officeDocument/2006/relationships/tags" Target="../tags/tag51.xml"/><Relationship Id="rId9"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3.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57.xml"/></Relationships>
</file>

<file path=ppt/slides/_rels/slide12.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notesSlide" Target="../notesSlides/notesSlide12.xml"/><Relationship Id="rId3" Type="http://schemas.openxmlformats.org/officeDocument/2006/relationships/tags" Target="../tags/tag60.xml"/><Relationship Id="rId7" Type="http://schemas.openxmlformats.org/officeDocument/2006/relationships/tags" Target="../tags/tag64.xml"/><Relationship Id="rId12"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tags" Target="../tags/tag68.xml"/><Relationship Id="rId5" Type="http://schemas.openxmlformats.org/officeDocument/2006/relationships/tags" Target="../tags/tag62.xml"/><Relationship Id="rId15" Type="http://schemas.openxmlformats.org/officeDocument/2006/relationships/image" Target="../media/image15.png"/><Relationship Id="rId10" Type="http://schemas.openxmlformats.org/officeDocument/2006/relationships/tags" Target="../tags/tag67.xml"/><Relationship Id="rId4" Type="http://schemas.openxmlformats.org/officeDocument/2006/relationships/tags" Target="../tags/tag61.xml"/><Relationship Id="rId9" Type="http://schemas.openxmlformats.org/officeDocument/2006/relationships/tags" Target="../tags/tag66.xml"/><Relationship Id="rId1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tags" Target="../tags/tag81.xml"/><Relationship Id="rId18" Type="http://schemas.openxmlformats.org/officeDocument/2006/relationships/image" Target="../media/image3.png"/><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tags" Target="../tags/tag80.xml"/><Relationship Id="rId17" Type="http://schemas.openxmlformats.org/officeDocument/2006/relationships/notesSlide" Target="../notesSlides/notesSlide13.xml"/><Relationship Id="rId2" Type="http://schemas.openxmlformats.org/officeDocument/2006/relationships/tags" Target="../tags/tag70.xml"/><Relationship Id="rId16" Type="http://schemas.openxmlformats.org/officeDocument/2006/relationships/slideLayout" Target="../slideLayouts/slideLayout2.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tags" Target="../tags/tag79.xml"/><Relationship Id="rId5" Type="http://schemas.openxmlformats.org/officeDocument/2006/relationships/tags" Target="../tags/tag73.xml"/><Relationship Id="rId15" Type="http://schemas.openxmlformats.org/officeDocument/2006/relationships/tags" Target="../tags/tag83.xml"/><Relationship Id="rId10" Type="http://schemas.openxmlformats.org/officeDocument/2006/relationships/tags" Target="../tags/tag78.xml"/><Relationship Id="rId4" Type="http://schemas.openxmlformats.org/officeDocument/2006/relationships/tags" Target="../tags/tag72.xml"/><Relationship Id="rId9" Type="http://schemas.openxmlformats.org/officeDocument/2006/relationships/tags" Target="../tags/tag77.xml"/><Relationship Id="rId14" Type="http://schemas.openxmlformats.org/officeDocument/2006/relationships/tags" Target="../tags/tag82.xml"/></Relationships>
</file>

<file path=ppt/slides/_rels/slide14.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tags" Target="../tags/tag96.xml"/><Relationship Id="rId18" Type="http://schemas.openxmlformats.org/officeDocument/2006/relationships/image" Target="../media/image16.png"/><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image" Target="../media/image3.png"/><Relationship Id="rId2" Type="http://schemas.openxmlformats.org/officeDocument/2006/relationships/tags" Target="../tags/tag85.xml"/><Relationship Id="rId16" Type="http://schemas.openxmlformats.org/officeDocument/2006/relationships/notesSlide" Target="../notesSlides/notesSlide14.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5" Type="http://schemas.openxmlformats.org/officeDocument/2006/relationships/slideLayout" Target="../slideLayouts/slideLayout2.xml"/><Relationship Id="rId10" Type="http://schemas.openxmlformats.org/officeDocument/2006/relationships/tags" Target="../tags/tag93.xml"/><Relationship Id="rId19" Type="http://schemas.openxmlformats.org/officeDocument/2006/relationships/image" Target="../media/image17.svg"/><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tags" Target="../tags/tag97.xml"/></Relationships>
</file>

<file path=ppt/slides/_rels/slide15.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18.jpe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3.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03.xml"/><Relationship Id="rId7" Type="http://schemas.openxmlformats.org/officeDocument/2006/relationships/image" Target="../media/image3.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Layout" Target="../slideLayouts/slideLayout2.xml"/><Relationship Id="rId11" Type="http://schemas.openxmlformats.org/officeDocument/2006/relationships/image" Target="../media/image22.svg"/><Relationship Id="rId5" Type="http://schemas.openxmlformats.org/officeDocument/2006/relationships/tags" Target="../tags/tag105.xml"/><Relationship Id="rId10" Type="http://schemas.openxmlformats.org/officeDocument/2006/relationships/image" Target="../media/image21.png"/><Relationship Id="rId4" Type="http://schemas.openxmlformats.org/officeDocument/2006/relationships/tags" Target="../tags/tag104.xml"/><Relationship Id="rId9" Type="http://schemas.openxmlformats.org/officeDocument/2006/relationships/image" Target="../media/image20.svg"/></Relationships>
</file>

<file path=ppt/slides/_rels/slide17.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tags" Target="../tags/tag108.xml"/><Relationship Id="rId7" Type="http://schemas.openxmlformats.org/officeDocument/2006/relationships/notesSlide" Target="../notesSlides/notesSlide16.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slideLayout" Target="../slideLayouts/slideLayout2.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14.xml"/></Relationships>
</file>

<file path=ppt/slides/_rels/slide19.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tags" Target="../tags/tag127.xml"/><Relationship Id="rId18" Type="http://schemas.openxmlformats.org/officeDocument/2006/relationships/tags" Target="../tags/tag132.xml"/><Relationship Id="rId3" Type="http://schemas.openxmlformats.org/officeDocument/2006/relationships/tags" Target="../tags/tag117.xml"/><Relationship Id="rId21" Type="http://schemas.openxmlformats.org/officeDocument/2006/relationships/tags" Target="../tags/tag135.xml"/><Relationship Id="rId7" Type="http://schemas.openxmlformats.org/officeDocument/2006/relationships/tags" Target="../tags/tag121.xml"/><Relationship Id="rId12" Type="http://schemas.openxmlformats.org/officeDocument/2006/relationships/tags" Target="../tags/tag126.xml"/><Relationship Id="rId17" Type="http://schemas.openxmlformats.org/officeDocument/2006/relationships/tags" Target="../tags/tag131.xml"/><Relationship Id="rId2" Type="http://schemas.openxmlformats.org/officeDocument/2006/relationships/tags" Target="../tags/tag116.xml"/><Relationship Id="rId16" Type="http://schemas.openxmlformats.org/officeDocument/2006/relationships/tags" Target="../tags/tag130.xml"/><Relationship Id="rId20" Type="http://schemas.openxmlformats.org/officeDocument/2006/relationships/tags" Target="../tags/tag134.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24" Type="http://schemas.openxmlformats.org/officeDocument/2006/relationships/image" Target="../media/image3.png"/><Relationship Id="rId5" Type="http://schemas.openxmlformats.org/officeDocument/2006/relationships/tags" Target="../tags/tag119.xml"/><Relationship Id="rId15" Type="http://schemas.openxmlformats.org/officeDocument/2006/relationships/tags" Target="../tags/tag129.xml"/><Relationship Id="rId23" Type="http://schemas.openxmlformats.org/officeDocument/2006/relationships/notesSlide" Target="../notesSlides/notesSlide17.xml"/><Relationship Id="rId10" Type="http://schemas.openxmlformats.org/officeDocument/2006/relationships/tags" Target="../tags/tag124.xml"/><Relationship Id="rId19" Type="http://schemas.openxmlformats.org/officeDocument/2006/relationships/tags" Target="../tags/tag133.xml"/><Relationship Id="rId4" Type="http://schemas.openxmlformats.org/officeDocument/2006/relationships/tags" Target="../tags/tag118.xml"/><Relationship Id="rId9" Type="http://schemas.openxmlformats.org/officeDocument/2006/relationships/tags" Target="../tags/tag123.xml"/><Relationship Id="rId14" Type="http://schemas.openxmlformats.org/officeDocument/2006/relationships/tags" Target="../tags/tag128.xml"/><Relationship Id="rId2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2.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138.xml"/><Relationship Id="rId7" Type="http://schemas.openxmlformats.org/officeDocument/2006/relationships/image" Target="../media/image13.png"/><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139.xml"/></Relationships>
</file>

<file path=ppt/slides/_rels/slide21.xml.rels><?xml version="1.0" encoding="UTF-8" standalone="yes"?>
<Relationships xmlns="http://schemas.openxmlformats.org/package/2006/relationships"><Relationship Id="rId3" Type="http://schemas.openxmlformats.org/officeDocument/2006/relationships/tags" Target="../tags/tag142.xml"/><Relationship Id="rId7" Type="http://schemas.openxmlformats.org/officeDocument/2006/relationships/image" Target="../media/image13.png"/><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143.xml"/></Relationships>
</file>

<file path=ppt/slides/_rels/slide22.xml.rels><?xml version="1.0" encoding="UTF-8" standalone="yes"?>
<Relationships xmlns="http://schemas.openxmlformats.org/package/2006/relationships"><Relationship Id="rId8" Type="http://schemas.openxmlformats.org/officeDocument/2006/relationships/tags" Target="../tags/tag151.xml"/><Relationship Id="rId13" Type="http://schemas.openxmlformats.org/officeDocument/2006/relationships/tags" Target="../tags/tag156.xml"/><Relationship Id="rId3" Type="http://schemas.openxmlformats.org/officeDocument/2006/relationships/tags" Target="../tags/tag146.xml"/><Relationship Id="rId7" Type="http://schemas.openxmlformats.org/officeDocument/2006/relationships/tags" Target="../tags/tag150.xml"/><Relationship Id="rId12" Type="http://schemas.openxmlformats.org/officeDocument/2006/relationships/tags" Target="../tags/tag155.xml"/><Relationship Id="rId2" Type="http://schemas.openxmlformats.org/officeDocument/2006/relationships/tags" Target="../tags/tag145.xml"/><Relationship Id="rId16" Type="http://schemas.openxmlformats.org/officeDocument/2006/relationships/image" Target="../media/image3.png"/><Relationship Id="rId1" Type="http://schemas.openxmlformats.org/officeDocument/2006/relationships/tags" Target="../tags/tag144.xml"/><Relationship Id="rId6" Type="http://schemas.openxmlformats.org/officeDocument/2006/relationships/tags" Target="../tags/tag149.xml"/><Relationship Id="rId11" Type="http://schemas.openxmlformats.org/officeDocument/2006/relationships/tags" Target="../tags/tag154.xml"/><Relationship Id="rId5" Type="http://schemas.openxmlformats.org/officeDocument/2006/relationships/tags" Target="../tags/tag148.xml"/><Relationship Id="rId15" Type="http://schemas.openxmlformats.org/officeDocument/2006/relationships/notesSlide" Target="../notesSlides/notesSlide20.xml"/><Relationship Id="rId10" Type="http://schemas.openxmlformats.org/officeDocument/2006/relationships/tags" Target="../tags/tag153.xml"/><Relationship Id="rId4" Type="http://schemas.openxmlformats.org/officeDocument/2006/relationships/tags" Target="../tags/tag147.xml"/><Relationship Id="rId9" Type="http://schemas.openxmlformats.org/officeDocument/2006/relationships/tags" Target="../tags/tag152.xml"/><Relationship Id="rId1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59.xml"/><Relationship Id="rId7" Type="http://schemas.openxmlformats.org/officeDocument/2006/relationships/image" Target="../media/image3.png"/><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160.xml"/></Relationships>
</file>

<file path=ppt/slides/_rels/slide24.xml.rels><?xml version="1.0" encoding="UTF-8" standalone="yes"?>
<Relationships xmlns="http://schemas.openxmlformats.org/package/2006/relationships"><Relationship Id="rId3" Type="http://schemas.openxmlformats.org/officeDocument/2006/relationships/tags" Target="../tags/tag163.xml"/><Relationship Id="rId7" Type="http://schemas.openxmlformats.org/officeDocument/2006/relationships/image" Target="../media/image13.png"/><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164.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24.png"/><Relationship Id="rId3" Type="http://schemas.openxmlformats.org/officeDocument/2006/relationships/tags" Target="../tags/tag167.xml"/><Relationship Id="rId7" Type="http://schemas.openxmlformats.org/officeDocument/2006/relationships/tags" Target="../tags/tag171.xml"/><Relationship Id="rId12" Type="http://schemas.openxmlformats.org/officeDocument/2006/relationships/hyperlink" Target="https://www.facebook.com/Systems247/" TargetMode="External"/><Relationship Id="rId17" Type="http://schemas.openxmlformats.org/officeDocument/2006/relationships/image" Target="../media/image26.png"/><Relationship Id="rId2" Type="http://schemas.openxmlformats.org/officeDocument/2006/relationships/tags" Target="../tags/tag166.xml"/><Relationship Id="rId16" Type="http://schemas.openxmlformats.org/officeDocument/2006/relationships/hyperlink" Target="https://ca.linkedin.com/company/systems-24-7" TargetMode="External"/><Relationship Id="rId1" Type="http://schemas.openxmlformats.org/officeDocument/2006/relationships/tags" Target="../tags/tag165.xml"/><Relationship Id="rId6" Type="http://schemas.openxmlformats.org/officeDocument/2006/relationships/tags" Target="../tags/tag170.xml"/><Relationship Id="rId11" Type="http://schemas.openxmlformats.org/officeDocument/2006/relationships/image" Target="../media/image2.png"/><Relationship Id="rId5" Type="http://schemas.openxmlformats.org/officeDocument/2006/relationships/tags" Target="../tags/tag169.xml"/><Relationship Id="rId15" Type="http://schemas.openxmlformats.org/officeDocument/2006/relationships/image" Target="../media/image25.png"/><Relationship Id="rId10" Type="http://schemas.openxmlformats.org/officeDocument/2006/relationships/hyperlink" Target="http://www.systems24-7.com/" TargetMode="External"/><Relationship Id="rId4" Type="http://schemas.openxmlformats.org/officeDocument/2006/relationships/tags" Target="../tags/tag168.xml"/><Relationship Id="rId9" Type="http://schemas.openxmlformats.org/officeDocument/2006/relationships/notesSlide" Target="../notesSlides/notesSlide23.xml"/><Relationship Id="rId14" Type="http://schemas.openxmlformats.org/officeDocument/2006/relationships/hyperlink" Target="https://www.instagram.com/dunk247/"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image" Target="../media/image2.png"/><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notesSlide" Target="../notesSlides/notesSlide4.xml"/><Relationship Id="rId5" Type="http://schemas.openxmlformats.org/officeDocument/2006/relationships/tags" Target="../tags/tag16.xml"/><Relationship Id="rId10" Type="http://schemas.openxmlformats.org/officeDocument/2006/relationships/slideLayout" Target="../slideLayouts/slideLayout2.xml"/><Relationship Id="rId4" Type="http://schemas.openxmlformats.org/officeDocument/2006/relationships/tags" Target="../tags/tag15.xml"/><Relationship Id="rId9" Type="http://schemas.openxmlformats.org/officeDocument/2006/relationships/tags" Target="../tags/tag2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2.png"/><Relationship Id="rId5" Type="http://schemas.openxmlformats.org/officeDocument/2006/relationships/hyperlink" Target="https://www.osha.gov/dcsp/smallbusiness/safetypays/index.html" TargetMode="Externa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2.png"/><Relationship Id="rId3" Type="http://schemas.openxmlformats.org/officeDocument/2006/relationships/slideLayout" Target="../slideLayouts/slideLayout2.xml"/><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notesSlide" Target="../notesSlides/notesSlide6.xml"/><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27.xml"/><Relationship Id="rId7"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2" Type="http://schemas.openxmlformats.org/officeDocument/2006/relationships/tags" Target="../tags/tag32.xml"/><Relationship Id="rId16" Type="http://schemas.openxmlformats.org/officeDocument/2006/relationships/image" Target="../media/image3.png"/><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notesSlide" Target="../notesSlides/notesSlide8.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3.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5A301E-DF76-D843-B434-A9F2DB0874BD}"/>
              </a:ext>
            </a:extLst>
          </p:cNvPr>
          <p:cNvSpPr/>
          <p:nvPr>
            <p:custDataLst>
              <p:tags r:id="rId1"/>
            </p:custDataLst>
          </p:nvPr>
        </p:nvSpPr>
        <p:spPr>
          <a:xfrm>
            <a:off x="0" y="4113213"/>
            <a:ext cx="9144000" cy="2744787"/>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E191C2-6B29-4337-840A-3192B4B5656A}"/>
              </a:ext>
            </a:extLst>
          </p:cNvPr>
          <p:cNvSpPr>
            <a:spLocks noGrp="1"/>
          </p:cNvSpPr>
          <p:nvPr>
            <p:ph type="ctrTitle"/>
            <p:custDataLst>
              <p:tags r:id="rId2"/>
            </p:custDataLst>
          </p:nvPr>
        </p:nvSpPr>
        <p:spPr>
          <a:xfrm>
            <a:off x="485499" y="4842302"/>
            <a:ext cx="7561221" cy="1273659"/>
          </a:xfrm>
        </p:spPr>
        <p:txBody>
          <a:bodyPr>
            <a:noAutofit/>
          </a:bodyPr>
          <a:lstStyle/>
          <a:p>
            <a:pPr algn="l"/>
            <a:r>
              <a:rPr lang="en-CA" sz="4400" b="1" dirty="0">
                <a:solidFill>
                  <a:schemeClr val="bg1"/>
                </a:solidFill>
                <a:latin typeface="Arial" panose="020B0604020202020204" pitchFamily="34" charset="0"/>
                <a:cs typeface="Arial" panose="020B0604020202020204" pitchFamily="34" charset="0"/>
              </a:rPr>
              <a:t>GESTION DES RÉCLAMATIONS 101</a:t>
            </a:r>
            <a:br>
              <a:rPr lang="en-CA" sz="4400" b="1" dirty="0">
                <a:solidFill>
                  <a:schemeClr val="bg1"/>
                </a:solidFill>
                <a:latin typeface="Arial" panose="020B0604020202020204" pitchFamily="34" charset="0"/>
                <a:cs typeface="Arial" panose="020B0604020202020204" pitchFamily="34" charset="0"/>
              </a:rPr>
            </a:br>
            <a:r>
              <a:rPr lang="en-CA" sz="2000" dirty="0" err="1">
                <a:solidFill>
                  <a:schemeClr val="bg1"/>
                </a:solidFill>
              </a:rPr>
              <a:t>Superviseurs</a:t>
            </a:r>
            <a:r>
              <a:rPr lang="en-CA" sz="2000" dirty="0">
                <a:solidFill>
                  <a:schemeClr val="bg1"/>
                </a:solidFill>
              </a:rPr>
              <a:t>, </a:t>
            </a:r>
            <a:r>
              <a:rPr lang="en-CA" sz="2000" dirty="0" err="1">
                <a:solidFill>
                  <a:schemeClr val="bg1"/>
                </a:solidFill>
              </a:rPr>
              <a:t>gestionnaires</a:t>
            </a:r>
            <a:r>
              <a:rPr lang="en-CA" sz="2000" dirty="0">
                <a:solidFill>
                  <a:schemeClr val="bg1"/>
                </a:solidFill>
              </a:rPr>
              <a:t> et </a:t>
            </a:r>
            <a:r>
              <a:rPr lang="en-CA" sz="2000" dirty="0" err="1">
                <a:solidFill>
                  <a:schemeClr val="bg1"/>
                </a:solidFill>
              </a:rPr>
              <a:t>gestionnaires</a:t>
            </a:r>
            <a:r>
              <a:rPr lang="en-CA" sz="2000" dirty="0">
                <a:solidFill>
                  <a:schemeClr val="bg1"/>
                </a:solidFill>
              </a:rPr>
              <a:t> des dossiers de </a:t>
            </a:r>
            <a:r>
              <a:rPr lang="en-CA" sz="2000" dirty="0" err="1">
                <a:solidFill>
                  <a:schemeClr val="bg1"/>
                </a:solidFill>
              </a:rPr>
              <a:t>réclamation</a:t>
            </a:r>
            <a:endParaRPr lang="en-US" sz="4400" b="1"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B7590E5-5FD0-A441-8E9A-13D059E1191E}"/>
              </a:ext>
            </a:extLst>
          </p:cNvPr>
          <p:cNvPicPr>
            <a:picLocks noChangeAspect="1"/>
          </p:cNvPicPr>
          <p:nvPr>
            <p:custDataLst>
              <p:tags r:id="rId3"/>
            </p:custDataLst>
          </p:nvPr>
        </p:nvPicPr>
        <p:blipFill>
          <a:blip r:embed="rId6" cstate="screen">
            <a:extLst>
              <a:ext uri="{28A0092B-C50C-407E-A947-70E740481C1C}">
                <a14:useLocalDpi xmlns:a14="http://schemas.microsoft.com/office/drawing/2010/main"/>
              </a:ext>
            </a:extLst>
          </a:blip>
          <a:srcRect/>
          <a:stretch/>
        </p:blipFill>
        <p:spPr>
          <a:xfrm>
            <a:off x="6512889" y="6115961"/>
            <a:ext cx="2457762" cy="676951"/>
          </a:xfrm>
          <a:prstGeom prst="rect">
            <a:avLst/>
          </a:prstGeom>
        </p:spPr>
      </p:pic>
    </p:spTree>
    <p:extLst>
      <p:ext uri="{BB962C8B-B14F-4D97-AF65-F5344CB8AC3E}">
        <p14:creationId xmlns:p14="http://schemas.microsoft.com/office/powerpoint/2010/main" val="218611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iagram&#10;&#10;Description automatically generated">
            <a:extLst>
              <a:ext uri="{FF2B5EF4-FFF2-40B4-BE49-F238E27FC236}">
                <a16:creationId xmlns:a16="http://schemas.microsoft.com/office/drawing/2014/main" id="{25D6496E-1DBF-468D-A5E8-6FB35F584CDC}"/>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336348" y="2004532"/>
            <a:ext cx="6451519" cy="4296935"/>
          </a:xfrm>
          <a:prstGeom prst="rect">
            <a:avLst/>
          </a:prstGeom>
        </p:spPr>
      </p:pic>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10"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10</a:t>
            </a:r>
          </a:p>
        </p:txBody>
      </p:sp>
      <p:sp>
        <p:nvSpPr>
          <p:cNvPr id="24" name="Content Placeholder 2">
            <a:extLst>
              <a:ext uri="{FF2B5EF4-FFF2-40B4-BE49-F238E27FC236}">
                <a16:creationId xmlns:a16="http://schemas.microsoft.com/office/drawing/2014/main" id="{0BBB677E-EC02-974B-A69E-DD54067BD540}"/>
              </a:ext>
            </a:extLst>
          </p:cNvPr>
          <p:cNvSpPr>
            <a:spLocks noGrp="1"/>
          </p:cNvSpPr>
          <p:nvPr>
            <p:ph idx="1"/>
            <p:custDataLst>
              <p:tags r:id="rId3"/>
            </p:custDataLst>
          </p:nvPr>
        </p:nvSpPr>
        <p:spPr>
          <a:xfrm>
            <a:off x="495238" y="1343425"/>
            <a:ext cx="2792420" cy="369332"/>
          </a:xfrm>
        </p:spPr>
        <p:txBody>
          <a:bodyPr>
            <a:normAutofit lnSpcReduction="10000"/>
          </a:bodyPr>
          <a:lstStyle/>
          <a:p>
            <a:pPr marL="0" indent="0">
              <a:lnSpc>
                <a:spcPct val="100000"/>
              </a:lnSpc>
              <a:spcBef>
                <a:spcPts val="600"/>
              </a:spcBef>
              <a:buNone/>
            </a:pPr>
            <a:r>
              <a:rPr lang="fr-FR" sz="2000" b="1" dirty="0"/>
              <a:t>Traiter la demande</a:t>
            </a:r>
          </a:p>
        </p:txBody>
      </p:sp>
      <p:sp>
        <p:nvSpPr>
          <p:cNvPr id="25" name="Title 1">
            <a:extLst>
              <a:ext uri="{FF2B5EF4-FFF2-40B4-BE49-F238E27FC236}">
                <a16:creationId xmlns:a16="http://schemas.microsoft.com/office/drawing/2014/main" id="{547DD278-922D-4702-82AA-6ACE7D57540B}"/>
              </a:ext>
            </a:extLst>
          </p:cNvPr>
          <p:cNvSpPr txBox="1">
            <a:spLocks/>
          </p:cNvSpPr>
          <p:nvPr>
            <p:custDataLst>
              <p:tags r:id="rId4"/>
            </p:custDataLst>
          </p:nvPr>
        </p:nvSpPr>
        <p:spPr>
          <a:xfrm>
            <a:off x="451397" y="104340"/>
            <a:ext cx="8063953" cy="10989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LA COMMISSION</a:t>
            </a:r>
            <a:endParaRPr lang="en-US" sz="3600" dirty="0">
              <a:solidFill>
                <a:srgbClr val="721F70"/>
              </a:solidFill>
            </a:endParaRPr>
          </a:p>
        </p:txBody>
      </p:sp>
      <p:sp>
        <p:nvSpPr>
          <p:cNvPr id="26" name="TextBox 25">
            <a:extLst>
              <a:ext uri="{FF2B5EF4-FFF2-40B4-BE49-F238E27FC236}">
                <a16:creationId xmlns:a16="http://schemas.microsoft.com/office/drawing/2014/main" id="{0D340DB6-6962-42F8-9728-9EEE731271E2}"/>
              </a:ext>
            </a:extLst>
          </p:cNvPr>
          <p:cNvSpPr txBox="1"/>
          <p:nvPr/>
        </p:nvSpPr>
        <p:spPr>
          <a:xfrm>
            <a:off x="6103947" y="1313862"/>
            <a:ext cx="2839539" cy="400110"/>
          </a:xfrm>
          <a:prstGeom prst="rect">
            <a:avLst/>
          </a:prstGeom>
          <a:noFill/>
        </p:spPr>
        <p:txBody>
          <a:bodyPr wrap="square">
            <a:spAutoFit/>
          </a:bodyPr>
          <a:lstStyle/>
          <a:p>
            <a:pPr>
              <a:lnSpc>
                <a:spcPct val="100000"/>
              </a:lnSpc>
              <a:spcBef>
                <a:spcPts val="600"/>
              </a:spcBef>
            </a:pPr>
            <a:r>
              <a:rPr lang="fr-FR" sz="2000" b="1" dirty="0"/>
              <a:t>Rendre une décision</a:t>
            </a:r>
          </a:p>
        </p:txBody>
      </p:sp>
      <p:cxnSp>
        <p:nvCxnSpPr>
          <p:cNvPr id="27" name="Straight Arrow Connector 26">
            <a:extLst>
              <a:ext uri="{FF2B5EF4-FFF2-40B4-BE49-F238E27FC236}">
                <a16:creationId xmlns:a16="http://schemas.microsoft.com/office/drawing/2014/main" id="{41C427D5-E899-7347-9292-A0D3E1E8BE0E}"/>
              </a:ext>
            </a:extLst>
          </p:cNvPr>
          <p:cNvCxnSpPr>
            <a:cxnSpLocks/>
          </p:cNvCxnSpPr>
          <p:nvPr>
            <p:custDataLst>
              <p:tags r:id="rId5"/>
            </p:custDataLst>
          </p:nvPr>
        </p:nvCxnSpPr>
        <p:spPr>
          <a:xfrm flipV="1">
            <a:off x="6998701" y="1712757"/>
            <a:ext cx="585440" cy="532910"/>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14C0DB7-A2ED-DB44-8FB5-64B137EECCD9}"/>
              </a:ext>
            </a:extLst>
          </p:cNvPr>
          <p:cNvCxnSpPr>
            <a:cxnSpLocks/>
          </p:cNvCxnSpPr>
          <p:nvPr>
            <p:custDataLst>
              <p:tags r:id="rId6"/>
            </p:custDataLst>
          </p:nvPr>
        </p:nvCxnSpPr>
        <p:spPr>
          <a:xfrm flipH="1" flipV="1">
            <a:off x="1814303" y="1764132"/>
            <a:ext cx="581657" cy="749889"/>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12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576262" y="1412876"/>
            <a:ext cx="5207849" cy="2700338"/>
          </a:xfrm>
          <a:prstGeom prst="roundRect">
            <a:avLst>
              <a:gd name="adj" fmla="val 0"/>
            </a:avLst>
          </a:prstGeom>
          <a:solidFill>
            <a:srgbClr val="FF93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fr-FR" sz="2000" dirty="0"/>
              <a:t>Former les travailleurs sur la procédure pour déclarer les incidents/accidents.</a:t>
            </a:r>
          </a:p>
          <a:p>
            <a:pPr marL="342900" indent="-342900">
              <a:buFont typeface="Arial" panose="020B0604020202020204" pitchFamily="34" charset="0"/>
              <a:buChar char="•"/>
            </a:pPr>
            <a:r>
              <a:rPr lang="fr-FR" sz="2000" dirty="0"/>
              <a:t>Inscrire tous les événements (incluant une blessure mineure) dans le registre d’accidents, d’incidents et de premiers secours. </a:t>
            </a:r>
          </a:p>
          <a:p>
            <a:pPr marL="342900" indent="-342900">
              <a:buFont typeface="Arial" panose="020B0604020202020204" pitchFamily="34" charset="0"/>
              <a:buChar char="•"/>
            </a:pPr>
            <a:r>
              <a:rPr lang="fr-FR" sz="2000" dirty="0"/>
              <a:t>Communication.</a:t>
            </a:r>
            <a:endParaRPr lang="en-CA" sz="1400" dirty="0"/>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2"/>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11</a:t>
            </a:r>
          </a:p>
        </p:txBody>
      </p:sp>
      <p:sp>
        <p:nvSpPr>
          <p:cNvPr id="11" name="Title 1">
            <a:extLst>
              <a:ext uri="{FF2B5EF4-FFF2-40B4-BE49-F238E27FC236}">
                <a16:creationId xmlns:a16="http://schemas.microsoft.com/office/drawing/2014/main" id="{D3034DDB-6B80-4CEB-81BC-D0DE6BC8ACE9}"/>
              </a:ext>
            </a:extLst>
          </p:cNvPr>
          <p:cNvSpPr txBox="1">
            <a:spLocks/>
          </p:cNvSpPr>
          <p:nvPr>
            <p:custDataLst>
              <p:tags r:id="rId4"/>
            </p:custDataLst>
          </p:nvPr>
        </p:nvSpPr>
        <p:spPr>
          <a:xfrm>
            <a:off x="474562" y="170"/>
            <a:ext cx="80523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SUPERVISEUR</a:t>
            </a:r>
            <a:endParaRPr lang="en-US" sz="3600" dirty="0">
              <a:solidFill>
                <a:srgbClr val="721F70"/>
              </a:solidFill>
            </a:endParaRPr>
          </a:p>
        </p:txBody>
      </p:sp>
    </p:spTree>
    <p:extLst>
      <p:ext uri="{BB962C8B-B14F-4D97-AF65-F5344CB8AC3E}">
        <p14:creationId xmlns:p14="http://schemas.microsoft.com/office/powerpoint/2010/main" val="284966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14"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12</a:t>
            </a:r>
          </a:p>
        </p:txBody>
      </p:sp>
      <p:pic>
        <p:nvPicPr>
          <p:cNvPr id="11" name="그림 11">
            <a:extLst>
              <a:ext uri="{FF2B5EF4-FFF2-40B4-BE49-F238E27FC236}">
                <a16:creationId xmlns:a16="http://schemas.microsoft.com/office/drawing/2014/main" id="{237203B4-1207-B84B-A2F2-6DA609617485}"/>
              </a:ext>
            </a:extLst>
          </p:cNvPr>
          <p:cNvPicPr>
            <a:picLocks noChangeAspect="1"/>
          </p:cNvPicPr>
          <p:nvPr>
            <p:custDataLst>
              <p:tags r:id="rId3"/>
            </p:custDataLst>
          </p:nvPr>
        </p:nvPicPr>
        <p:blipFill>
          <a:blip r:embed="rId15">
            <a:extLst>
              <a:ext uri="{28A0092B-C50C-407E-A947-70E740481C1C}">
                <a14:useLocalDpi xmlns:a14="http://schemas.microsoft.com/office/drawing/2010/main"/>
              </a:ext>
            </a:extLst>
          </a:blip>
          <a:stretch>
            <a:fillRect/>
          </a:stretch>
        </p:blipFill>
        <p:spPr>
          <a:xfrm>
            <a:off x="4646427" y="1915782"/>
            <a:ext cx="4004869" cy="3500164"/>
          </a:xfrm>
          <a:prstGeom prst="rect">
            <a:avLst/>
          </a:prstGeom>
        </p:spPr>
      </p:pic>
      <p:sp>
        <p:nvSpPr>
          <p:cNvPr id="26" name="TextBox 25">
            <a:extLst>
              <a:ext uri="{FF2B5EF4-FFF2-40B4-BE49-F238E27FC236}">
                <a16:creationId xmlns:a16="http://schemas.microsoft.com/office/drawing/2014/main" id="{AB4E8C86-1E17-874D-986D-0D6A95DE9100}"/>
              </a:ext>
            </a:extLst>
          </p:cNvPr>
          <p:cNvSpPr txBox="1"/>
          <p:nvPr>
            <p:custDataLst>
              <p:tags r:id="rId4"/>
            </p:custDataLst>
          </p:nvPr>
        </p:nvSpPr>
        <p:spPr>
          <a:xfrm>
            <a:off x="1187081" y="1969491"/>
            <a:ext cx="3111677" cy="954107"/>
          </a:xfrm>
          <a:prstGeom prst="rect">
            <a:avLst/>
          </a:prstGeom>
          <a:noFill/>
        </p:spPr>
        <p:txBody>
          <a:bodyPr wrap="square" rtlCol="0">
            <a:spAutoFit/>
          </a:bodyPr>
          <a:lstStyle/>
          <a:p>
            <a:r>
              <a:rPr lang="fr-FR" sz="1400" dirty="0"/>
              <a:t>Tous les accidents occasionnant blessures avec perte de temps ou dommages matériels doivent faire l’objet d’une enquête.</a:t>
            </a:r>
          </a:p>
        </p:txBody>
      </p:sp>
      <p:sp>
        <p:nvSpPr>
          <p:cNvPr id="29" name="TextBox 28">
            <a:extLst>
              <a:ext uri="{FF2B5EF4-FFF2-40B4-BE49-F238E27FC236}">
                <a16:creationId xmlns:a16="http://schemas.microsoft.com/office/drawing/2014/main" id="{9B0BA89A-813A-9247-9EAC-F6061F4787FB}"/>
              </a:ext>
            </a:extLst>
          </p:cNvPr>
          <p:cNvSpPr txBox="1"/>
          <p:nvPr>
            <p:custDataLst>
              <p:tags r:id="rId5"/>
            </p:custDataLst>
          </p:nvPr>
        </p:nvSpPr>
        <p:spPr>
          <a:xfrm>
            <a:off x="1187080" y="3053208"/>
            <a:ext cx="3111679" cy="1384995"/>
          </a:xfrm>
          <a:prstGeom prst="rect">
            <a:avLst/>
          </a:prstGeom>
          <a:noFill/>
        </p:spPr>
        <p:txBody>
          <a:bodyPr wrap="square" rtlCol="0">
            <a:spAutoFit/>
          </a:bodyPr>
          <a:lstStyle/>
          <a:p>
            <a:r>
              <a:rPr lang="fr-FR" sz="1400" dirty="0"/>
              <a:t>Il est fortement recommandé que les incidents qui auraient pu causer blessures ou dommages matériels et les événements répétitifs, même si les conséquences sont mineures, fassent l’objet d’une enquête.</a:t>
            </a:r>
          </a:p>
        </p:txBody>
      </p:sp>
      <p:sp>
        <p:nvSpPr>
          <p:cNvPr id="32" name="TextBox 31">
            <a:extLst>
              <a:ext uri="{FF2B5EF4-FFF2-40B4-BE49-F238E27FC236}">
                <a16:creationId xmlns:a16="http://schemas.microsoft.com/office/drawing/2014/main" id="{B61CD259-D3C9-4C46-92A2-6FBF21EEBEF1}"/>
              </a:ext>
            </a:extLst>
          </p:cNvPr>
          <p:cNvSpPr txBox="1"/>
          <p:nvPr>
            <p:custDataLst>
              <p:tags r:id="rId6"/>
            </p:custDataLst>
          </p:nvPr>
        </p:nvSpPr>
        <p:spPr>
          <a:xfrm>
            <a:off x="1187080" y="4636665"/>
            <a:ext cx="3116301" cy="1169551"/>
          </a:xfrm>
          <a:prstGeom prst="rect">
            <a:avLst/>
          </a:prstGeom>
          <a:noFill/>
        </p:spPr>
        <p:txBody>
          <a:bodyPr wrap="square" rtlCol="0">
            <a:spAutoFit/>
          </a:bodyPr>
          <a:lstStyle/>
          <a:p>
            <a:r>
              <a:rPr lang="fr-FR" sz="1400" dirty="0"/>
              <a:t>Chaque cas étant particulier, il appartient au responsable en place d’évaluer la situation pour juger de la pertinence de procéder ou non à une enquête.</a:t>
            </a:r>
            <a:endParaRPr lang="en-CA" sz="1400" dirty="0"/>
          </a:p>
        </p:txBody>
      </p:sp>
      <p:sp>
        <p:nvSpPr>
          <p:cNvPr id="3" name="TextBox 2">
            <a:extLst>
              <a:ext uri="{FF2B5EF4-FFF2-40B4-BE49-F238E27FC236}">
                <a16:creationId xmlns:a16="http://schemas.microsoft.com/office/drawing/2014/main" id="{9F552A0F-2043-9744-913C-772F5A915613}"/>
              </a:ext>
            </a:extLst>
          </p:cNvPr>
          <p:cNvSpPr txBox="1"/>
          <p:nvPr>
            <p:custDataLst>
              <p:tags r:id="rId7"/>
            </p:custDataLst>
          </p:nvPr>
        </p:nvSpPr>
        <p:spPr>
          <a:xfrm>
            <a:off x="492702" y="1325832"/>
            <a:ext cx="4283591" cy="400110"/>
          </a:xfrm>
          <a:prstGeom prst="rect">
            <a:avLst/>
          </a:prstGeom>
          <a:noFill/>
        </p:spPr>
        <p:txBody>
          <a:bodyPr wrap="square" rtlCol="0">
            <a:spAutoFit/>
          </a:bodyPr>
          <a:lstStyle/>
          <a:p>
            <a:r>
              <a:rPr lang="fr-FR" sz="2000" b="1" dirty="0">
                <a:solidFill>
                  <a:srgbClr val="0674BB"/>
                </a:solidFill>
              </a:rPr>
              <a:t>Sur quoi enquêter?</a:t>
            </a:r>
          </a:p>
        </p:txBody>
      </p:sp>
      <p:sp>
        <p:nvSpPr>
          <p:cNvPr id="37" name="Round Same Side Corner Rectangle 6">
            <a:extLst>
              <a:ext uri="{FF2B5EF4-FFF2-40B4-BE49-F238E27FC236}">
                <a16:creationId xmlns:a16="http://schemas.microsoft.com/office/drawing/2014/main" id="{7EB4DAE1-D9BD-CB48-A9F3-783EFAD7AC54}"/>
              </a:ext>
            </a:extLst>
          </p:cNvPr>
          <p:cNvSpPr/>
          <p:nvPr>
            <p:custDataLst>
              <p:tags r:id="rId8"/>
            </p:custDataLst>
          </p:nvPr>
        </p:nvSpPr>
        <p:spPr>
          <a:xfrm rot="2700000">
            <a:off x="719660" y="3443451"/>
            <a:ext cx="142819" cy="572576"/>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8" name="Rounded Rectangle 5">
            <a:extLst>
              <a:ext uri="{FF2B5EF4-FFF2-40B4-BE49-F238E27FC236}">
                <a16:creationId xmlns:a16="http://schemas.microsoft.com/office/drawing/2014/main" id="{74B70DB4-1A4D-8D4B-92D1-48A07E114755}"/>
              </a:ext>
            </a:extLst>
          </p:cNvPr>
          <p:cNvSpPr/>
          <p:nvPr>
            <p:custDataLst>
              <p:tags r:id="rId9"/>
            </p:custDataLst>
          </p:nvPr>
        </p:nvSpPr>
        <p:spPr>
          <a:xfrm flipH="1">
            <a:off x="576263" y="5039585"/>
            <a:ext cx="456229" cy="37636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rgbClr val="38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Parallelogram 30">
            <a:extLst>
              <a:ext uri="{FF2B5EF4-FFF2-40B4-BE49-F238E27FC236}">
                <a16:creationId xmlns:a16="http://schemas.microsoft.com/office/drawing/2014/main" id="{48FA9620-364F-0840-80F6-37C97805465C}"/>
              </a:ext>
            </a:extLst>
          </p:cNvPr>
          <p:cNvSpPr/>
          <p:nvPr>
            <p:custDataLst>
              <p:tags r:id="rId10"/>
            </p:custDataLst>
          </p:nvPr>
        </p:nvSpPr>
        <p:spPr>
          <a:xfrm flipH="1">
            <a:off x="567544" y="2292821"/>
            <a:ext cx="464948" cy="466098"/>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4" name="Title 1">
            <a:extLst>
              <a:ext uri="{FF2B5EF4-FFF2-40B4-BE49-F238E27FC236}">
                <a16:creationId xmlns:a16="http://schemas.microsoft.com/office/drawing/2014/main" id="{43D9A809-893F-46E1-90BD-35BFD7C6AE05}"/>
              </a:ext>
            </a:extLst>
          </p:cNvPr>
          <p:cNvSpPr txBox="1">
            <a:spLocks/>
          </p:cNvSpPr>
          <p:nvPr>
            <p:custDataLst>
              <p:tags r:id="rId11"/>
            </p:custDataLst>
          </p:nvPr>
        </p:nvSpPr>
        <p:spPr>
          <a:xfrm>
            <a:off x="481127" y="170"/>
            <a:ext cx="80226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SUPERVISEUR</a:t>
            </a:r>
            <a:endParaRPr lang="en-US" sz="3600" dirty="0">
              <a:solidFill>
                <a:srgbClr val="721F70"/>
              </a:solidFill>
            </a:endParaRPr>
          </a:p>
        </p:txBody>
      </p:sp>
    </p:spTree>
    <p:extLst>
      <p:ext uri="{BB962C8B-B14F-4D97-AF65-F5344CB8AC3E}">
        <p14:creationId xmlns:p14="http://schemas.microsoft.com/office/powerpoint/2010/main" val="41058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A2B9D74-B3AD-7C4A-8270-F02305D64ECE}"/>
              </a:ext>
            </a:extLst>
          </p:cNvPr>
          <p:cNvSpPr/>
          <p:nvPr>
            <p:custDataLst>
              <p:tags r:id="rId1"/>
            </p:custDataLst>
          </p:nvPr>
        </p:nvSpPr>
        <p:spPr>
          <a:xfrm>
            <a:off x="4103620" y="5491930"/>
            <a:ext cx="4379831" cy="643769"/>
          </a:xfrm>
          <a:prstGeom prst="rect">
            <a:avLst/>
          </a:prstGeom>
          <a:solidFill>
            <a:srgbClr val="19A8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AD80EB4-9A47-A94B-B95B-3C45860C4E90}"/>
              </a:ext>
            </a:extLst>
          </p:cNvPr>
          <p:cNvSpPr/>
          <p:nvPr>
            <p:custDataLst>
              <p:tags r:id="rId2"/>
            </p:custDataLst>
          </p:nvPr>
        </p:nvSpPr>
        <p:spPr>
          <a:xfrm>
            <a:off x="4114385" y="4663749"/>
            <a:ext cx="4379831" cy="643769"/>
          </a:xfrm>
          <a:prstGeom prst="rect">
            <a:avLst/>
          </a:prstGeom>
          <a:solidFill>
            <a:srgbClr val="38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775A8C2-0EE4-074D-80F4-4C8B93BBA5EE}"/>
              </a:ext>
            </a:extLst>
          </p:cNvPr>
          <p:cNvSpPr/>
          <p:nvPr>
            <p:custDataLst>
              <p:tags r:id="rId3"/>
            </p:custDataLst>
          </p:nvPr>
        </p:nvSpPr>
        <p:spPr>
          <a:xfrm>
            <a:off x="4114438" y="2397597"/>
            <a:ext cx="4379831" cy="792480"/>
          </a:xfrm>
          <a:prstGeom prst="rect">
            <a:avLst/>
          </a:prstGeom>
          <a:solidFill>
            <a:srgbClr val="F159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76D22E-D3D9-414F-9450-35878E51C40A}"/>
              </a:ext>
            </a:extLst>
          </p:cNvPr>
          <p:cNvSpPr/>
          <p:nvPr>
            <p:custDataLst>
              <p:tags r:id="rId4"/>
            </p:custDataLst>
          </p:nvPr>
        </p:nvSpPr>
        <p:spPr>
          <a:xfrm>
            <a:off x="4114253" y="3363709"/>
            <a:ext cx="4379831" cy="1112599"/>
          </a:xfrm>
          <a:prstGeom prst="rect">
            <a:avLst/>
          </a:prstGeom>
          <a:solidFill>
            <a:srgbClr val="9227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FBF3639-DAC1-D540-82CE-CE02C8C73816}"/>
              </a:ext>
            </a:extLst>
          </p:cNvPr>
          <p:cNvSpPr/>
          <p:nvPr>
            <p:custDataLst>
              <p:tags r:id="rId5"/>
            </p:custDataLst>
          </p:nvPr>
        </p:nvSpPr>
        <p:spPr>
          <a:xfrm>
            <a:off x="4114439" y="1411061"/>
            <a:ext cx="4379831" cy="792480"/>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3">
            <a:extLst>
              <a:ext uri="{FF2B5EF4-FFF2-40B4-BE49-F238E27FC236}">
                <a16:creationId xmlns:a16="http://schemas.microsoft.com/office/drawing/2014/main" id="{E05692DD-8298-A543-A139-AFD26FBC9B6B}"/>
              </a:ext>
            </a:extLst>
          </p:cNvPr>
          <p:cNvSpPr/>
          <p:nvPr>
            <p:custDataLst>
              <p:tags r:id="rId6"/>
            </p:custDataLst>
          </p:nvPr>
        </p:nvSpPr>
        <p:spPr>
          <a:xfrm>
            <a:off x="585519" y="2155970"/>
            <a:ext cx="3352665" cy="3410661"/>
          </a:xfrm>
          <a:prstGeom prst="rightArrow">
            <a:avLst>
              <a:gd name="adj1" fmla="val 73994"/>
              <a:gd name="adj2" fmla="val 35897"/>
            </a:avLst>
          </a:prstGeom>
          <a:solidFill>
            <a:srgbClr val="0674B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sz="2700">
              <a:solidFill>
                <a:schemeClr val="tx1"/>
              </a:solidFill>
              <a:cs typeface="Arial" pitchFamily="34" charset="0"/>
            </a:endParaRPr>
          </a:p>
        </p:txBody>
      </p:sp>
      <p:sp>
        <p:nvSpPr>
          <p:cNvPr id="17" name="TextBox 16">
            <a:extLst>
              <a:ext uri="{FF2B5EF4-FFF2-40B4-BE49-F238E27FC236}">
                <a16:creationId xmlns:a16="http://schemas.microsoft.com/office/drawing/2014/main" id="{381E503D-C526-E141-9D25-A90FE8D0D26F}"/>
              </a:ext>
            </a:extLst>
          </p:cNvPr>
          <p:cNvSpPr txBox="1"/>
          <p:nvPr>
            <p:custDataLst>
              <p:tags r:id="rId7"/>
            </p:custDataLst>
          </p:nvPr>
        </p:nvSpPr>
        <p:spPr>
          <a:xfrm>
            <a:off x="623033" y="2800108"/>
            <a:ext cx="2875079" cy="2031325"/>
          </a:xfrm>
          <a:prstGeom prst="rect">
            <a:avLst/>
          </a:prstGeom>
          <a:noFill/>
        </p:spPr>
        <p:txBody>
          <a:bodyPr wrap="square" rtlCol="0">
            <a:spAutoFit/>
          </a:bodyPr>
          <a:lstStyle/>
          <a:p>
            <a:r>
              <a:rPr lang="fr-FR" dirty="0">
                <a:solidFill>
                  <a:schemeClr val="bg1"/>
                </a:solidFill>
              </a:rPr>
              <a:t>Avertir le supérieur immédiat dès que l’accident ou l’incident se produit. Si le travailleur n’est pas en mesure de le faire, une autre personne peut le faire pour lui.</a:t>
            </a:r>
          </a:p>
        </p:txBody>
      </p:sp>
      <p:sp>
        <p:nvSpPr>
          <p:cNvPr id="18" name="TextBox 17">
            <a:extLst>
              <a:ext uri="{FF2B5EF4-FFF2-40B4-BE49-F238E27FC236}">
                <a16:creationId xmlns:a16="http://schemas.microsoft.com/office/drawing/2014/main" id="{50FC69EC-CACA-364B-A578-0BC7FB2D138A}"/>
              </a:ext>
            </a:extLst>
          </p:cNvPr>
          <p:cNvSpPr txBox="1"/>
          <p:nvPr>
            <p:custDataLst>
              <p:tags r:id="rId8"/>
            </p:custDataLst>
          </p:nvPr>
        </p:nvSpPr>
        <p:spPr>
          <a:xfrm>
            <a:off x="4358879" y="1479693"/>
            <a:ext cx="3944679" cy="646331"/>
          </a:xfrm>
          <a:prstGeom prst="rect">
            <a:avLst/>
          </a:prstGeom>
          <a:noFill/>
        </p:spPr>
        <p:txBody>
          <a:bodyPr wrap="square" rtlCol="0">
            <a:spAutoFit/>
          </a:bodyPr>
          <a:lstStyle/>
          <a:p>
            <a:r>
              <a:rPr lang="fr-FR" dirty="0">
                <a:solidFill>
                  <a:schemeClr val="bg1"/>
                </a:solidFill>
              </a:rPr>
              <a:t>Recevoir rapidement les premiers soins. </a:t>
            </a:r>
          </a:p>
        </p:txBody>
      </p:sp>
      <p:sp>
        <p:nvSpPr>
          <p:cNvPr id="19" name="TextBox 18">
            <a:extLst>
              <a:ext uri="{FF2B5EF4-FFF2-40B4-BE49-F238E27FC236}">
                <a16:creationId xmlns:a16="http://schemas.microsoft.com/office/drawing/2014/main" id="{3CCDCA3B-8DB1-8C47-AB70-95D9FD48E086}"/>
              </a:ext>
            </a:extLst>
          </p:cNvPr>
          <p:cNvSpPr txBox="1"/>
          <p:nvPr>
            <p:custDataLst>
              <p:tags r:id="rId9"/>
            </p:custDataLst>
          </p:nvPr>
        </p:nvSpPr>
        <p:spPr>
          <a:xfrm>
            <a:off x="4358879" y="2486556"/>
            <a:ext cx="3944679" cy="646331"/>
          </a:xfrm>
          <a:prstGeom prst="rect">
            <a:avLst/>
          </a:prstGeom>
          <a:noFill/>
        </p:spPr>
        <p:txBody>
          <a:bodyPr wrap="square" rtlCol="0">
            <a:spAutoFit/>
          </a:bodyPr>
          <a:lstStyle/>
          <a:p>
            <a:r>
              <a:rPr lang="fr-FR" dirty="0">
                <a:solidFill>
                  <a:schemeClr val="bg1"/>
                </a:solidFill>
              </a:rPr>
              <a:t>Retourner au travail si son état le permet.</a:t>
            </a:r>
          </a:p>
        </p:txBody>
      </p:sp>
      <p:sp>
        <p:nvSpPr>
          <p:cNvPr id="20" name="TextBox 19">
            <a:extLst>
              <a:ext uri="{FF2B5EF4-FFF2-40B4-BE49-F238E27FC236}">
                <a16:creationId xmlns:a16="http://schemas.microsoft.com/office/drawing/2014/main" id="{AA082044-C880-2549-B068-BDA6FFA353E7}"/>
              </a:ext>
            </a:extLst>
          </p:cNvPr>
          <p:cNvSpPr txBox="1"/>
          <p:nvPr>
            <p:custDataLst>
              <p:tags r:id="rId10"/>
            </p:custDataLst>
          </p:nvPr>
        </p:nvSpPr>
        <p:spPr>
          <a:xfrm>
            <a:off x="4358880" y="3460944"/>
            <a:ext cx="4124572" cy="923330"/>
          </a:xfrm>
          <a:prstGeom prst="rect">
            <a:avLst/>
          </a:prstGeom>
          <a:noFill/>
        </p:spPr>
        <p:txBody>
          <a:bodyPr wrap="square" rtlCol="0">
            <a:spAutoFit/>
          </a:bodyPr>
          <a:lstStyle/>
          <a:p>
            <a:r>
              <a:rPr lang="fr-FR" dirty="0">
                <a:solidFill>
                  <a:schemeClr val="bg1"/>
                </a:solidFill>
              </a:rPr>
              <a:t>Aviser obligatoirement le supérieur immédiat s’il doit quitter l’établissement.</a:t>
            </a:r>
          </a:p>
        </p:txBody>
      </p:sp>
      <p:sp>
        <p:nvSpPr>
          <p:cNvPr id="21" name="TextBox 20">
            <a:extLst>
              <a:ext uri="{FF2B5EF4-FFF2-40B4-BE49-F238E27FC236}">
                <a16:creationId xmlns:a16="http://schemas.microsoft.com/office/drawing/2014/main" id="{9C6AD3AA-FFF3-DB47-868A-60E65EEFE5C4}"/>
              </a:ext>
            </a:extLst>
          </p:cNvPr>
          <p:cNvSpPr txBox="1"/>
          <p:nvPr>
            <p:custDataLst>
              <p:tags r:id="rId11"/>
            </p:custDataLst>
          </p:nvPr>
        </p:nvSpPr>
        <p:spPr>
          <a:xfrm>
            <a:off x="4358880" y="4796987"/>
            <a:ext cx="4124572" cy="369332"/>
          </a:xfrm>
          <a:prstGeom prst="rect">
            <a:avLst/>
          </a:prstGeom>
          <a:noFill/>
        </p:spPr>
        <p:txBody>
          <a:bodyPr wrap="square" rtlCol="0">
            <a:spAutoFit/>
          </a:bodyPr>
          <a:lstStyle/>
          <a:p>
            <a:r>
              <a:rPr lang="fr-FR" dirty="0">
                <a:solidFill>
                  <a:schemeClr val="bg1"/>
                </a:solidFill>
              </a:rPr>
              <a:t>Consulter rapidement un médecin.</a:t>
            </a:r>
          </a:p>
        </p:txBody>
      </p:sp>
      <p:sp>
        <p:nvSpPr>
          <p:cNvPr id="22" name="TextBox 21">
            <a:extLst>
              <a:ext uri="{FF2B5EF4-FFF2-40B4-BE49-F238E27FC236}">
                <a16:creationId xmlns:a16="http://schemas.microsoft.com/office/drawing/2014/main" id="{F6A1D269-DBEA-5442-946D-711B4EB127BC}"/>
              </a:ext>
            </a:extLst>
          </p:cNvPr>
          <p:cNvSpPr txBox="1"/>
          <p:nvPr>
            <p:custDataLst>
              <p:tags r:id="rId12"/>
            </p:custDataLst>
          </p:nvPr>
        </p:nvSpPr>
        <p:spPr>
          <a:xfrm>
            <a:off x="4358879" y="5617752"/>
            <a:ext cx="4188969" cy="369332"/>
          </a:xfrm>
          <a:prstGeom prst="rect">
            <a:avLst/>
          </a:prstGeom>
          <a:noFill/>
        </p:spPr>
        <p:txBody>
          <a:bodyPr wrap="square" rtlCol="0">
            <a:spAutoFit/>
          </a:bodyPr>
          <a:lstStyle/>
          <a:p>
            <a:r>
              <a:rPr lang="fr-FR" dirty="0">
                <a:solidFill>
                  <a:schemeClr val="bg1"/>
                </a:solidFill>
              </a:rPr>
              <a:t>Conserver tous ses reçus.</a:t>
            </a:r>
            <a:endParaRPr lang="en-CA" b="1" dirty="0">
              <a:solidFill>
                <a:schemeClr val="bg1"/>
              </a:solidFill>
            </a:endParaRPr>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3"/>
            </p:custDataLst>
          </p:nvPr>
        </p:nvPicPr>
        <p:blipFill>
          <a:blip r:embed="rId18"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14"/>
            </p:custDataLst>
          </p:nvPr>
        </p:nvSpPr>
        <p:spPr>
          <a:xfrm>
            <a:off x="7584141" y="6541867"/>
            <a:ext cx="1438835" cy="276999"/>
          </a:xfrm>
          <a:prstGeom prst="rect">
            <a:avLst/>
          </a:prstGeom>
          <a:noFill/>
        </p:spPr>
        <p:txBody>
          <a:bodyPr wrap="square" rtlCol="0">
            <a:spAutoFit/>
          </a:bodyPr>
          <a:lstStyle/>
          <a:p>
            <a:pPr algn="r"/>
            <a:r>
              <a:rPr lang="en-US" sz="1200" dirty="0"/>
              <a:t>Page 13</a:t>
            </a:r>
          </a:p>
        </p:txBody>
      </p:sp>
      <p:sp>
        <p:nvSpPr>
          <p:cNvPr id="25" name="Title 1">
            <a:extLst>
              <a:ext uri="{FF2B5EF4-FFF2-40B4-BE49-F238E27FC236}">
                <a16:creationId xmlns:a16="http://schemas.microsoft.com/office/drawing/2014/main" id="{DCB861A9-B542-448B-8912-6348D17EEC1A}"/>
              </a:ext>
            </a:extLst>
          </p:cNvPr>
          <p:cNvSpPr txBox="1">
            <a:spLocks/>
          </p:cNvSpPr>
          <p:nvPr>
            <p:custDataLst>
              <p:tags r:id="rId15"/>
            </p:custDataLst>
          </p:nvPr>
        </p:nvSpPr>
        <p:spPr>
          <a:xfrm>
            <a:off x="474562" y="-11403"/>
            <a:ext cx="80407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TRAVAILLEUR BLESSÉ</a:t>
            </a:r>
            <a:endParaRPr lang="en-US" sz="3600" dirty="0">
              <a:solidFill>
                <a:srgbClr val="721F70"/>
              </a:solidFill>
            </a:endParaRPr>
          </a:p>
        </p:txBody>
      </p:sp>
    </p:spTree>
    <p:extLst>
      <p:ext uri="{BB962C8B-B14F-4D97-AF65-F5344CB8AC3E}">
        <p14:creationId xmlns:p14="http://schemas.microsoft.com/office/powerpoint/2010/main" val="615067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1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14</a:t>
            </a:r>
          </a:p>
        </p:txBody>
      </p:sp>
      <p:grpSp>
        <p:nvGrpSpPr>
          <p:cNvPr id="11" name="그룹 76">
            <a:extLst>
              <a:ext uri="{FF2B5EF4-FFF2-40B4-BE49-F238E27FC236}">
                <a16:creationId xmlns:a16="http://schemas.microsoft.com/office/drawing/2014/main" id="{B82C261D-D3D9-9644-B885-A21785DC2A12}"/>
              </a:ext>
            </a:extLst>
          </p:cNvPr>
          <p:cNvGrpSpPr/>
          <p:nvPr>
            <p:custDataLst>
              <p:tags r:id="rId3"/>
            </p:custDataLst>
          </p:nvPr>
        </p:nvGrpSpPr>
        <p:grpSpPr>
          <a:xfrm flipH="1">
            <a:off x="4656197" y="1884754"/>
            <a:ext cx="1036574" cy="2315456"/>
            <a:chOff x="4748872" y="1806373"/>
            <a:chExt cx="1211932" cy="2707164"/>
          </a:xfrm>
        </p:grpSpPr>
        <p:cxnSp>
          <p:nvCxnSpPr>
            <p:cNvPr id="12" name="Elbow Connector 49">
              <a:extLst>
                <a:ext uri="{FF2B5EF4-FFF2-40B4-BE49-F238E27FC236}">
                  <a16:creationId xmlns:a16="http://schemas.microsoft.com/office/drawing/2014/main" id="{4D8E7819-5626-284B-9FF2-298EE4387B18}"/>
                </a:ext>
              </a:extLst>
            </p:cNvPr>
            <p:cNvCxnSpPr>
              <a:cxnSpLocks/>
            </p:cNvCxnSpPr>
            <p:nvPr/>
          </p:nvCxnSpPr>
          <p:spPr>
            <a:xfrm rot="16200000" flipV="1">
              <a:off x="4716625" y="3874095"/>
              <a:ext cx="671689" cy="607195"/>
            </a:xfrm>
            <a:prstGeom prst="bentConnector3">
              <a:avLst>
                <a:gd name="adj1" fmla="val 101050"/>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Elbow Connector 50">
              <a:extLst>
                <a:ext uri="{FF2B5EF4-FFF2-40B4-BE49-F238E27FC236}">
                  <a16:creationId xmlns:a16="http://schemas.microsoft.com/office/drawing/2014/main" id="{045F161E-2634-9444-89B8-21C20FF4E05D}"/>
                </a:ext>
              </a:extLst>
            </p:cNvPr>
            <p:cNvCxnSpPr>
              <a:cxnSpLocks/>
            </p:cNvCxnSpPr>
            <p:nvPr/>
          </p:nvCxnSpPr>
          <p:spPr>
            <a:xfrm rot="16200000" flipV="1">
              <a:off x="4068193" y="2620926"/>
              <a:ext cx="2707163" cy="1078058"/>
            </a:xfrm>
            <a:prstGeom prst="bentConnector3">
              <a:avLst>
                <a:gd name="adj1" fmla="val 99962"/>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4" name="Elbow Connector 51">
              <a:extLst>
                <a:ext uri="{FF2B5EF4-FFF2-40B4-BE49-F238E27FC236}">
                  <a16:creationId xmlns:a16="http://schemas.microsoft.com/office/drawing/2014/main" id="{82B83091-19AF-0B41-9163-E0E7E72FB949}"/>
                </a:ext>
              </a:extLst>
            </p:cNvPr>
            <p:cNvCxnSpPr>
              <a:cxnSpLocks/>
            </p:cNvCxnSpPr>
            <p:nvPr/>
          </p:nvCxnSpPr>
          <p:spPr>
            <a:xfrm rot="16200000" flipV="1">
              <a:off x="4404557" y="3260679"/>
              <a:ext cx="1677348" cy="828368"/>
            </a:xfrm>
            <a:prstGeom prst="bentConnector3">
              <a:avLst>
                <a:gd name="adj1" fmla="val 99972"/>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CC49F0E-D485-BF48-8D09-E58DF1B1DA21}"/>
              </a:ext>
            </a:extLst>
          </p:cNvPr>
          <p:cNvGrpSpPr/>
          <p:nvPr>
            <p:custDataLst>
              <p:tags r:id="rId4"/>
            </p:custDataLst>
          </p:nvPr>
        </p:nvGrpSpPr>
        <p:grpSpPr>
          <a:xfrm>
            <a:off x="2912543" y="4526295"/>
            <a:ext cx="2754610" cy="1324837"/>
            <a:chOff x="2591472" y="4529905"/>
            <a:chExt cx="2892232" cy="1391027"/>
          </a:xfrm>
        </p:grpSpPr>
        <p:grpSp>
          <p:nvGrpSpPr>
            <p:cNvPr id="16" name="Group 15">
              <a:extLst>
                <a:ext uri="{FF2B5EF4-FFF2-40B4-BE49-F238E27FC236}">
                  <a16:creationId xmlns:a16="http://schemas.microsoft.com/office/drawing/2014/main" id="{AAEE29AD-2EBC-8B4B-8DAD-C1CB82E6D6F2}"/>
                </a:ext>
              </a:extLst>
            </p:cNvPr>
            <p:cNvGrpSpPr/>
            <p:nvPr userDrawn="1"/>
          </p:nvGrpSpPr>
          <p:grpSpPr>
            <a:xfrm>
              <a:off x="2591472" y="4529905"/>
              <a:ext cx="2513902" cy="1391026"/>
              <a:chOff x="1618104" y="4774278"/>
              <a:chExt cx="2513902" cy="1391026"/>
            </a:xfrm>
          </p:grpSpPr>
          <p:sp>
            <p:nvSpPr>
              <p:cNvPr id="28" name="Rectangle 27">
                <a:extLst>
                  <a:ext uri="{FF2B5EF4-FFF2-40B4-BE49-F238E27FC236}">
                    <a16:creationId xmlns:a16="http://schemas.microsoft.com/office/drawing/2014/main" id="{8CAE443E-9C45-5541-8C3A-731FFAB43D5A}"/>
                  </a:ext>
                </a:extLst>
              </p:cNvPr>
              <p:cNvSpPr/>
              <p:nvPr userDrawn="1"/>
            </p:nvSpPr>
            <p:spPr>
              <a:xfrm>
                <a:off x="1919176" y="4818888"/>
                <a:ext cx="1881566" cy="1170601"/>
              </a:xfrm>
              <a:prstGeom prst="rect">
                <a:avLst/>
              </a:prstGeom>
              <a:solidFill>
                <a:srgbClr val="38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29" name="Group 28">
                <a:extLst>
                  <a:ext uri="{FF2B5EF4-FFF2-40B4-BE49-F238E27FC236}">
                    <a16:creationId xmlns:a16="http://schemas.microsoft.com/office/drawing/2014/main" id="{F7DB8DCE-364B-C345-8485-C3BB03F719C4}"/>
                  </a:ext>
                </a:extLst>
              </p:cNvPr>
              <p:cNvGrpSpPr/>
              <p:nvPr userDrawn="1"/>
            </p:nvGrpSpPr>
            <p:grpSpPr>
              <a:xfrm>
                <a:off x="1618104" y="4774278"/>
                <a:ext cx="2513902" cy="1391026"/>
                <a:chOff x="395536" y="2564904"/>
                <a:chExt cx="4749925" cy="2628292"/>
              </a:xfrm>
              <a:solidFill>
                <a:schemeClr val="tx1"/>
              </a:solidFill>
            </p:grpSpPr>
            <p:grpSp>
              <p:nvGrpSpPr>
                <p:cNvPr id="30" name="Group 29">
                  <a:extLst>
                    <a:ext uri="{FF2B5EF4-FFF2-40B4-BE49-F238E27FC236}">
                      <a16:creationId xmlns:a16="http://schemas.microsoft.com/office/drawing/2014/main" id="{F89E69A4-31A3-384F-9645-8B9F0519F441}"/>
                    </a:ext>
                  </a:extLst>
                </p:cNvPr>
                <p:cNvGrpSpPr/>
                <p:nvPr userDrawn="1"/>
              </p:nvGrpSpPr>
              <p:grpSpPr>
                <a:xfrm>
                  <a:off x="395536" y="2564904"/>
                  <a:ext cx="4749925" cy="2628292"/>
                  <a:chOff x="395536" y="2204864"/>
                  <a:chExt cx="5400600" cy="2988332"/>
                </a:xfrm>
                <a:grpFill/>
              </p:grpSpPr>
              <p:sp>
                <p:nvSpPr>
                  <p:cNvPr id="32" name="Rounded Rectangle 3">
                    <a:extLst>
                      <a:ext uri="{FF2B5EF4-FFF2-40B4-BE49-F238E27FC236}">
                        <a16:creationId xmlns:a16="http://schemas.microsoft.com/office/drawing/2014/main" id="{340DCA1F-9FCC-5D43-A906-22837B5EE177}"/>
                      </a:ext>
                    </a:extLst>
                  </p:cNvPr>
                  <p:cNvSpPr/>
                  <p:nvPr userDrawn="1"/>
                </p:nvSpPr>
                <p:spPr>
                  <a:xfrm>
                    <a:off x="971600" y="2204864"/>
                    <a:ext cx="4248472" cy="2736304"/>
                  </a:xfrm>
                  <a:custGeom>
                    <a:avLst/>
                    <a:gdLst/>
                    <a:ahLst/>
                    <a:cxnLst/>
                    <a:rect l="l" t="t" r="r" b="b"/>
                    <a:pathLst>
                      <a:path w="4248472" h="2736304">
                        <a:moveTo>
                          <a:pt x="144016" y="144016"/>
                        </a:moveTo>
                        <a:lnTo>
                          <a:pt x="144016" y="2520280"/>
                        </a:lnTo>
                        <a:lnTo>
                          <a:pt x="4104456" y="2520280"/>
                        </a:lnTo>
                        <a:lnTo>
                          <a:pt x="4104456" y="144016"/>
                        </a:lnTo>
                        <a:close/>
                        <a:moveTo>
                          <a:pt x="119332" y="0"/>
                        </a:moveTo>
                        <a:lnTo>
                          <a:pt x="4129140" y="0"/>
                        </a:lnTo>
                        <a:cubicBezTo>
                          <a:pt x="4195045" y="0"/>
                          <a:pt x="4248472" y="53427"/>
                          <a:pt x="4248472" y="119332"/>
                        </a:cubicBezTo>
                        <a:lnTo>
                          <a:pt x="4248472" y="2736304"/>
                        </a:lnTo>
                        <a:lnTo>
                          <a:pt x="0" y="2736304"/>
                        </a:lnTo>
                        <a:lnTo>
                          <a:pt x="0" y="119332"/>
                        </a:lnTo>
                        <a:cubicBezTo>
                          <a:pt x="0" y="53427"/>
                          <a:pt x="53427" y="0"/>
                          <a:pt x="119332" y="0"/>
                        </a:cubicBezTo>
                        <a:close/>
                      </a:path>
                    </a:pathLst>
                  </a:cu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p>
                </p:txBody>
              </p:sp>
              <p:sp>
                <p:nvSpPr>
                  <p:cNvPr id="33" name="Rectangle 32">
                    <a:extLst>
                      <a:ext uri="{FF2B5EF4-FFF2-40B4-BE49-F238E27FC236}">
                        <a16:creationId xmlns:a16="http://schemas.microsoft.com/office/drawing/2014/main" id="{E655A5EC-3F61-F94E-886D-1CFCC7AF7A45}"/>
                      </a:ext>
                    </a:extLst>
                  </p:cNvPr>
                  <p:cNvSpPr/>
                  <p:nvPr userDrawn="1"/>
                </p:nvSpPr>
                <p:spPr>
                  <a:xfrm>
                    <a:off x="395536" y="4941168"/>
                    <a:ext cx="5400600" cy="144016"/>
                  </a:xfrm>
                  <a:prstGeom prst="rect">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p>
                </p:txBody>
              </p:sp>
              <p:sp>
                <p:nvSpPr>
                  <p:cNvPr id="34" name="Trapezoid 33">
                    <a:extLst>
                      <a:ext uri="{FF2B5EF4-FFF2-40B4-BE49-F238E27FC236}">
                        <a16:creationId xmlns:a16="http://schemas.microsoft.com/office/drawing/2014/main" id="{18D3BF7A-4E57-474F-BF02-8BF36D9DFA55}"/>
                      </a:ext>
                    </a:extLst>
                  </p:cNvPr>
                  <p:cNvSpPr/>
                  <p:nvPr userDrawn="1"/>
                </p:nvSpPr>
                <p:spPr>
                  <a:xfrm rot="10800000">
                    <a:off x="395536" y="5085184"/>
                    <a:ext cx="5400600" cy="108012"/>
                  </a:xfrm>
                  <a:prstGeom prst="trapezoid">
                    <a:avLst>
                      <a:gd name="adj" fmla="val 129851"/>
                    </a:avLst>
                  </a:prstGeom>
                  <a:grp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p>
                </p:txBody>
              </p:sp>
            </p:grpSp>
            <p:sp>
              <p:nvSpPr>
                <p:cNvPr id="31" name="Rectangle 30">
                  <a:extLst>
                    <a:ext uri="{FF2B5EF4-FFF2-40B4-BE49-F238E27FC236}">
                      <a16:creationId xmlns:a16="http://schemas.microsoft.com/office/drawing/2014/main" id="{943C1D0F-1C69-0B4A-9C70-4A4467C6890B}"/>
                    </a:ext>
                  </a:extLst>
                </p:cNvPr>
                <p:cNvSpPr/>
                <p:nvPr userDrawn="1"/>
              </p:nvSpPr>
              <p:spPr>
                <a:xfrm>
                  <a:off x="2518470" y="5009698"/>
                  <a:ext cx="504056" cy="45719"/>
                </a:xfrm>
                <a:prstGeom prst="rect">
                  <a:avLst/>
                </a:prstGeom>
                <a:solidFill>
                  <a:schemeClr val="tx1">
                    <a:lumMod val="75000"/>
                    <a:lumOff val="2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700"/>
                </a:p>
              </p:txBody>
            </p:sp>
          </p:grpSp>
        </p:grpSp>
        <p:grpSp>
          <p:nvGrpSpPr>
            <p:cNvPr id="17" name="Group 16">
              <a:extLst>
                <a:ext uri="{FF2B5EF4-FFF2-40B4-BE49-F238E27FC236}">
                  <a16:creationId xmlns:a16="http://schemas.microsoft.com/office/drawing/2014/main" id="{2A5E102F-9A40-FD4A-8D3C-667A7EAB9347}"/>
                </a:ext>
              </a:extLst>
            </p:cNvPr>
            <p:cNvGrpSpPr/>
            <p:nvPr userDrawn="1"/>
          </p:nvGrpSpPr>
          <p:grpSpPr>
            <a:xfrm>
              <a:off x="4346521" y="4706362"/>
              <a:ext cx="981407" cy="1214570"/>
              <a:chOff x="-1940789" y="4697306"/>
              <a:chExt cx="981407" cy="1214570"/>
            </a:xfrm>
          </p:grpSpPr>
          <p:sp>
            <p:nvSpPr>
              <p:cNvPr id="24" name="Rectangle 23">
                <a:extLst>
                  <a:ext uri="{FF2B5EF4-FFF2-40B4-BE49-F238E27FC236}">
                    <a16:creationId xmlns:a16="http://schemas.microsoft.com/office/drawing/2014/main" id="{850B491C-8BEC-B347-BEF9-6D536B80B664}"/>
                  </a:ext>
                </a:extLst>
              </p:cNvPr>
              <p:cNvSpPr/>
              <p:nvPr userDrawn="1"/>
            </p:nvSpPr>
            <p:spPr>
              <a:xfrm>
                <a:off x="-1881566" y="4758350"/>
                <a:ext cx="866582" cy="1124947"/>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25" name="Group 24">
                <a:extLst>
                  <a:ext uri="{FF2B5EF4-FFF2-40B4-BE49-F238E27FC236}">
                    <a16:creationId xmlns:a16="http://schemas.microsoft.com/office/drawing/2014/main" id="{FB528686-9E95-8847-926E-48D2E8F8DB48}"/>
                  </a:ext>
                </a:extLst>
              </p:cNvPr>
              <p:cNvGrpSpPr/>
              <p:nvPr userDrawn="1"/>
            </p:nvGrpSpPr>
            <p:grpSpPr>
              <a:xfrm>
                <a:off x="-1940789" y="4697306"/>
                <a:ext cx="981407" cy="1214570"/>
                <a:chOff x="7452320" y="1988840"/>
                <a:chExt cx="1512168" cy="2088232"/>
              </a:xfrm>
            </p:grpSpPr>
            <p:sp>
              <p:nvSpPr>
                <p:cNvPr id="26" name="Rounded Rectangle 1">
                  <a:extLst>
                    <a:ext uri="{FF2B5EF4-FFF2-40B4-BE49-F238E27FC236}">
                      <a16:creationId xmlns:a16="http://schemas.microsoft.com/office/drawing/2014/main" id="{B04EF2BD-A713-B740-9CC1-564096B25130}"/>
                    </a:ext>
                  </a:extLst>
                </p:cNvPr>
                <p:cNvSpPr/>
                <p:nvPr userDrawn="1"/>
              </p:nvSpPr>
              <p:spPr>
                <a:xfrm>
                  <a:off x="7452320" y="1988840"/>
                  <a:ext cx="1512168" cy="2088232"/>
                </a:xfrm>
                <a:custGeom>
                  <a:avLst/>
                  <a:gdLst/>
                  <a:ahLst/>
                  <a:cxnLst/>
                  <a:rect l="l" t="t" r="r" b="b"/>
                  <a:pathLst>
                    <a:path w="1512168" h="2088232">
                      <a:moveTo>
                        <a:pt x="167516" y="181585"/>
                      </a:moveTo>
                      <a:lnTo>
                        <a:pt x="167516" y="1906647"/>
                      </a:lnTo>
                      <a:lnTo>
                        <a:pt x="1344652" y="1906647"/>
                      </a:lnTo>
                      <a:lnTo>
                        <a:pt x="1344652" y="181585"/>
                      </a:lnTo>
                      <a:close/>
                      <a:moveTo>
                        <a:pt x="90110" y="0"/>
                      </a:moveTo>
                      <a:lnTo>
                        <a:pt x="1422058" y="0"/>
                      </a:lnTo>
                      <a:cubicBezTo>
                        <a:pt x="1471824" y="0"/>
                        <a:pt x="1512168" y="40344"/>
                        <a:pt x="1512168" y="90110"/>
                      </a:cubicBezTo>
                      <a:lnTo>
                        <a:pt x="1512168" y="1998122"/>
                      </a:lnTo>
                      <a:cubicBezTo>
                        <a:pt x="1512168" y="2047888"/>
                        <a:pt x="1471824" y="2088232"/>
                        <a:pt x="1422058" y="2088232"/>
                      </a:cubicBezTo>
                      <a:lnTo>
                        <a:pt x="90110" y="2088232"/>
                      </a:lnTo>
                      <a:cubicBezTo>
                        <a:pt x="40344" y="2088232"/>
                        <a:pt x="0" y="2047888"/>
                        <a:pt x="0" y="1998122"/>
                      </a:cubicBezTo>
                      <a:lnTo>
                        <a:pt x="0" y="90110"/>
                      </a:lnTo>
                      <a:cubicBezTo>
                        <a:pt x="0" y="40344"/>
                        <a:pt x="40344" y="0"/>
                        <a:pt x="9011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7" name="Oval 26">
                  <a:extLst>
                    <a:ext uri="{FF2B5EF4-FFF2-40B4-BE49-F238E27FC236}">
                      <a16:creationId xmlns:a16="http://schemas.microsoft.com/office/drawing/2014/main" id="{D9217063-4C09-F54C-B1EF-79AF4CD811A6}"/>
                    </a:ext>
                  </a:extLst>
                </p:cNvPr>
                <p:cNvSpPr/>
                <p:nvPr userDrawn="1"/>
              </p:nvSpPr>
              <p:spPr>
                <a:xfrm>
                  <a:off x="8160965" y="3933056"/>
                  <a:ext cx="94878" cy="9487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grpSp>
        <p:grpSp>
          <p:nvGrpSpPr>
            <p:cNvPr id="18" name="Group 17">
              <a:extLst>
                <a:ext uri="{FF2B5EF4-FFF2-40B4-BE49-F238E27FC236}">
                  <a16:creationId xmlns:a16="http://schemas.microsoft.com/office/drawing/2014/main" id="{6D46E6D1-637F-C44E-87C7-D07ADA1DE8D5}"/>
                </a:ext>
              </a:extLst>
            </p:cNvPr>
            <p:cNvGrpSpPr/>
            <p:nvPr/>
          </p:nvGrpSpPr>
          <p:grpSpPr>
            <a:xfrm>
              <a:off x="5056501" y="5206313"/>
              <a:ext cx="427203" cy="711250"/>
              <a:chOff x="-684583" y="5278238"/>
              <a:chExt cx="427203" cy="711250"/>
            </a:xfrm>
          </p:grpSpPr>
          <p:sp>
            <p:nvSpPr>
              <p:cNvPr id="19" name="Rectangle 18">
                <a:extLst>
                  <a:ext uri="{FF2B5EF4-FFF2-40B4-BE49-F238E27FC236}">
                    <a16:creationId xmlns:a16="http://schemas.microsoft.com/office/drawing/2014/main" id="{FB5E538E-6FF4-1548-BD06-0A38DB5638F7}"/>
                  </a:ext>
                </a:extLst>
              </p:cNvPr>
              <p:cNvSpPr/>
              <p:nvPr/>
            </p:nvSpPr>
            <p:spPr>
              <a:xfrm>
                <a:off x="-648007" y="5329968"/>
                <a:ext cx="360040" cy="591052"/>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20" name="Group 19">
                <a:extLst>
                  <a:ext uri="{FF2B5EF4-FFF2-40B4-BE49-F238E27FC236}">
                    <a16:creationId xmlns:a16="http://schemas.microsoft.com/office/drawing/2014/main" id="{016AC41C-C578-E849-B131-F0BED429F87B}"/>
                  </a:ext>
                </a:extLst>
              </p:cNvPr>
              <p:cNvGrpSpPr/>
              <p:nvPr userDrawn="1"/>
            </p:nvGrpSpPr>
            <p:grpSpPr>
              <a:xfrm>
                <a:off x="-684584" y="5278238"/>
                <a:ext cx="427203" cy="711251"/>
                <a:chOff x="701317" y="1844824"/>
                <a:chExt cx="2371375" cy="3948112"/>
              </a:xfrm>
            </p:grpSpPr>
            <p:sp>
              <p:nvSpPr>
                <p:cNvPr id="21" name="Freeform 6">
                  <a:extLst>
                    <a:ext uri="{FF2B5EF4-FFF2-40B4-BE49-F238E27FC236}">
                      <a16:creationId xmlns:a16="http://schemas.microsoft.com/office/drawing/2014/main" id="{31B83688-4D49-3247-82AB-36DA871A4FAE}"/>
                    </a:ext>
                  </a:extLst>
                </p:cNvPr>
                <p:cNvSpPr>
                  <a:spLocks noEditPoints="1"/>
                </p:cNvSpPr>
                <p:nvPr/>
              </p:nvSpPr>
              <p:spPr bwMode="auto">
                <a:xfrm>
                  <a:off x="701317" y="1844824"/>
                  <a:ext cx="2371375" cy="3948112"/>
                </a:xfrm>
                <a:custGeom>
                  <a:avLst/>
                  <a:gdLst>
                    <a:gd name="T0" fmla="*/ 530 w 566"/>
                    <a:gd name="T1" fmla="*/ 0 h 1053"/>
                    <a:gd name="T2" fmla="*/ 36 w 566"/>
                    <a:gd name="T3" fmla="*/ 0 h 1053"/>
                    <a:gd name="T4" fmla="*/ 0 w 566"/>
                    <a:gd name="T5" fmla="*/ 36 h 1053"/>
                    <a:gd name="T6" fmla="*/ 0 w 566"/>
                    <a:gd name="T7" fmla="*/ 1017 h 1053"/>
                    <a:gd name="T8" fmla="*/ 36 w 566"/>
                    <a:gd name="T9" fmla="*/ 1053 h 1053"/>
                    <a:gd name="T10" fmla="*/ 530 w 566"/>
                    <a:gd name="T11" fmla="*/ 1053 h 1053"/>
                    <a:gd name="T12" fmla="*/ 566 w 566"/>
                    <a:gd name="T13" fmla="*/ 1017 h 1053"/>
                    <a:gd name="T14" fmla="*/ 566 w 566"/>
                    <a:gd name="T15" fmla="*/ 36 h 1053"/>
                    <a:gd name="T16" fmla="*/ 530 w 566"/>
                    <a:gd name="T17" fmla="*/ 0 h 1053"/>
                    <a:gd name="T18" fmla="*/ 520 w 566"/>
                    <a:gd name="T19" fmla="*/ 911 h 1053"/>
                    <a:gd name="T20" fmla="*/ 48 w 566"/>
                    <a:gd name="T21" fmla="*/ 911 h 1053"/>
                    <a:gd name="T22" fmla="*/ 48 w 566"/>
                    <a:gd name="T23" fmla="*/ 108 h 1053"/>
                    <a:gd name="T24" fmla="*/ 520 w 566"/>
                    <a:gd name="T25" fmla="*/ 108 h 1053"/>
                    <a:gd name="T26" fmla="*/ 520 w 566"/>
                    <a:gd name="T27" fmla="*/ 91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6" h="1053">
                      <a:moveTo>
                        <a:pt x="530" y="0"/>
                      </a:moveTo>
                      <a:cubicBezTo>
                        <a:pt x="36" y="0"/>
                        <a:pt x="36" y="0"/>
                        <a:pt x="36" y="0"/>
                      </a:cubicBezTo>
                      <a:cubicBezTo>
                        <a:pt x="16" y="0"/>
                        <a:pt x="0" y="16"/>
                        <a:pt x="0" y="36"/>
                      </a:cubicBezTo>
                      <a:cubicBezTo>
                        <a:pt x="0" y="1017"/>
                        <a:pt x="0" y="1017"/>
                        <a:pt x="0" y="1017"/>
                      </a:cubicBezTo>
                      <a:cubicBezTo>
                        <a:pt x="0" y="1037"/>
                        <a:pt x="16" y="1053"/>
                        <a:pt x="36" y="1053"/>
                      </a:cubicBezTo>
                      <a:cubicBezTo>
                        <a:pt x="530" y="1053"/>
                        <a:pt x="530" y="1053"/>
                        <a:pt x="530" y="1053"/>
                      </a:cubicBezTo>
                      <a:cubicBezTo>
                        <a:pt x="550" y="1053"/>
                        <a:pt x="566" y="1037"/>
                        <a:pt x="566" y="1017"/>
                      </a:cubicBezTo>
                      <a:cubicBezTo>
                        <a:pt x="566" y="36"/>
                        <a:pt x="566" y="36"/>
                        <a:pt x="566" y="36"/>
                      </a:cubicBezTo>
                      <a:cubicBezTo>
                        <a:pt x="566" y="16"/>
                        <a:pt x="550" y="0"/>
                        <a:pt x="530" y="0"/>
                      </a:cubicBezTo>
                      <a:close/>
                      <a:moveTo>
                        <a:pt x="520" y="911"/>
                      </a:moveTo>
                      <a:cubicBezTo>
                        <a:pt x="48" y="911"/>
                        <a:pt x="48" y="911"/>
                        <a:pt x="48" y="911"/>
                      </a:cubicBezTo>
                      <a:cubicBezTo>
                        <a:pt x="48" y="108"/>
                        <a:pt x="48" y="108"/>
                        <a:pt x="48" y="108"/>
                      </a:cubicBezTo>
                      <a:cubicBezTo>
                        <a:pt x="520" y="108"/>
                        <a:pt x="520" y="108"/>
                        <a:pt x="520" y="108"/>
                      </a:cubicBezTo>
                      <a:lnTo>
                        <a:pt x="520" y="911"/>
                      </a:lnTo>
                      <a:close/>
                    </a:path>
                  </a:pathLst>
                </a:cu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700"/>
                </a:p>
              </p:txBody>
            </p:sp>
            <p:sp>
              <p:nvSpPr>
                <p:cNvPr id="22" name="Rounded Rectangle 60">
                  <a:extLst>
                    <a:ext uri="{FF2B5EF4-FFF2-40B4-BE49-F238E27FC236}">
                      <a16:creationId xmlns:a16="http://schemas.microsoft.com/office/drawing/2014/main" id="{576B8C39-8096-1B49-863B-593503D77DB8}"/>
                    </a:ext>
                  </a:extLst>
                </p:cNvPr>
                <p:cNvSpPr/>
                <p:nvPr/>
              </p:nvSpPr>
              <p:spPr>
                <a:xfrm>
                  <a:off x="1707005" y="2042848"/>
                  <a:ext cx="360000" cy="36000"/>
                </a:xfrm>
                <a:prstGeom prst="roundRect">
                  <a:avLst>
                    <a:gd name="adj" fmla="val 50000"/>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a:extLst>
                    <a:ext uri="{FF2B5EF4-FFF2-40B4-BE49-F238E27FC236}">
                      <a16:creationId xmlns:a16="http://schemas.microsoft.com/office/drawing/2014/main" id="{DC3ADED5-40DF-0C4E-86E6-E26EB220B79E}"/>
                    </a:ext>
                  </a:extLst>
                </p:cNvPr>
                <p:cNvSpPr/>
                <p:nvPr/>
              </p:nvSpPr>
              <p:spPr>
                <a:xfrm>
                  <a:off x="1715855" y="5362110"/>
                  <a:ext cx="342299" cy="342299"/>
                </a:xfrm>
                <a:prstGeom prst="ellipse">
                  <a:avLst/>
                </a:prstGeom>
                <a:noFill/>
                <a:ln w="127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grpSp>
      </p:grpSp>
      <p:grpSp>
        <p:nvGrpSpPr>
          <p:cNvPr id="35" name="그룹 27">
            <a:extLst>
              <a:ext uri="{FF2B5EF4-FFF2-40B4-BE49-F238E27FC236}">
                <a16:creationId xmlns:a16="http://schemas.microsoft.com/office/drawing/2014/main" id="{CF3F3700-A935-D341-876E-0D97B73C7AB6}"/>
              </a:ext>
            </a:extLst>
          </p:cNvPr>
          <p:cNvGrpSpPr/>
          <p:nvPr>
            <p:custDataLst>
              <p:tags r:id="rId5"/>
            </p:custDataLst>
          </p:nvPr>
        </p:nvGrpSpPr>
        <p:grpSpPr>
          <a:xfrm>
            <a:off x="3118240" y="1884754"/>
            <a:ext cx="1036574" cy="2315456"/>
            <a:chOff x="4748872" y="1806373"/>
            <a:chExt cx="1211932" cy="2707164"/>
          </a:xfrm>
        </p:grpSpPr>
        <p:cxnSp>
          <p:nvCxnSpPr>
            <p:cNvPr id="36" name="Elbow Connector 49">
              <a:extLst>
                <a:ext uri="{FF2B5EF4-FFF2-40B4-BE49-F238E27FC236}">
                  <a16:creationId xmlns:a16="http://schemas.microsoft.com/office/drawing/2014/main" id="{D2732DE6-F6D5-7B4A-B8D6-84CAADEAD30B}"/>
                </a:ext>
              </a:extLst>
            </p:cNvPr>
            <p:cNvCxnSpPr>
              <a:cxnSpLocks/>
            </p:cNvCxnSpPr>
            <p:nvPr/>
          </p:nvCxnSpPr>
          <p:spPr>
            <a:xfrm rot="16200000" flipV="1">
              <a:off x="4716625" y="3874095"/>
              <a:ext cx="671689" cy="607195"/>
            </a:xfrm>
            <a:prstGeom prst="bentConnector3">
              <a:avLst>
                <a:gd name="adj1" fmla="val 101050"/>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7" name="Elbow Connector 50">
              <a:extLst>
                <a:ext uri="{FF2B5EF4-FFF2-40B4-BE49-F238E27FC236}">
                  <a16:creationId xmlns:a16="http://schemas.microsoft.com/office/drawing/2014/main" id="{13D2FD30-008B-624B-B825-F18ADE227240}"/>
                </a:ext>
              </a:extLst>
            </p:cNvPr>
            <p:cNvCxnSpPr>
              <a:cxnSpLocks/>
            </p:cNvCxnSpPr>
            <p:nvPr/>
          </p:nvCxnSpPr>
          <p:spPr>
            <a:xfrm rot="16200000" flipV="1">
              <a:off x="4068193" y="2620926"/>
              <a:ext cx="2707163" cy="1078058"/>
            </a:xfrm>
            <a:prstGeom prst="bentConnector3">
              <a:avLst>
                <a:gd name="adj1" fmla="val 99962"/>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Elbow Connector 51">
              <a:extLst>
                <a:ext uri="{FF2B5EF4-FFF2-40B4-BE49-F238E27FC236}">
                  <a16:creationId xmlns:a16="http://schemas.microsoft.com/office/drawing/2014/main" id="{FFE34ABD-53B4-B040-83F5-C641F09C400C}"/>
                </a:ext>
              </a:extLst>
            </p:cNvPr>
            <p:cNvCxnSpPr>
              <a:cxnSpLocks/>
            </p:cNvCxnSpPr>
            <p:nvPr/>
          </p:nvCxnSpPr>
          <p:spPr>
            <a:xfrm rot="16200000" flipV="1">
              <a:off x="4404557" y="3260679"/>
              <a:ext cx="1677348" cy="828368"/>
            </a:xfrm>
            <a:prstGeom prst="bentConnector3">
              <a:avLst>
                <a:gd name="adj1" fmla="val 99972"/>
              </a:avLst>
            </a:prstGeom>
            <a:ln w="508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EF3FB9A5-97B0-A046-8982-BD65ADB982AE}"/>
              </a:ext>
            </a:extLst>
          </p:cNvPr>
          <p:cNvSpPr txBox="1"/>
          <p:nvPr>
            <p:custDataLst>
              <p:tags r:id="rId6"/>
            </p:custDataLst>
          </p:nvPr>
        </p:nvSpPr>
        <p:spPr>
          <a:xfrm>
            <a:off x="405116" y="1585748"/>
            <a:ext cx="2513746" cy="830997"/>
          </a:xfrm>
          <a:prstGeom prst="rect">
            <a:avLst/>
          </a:prstGeom>
          <a:noFill/>
        </p:spPr>
        <p:txBody>
          <a:bodyPr wrap="square" rtlCol="0">
            <a:spAutoFit/>
          </a:bodyPr>
          <a:lstStyle/>
          <a:p>
            <a:pPr algn="r"/>
            <a:r>
              <a:rPr lang="fr-FR" sz="1600" dirty="0"/>
              <a:t>Fournir tous les renseignements demandés.</a:t>
            </a:r>
          </a:p>
        </p:txBody>
      </p:sp>
      <p:sp>
        <p:nvSpPr>
          <p:cNvPr id="40" name="TextBox 39">
            <a:extLst>
              <a:ext uri="{FF2B5EF4-FFF2-40B4-BE49-F238E27FC236}">
                <a16:creationId xmlns:a16="http://schemas.microsoft.com/office/drawing/2014/main" id="{DA9D2437-7E70-6445-9340-8D976B94C5D8}"/>
              </a:ext>
            </a:extLst>
          </p:cNvPr>
          <p:cNvSpPr txBox="1"/>
          <p:nvPr>
            <p:custDataLst>
              <p:tags r:id="rId7"/>
            </p:custDataLst>
          </p:nvPr>
        </p:nvSpPr>
        <p:spPr>
          <a:xfrm>
            <a:off x="5927244" y="2575525"/>
            <a:ext cx="2764716" cy="830997"/>
          </a:xfrm>
          <a:prstGeom prst="rect">
            <a:avLst/>
          </a:prstGeom>
          <a:noFill/>
        </p:spPr>
        <p:txBody>
          <a:bodyPr wrap="square" rtlCol="0">
            <a:spAutoFit/>
          </a:bodyPr>
          <a:lstStyle/>
          <a:p>
            <a:r>
              <a:rPr lang="fr-FR" sz="1600" dirty="0"/>
              <a:t>Informer l’employeur et la Commission de la date de son retour au travail.</a:t>
            </a:r>
          </a:p>
        </p:txBody>
      </p:sp>
      <p:sp>
        <p:nvSpPr>
          <p:cNvPr id="41" name="TextBox 40">
            <a:extLst>
              <a:ext uri="{FF2B5EF4-FFF2-40B4-BE49-F238E27FC236}">
                <a16:creationId xmlns:a16="http://schemas.microsoft.com/office/drawing/2014/main" id="{FD715D2B-DEF2-0147-A78D-872AAE1BB678}"/>
              </a:ext>
            </a:extLst>
          </p:cNvPr>
          <p:cNvSpPr txBox="1"/>
          <p:nvPr>
            <p:custDataLst>
              <p:tags r:id="rId8"/>
            </p:custDataLst>
          </p:nvPr>
        </p:nvSpPr>
        <p:spPr>
          <a:xfrm>
            <a:off x="5927244" y="3479854"/>
            <a:ext cx="2764716" cy="584775"/>
          </a:xfrm>
          <a:prstGeom prst="rect">
            <a:avLst/>
          </a:prstGeom>
          <a:noFill/>
        </p:spPr>
        <p:txBody>
          <a:bodyPr wrap="square" rtlCol="0">
            <a:spAutoFit/>
          </a:bodyPr>
          <a:lstStyle/>
          <a:p>
            <a:r>
              <a:rPr lang="fr-FR" sz="1600" dirty="0"/>
              <a:t>Retourner au travail dès qu’il peut le faire.</a:t>
            </a:r>
          </a:p>
        </p:txBody>
      </p:sp>
      <p:sp>
        <p:nvSpPr>
          <p:cNvPr id="42" name="TextBox 41">
            <a:extLst>
              <a:ext uri="{FF2B5EF4-FFF2-40B4-BE49-F238E27FC236}">
                <a16:creationId xmlns:a16="http://schemas.microsoft.com/office/drawing/2014/main" id="{BE69274A-320C-D047-AFFB-07D47B7DC2B1}"/>
              </a:ext>
            </a:extLst>
          </p:cNvPr>
          <p:cNvSpPr txBox="1"/>
          <p:nvPr>
            <p:custDataLst>
              <p:tags r:id="rId9"/>
            </p:custDataLst>
          </p:nvPr>
        </p:nvSpPr>
        <p:spPr>
          <a:xfrm>
            <a:off x="5927244" y="1585749"/>
            <a:ext cx="2764716" cy="830997"/>
          </a:xfrm>
          <a:prstGeom prst="rect">
            <a:avLst/>
          </a:prstGeom>
          <a:noFill/>
        </p:spPr>
        <p:txBody>
          <a:bodyPr wrap="square" rtlCol="0">
            <a:spAutoFit/>
          </a:bodyPr>
          <a:lstStyle/>
          <a:p>
            <a:r>
              <a:rPr lang="fr-FR" sz="1600" dirty="0"/>
              <a:t>Informer la Commission de tout changement à sa situation.</a:t>
            </a:r>
          </a:p>
        </p:txBody>
      </p:sp>
      <p:sp>
        <p:nvSpPr>
          <p:cNvPr id="43" name="TextBox 42">
            <a:extLst>
              <a:ext uri="{FF2B5EF4-FFF2-40B4-BE49-F238E27FC236}">
                <a16:creationId xmlns:a16="http://schemas.microsoft.com/office/drawing/2014/main" id="{11A03055-518C-D14F-8A1F-D1789C714335}"/>
              </a:ext>
            </a:extLst>
          </p:cNvPr>
          <p:cNvSpPr txBox="1"/>
          <p:nvPr>
            <p:custDataLst>
              <p:tags r:id="rId10"/>
            </p:custDataLst>
          </p:nvPr>
        </p:nvSpPr>
        <p:spPr>
          <a:xfrm>
            <a:off x="806186" y="2582637"/>
            <a:ext cx="2112676" cy="584775"/>
          </a:xfrm>
          <a:prstGeom prst="rect">
            <a:avLst/>
          </a:prstGeom>
          <a:noFill/>
        </p:spPr>
        <p:txBody>
          <a:bodyPr wrap="square" rtlCol="0">
            <a:spAutoFit/>
          </a:bodyPr>
          <a:lstStyle/>
          <a:p>
            <a:pPr algn="r"/>
            <a:r>
              <a:rPr lang="fr-FR" sz="1600" dirty="0"/>
              <a:t>Se soumettre aux examens médicaux.</a:t>
            </a:r>
          </a:p>
        </p:txBody>
      </p:sp>
      <p:sp>
        <p:nvSpPr>
          <p:cNvPr id="44" name="TextBox 43">
            <a:extLst>
              <a:ext uri="{FF2B5EF4-FFF2-40B4-BE49-F238E27FC236}">
                <a16:creationId xmlns:a16="http://schemas.microsoft.com/office/drawing/2014/main" id="{9E2DFAE3-5ABE-434F-BB59-6E3FC4B28861}"/>
              </a:ext>
            </a:extLst>
          </p:cNvPr>
          <p:cNvSpPr txBox="1"/>
          <p:nvPr>
            <p:custDataLst>
              <p:tags r:id="rId11"/>
            </p:custDataLst>
          </p:nvPr>
        </p:nvSpPr>
        <p:spPr>
          <a:xfrm>
            <a:off x="524579" y="3429000"/>
            <a:ext cx="2394283" cy="584775"/>
          </a:xfrm>
          <a:prstGeom prst="rect">
            <a:avLst/>
          </a:prstGeom>
          <a:noFill/>
        </p:spPr>
        <p:txBody>
          <a:bodyPr wrap="square" rtlCol="0">
            <a:spAutoFit/>
          </a:bodyPr>
          <a:lstStyle/>
          <a:p>
            <a:pPr algn="r"/>
            <a:r>
              <a:rPr lang="fr-FR" sz="1600" dirty="0"/>
              <a:t>Suivre les traitements médicaux nécessaires.</a:t>
            </a:r>
          </a:p>
        </p:txBody>
      </p:sp>
      <p:sp>
        <p:nvSpPr>
          <p:cNvPr id="45" name="Rounded Rectangle 25">
            <a:extLst>
              <a:ext uri="{FF2B5EF4-FFF2-40B4-BE49-F238E27FC236}">
                <a16:creationId xmlns:a16="http://schemas.microsoft.com/office/drawing/2014/main" id="{534785EB-B188-4948-A044-408A95DAC0C4}"/>
              </a:ext>
            </a:extLst>
          </p:cNvPr>
          <p:cNvSpPr/>
          <p:nvPr>
            <p:custDataLst>
              <p:tags r:id="rId12"/>
            </p:custDataLst>
          </p:nvPr>
        </p:nvSpPr>
        <p:spPr>
          <a:xfrm>
            <a:off x="3734835" y="4791417"/>
            <a:ext cx="720941" cy="607604"/>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Heart 17">
            <a:extLst>
              <a:ext uri="{FF2B5EF4-FFF2-40B4-BE49-F238E27FC236}">
                <a16:creationId xmlns:a16="http://schemas.microsoft.com/office/drawing/2014/main" id="{1101BE18-43CA-B14D-B832-FC8D31676D69}"/>
              </a:ext>
            </a:extLst>
          </p:cNvPr>
          <p:cNvSpPr/>
          <p:nvPr>
            <p:custDataLst>
              <p:tags r:id="rId13"/>
            </p:custDataLst>
          </p:nvPr>
        </p:nvSpPr>
        <p:spPr>
          <a:xfrm>
            <a:off x="4842982" y="5021035"/>
            <a:ext cx="406875" cy="398927"/>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Title 1">
            <a:extLst>
              <a:ext uri="{FF2B5EF4-FFF2-40B4-BE49-F238E27FC236}">
                <a16:creationId xmlns:a16="http://schemas.microsoft.com/office/drawing/2014/main" id="{A1BA90F5-CD96-40FF-B6A3-2D9860D987AE}"/>
              </a:ext>
            </a:extLst>
          </p:cNvPr>
          <p:cNvSpPr txBox="1">
            <a:spLocks/>
          </p:cNvSpPr>
          <p:nvPr>
            <p:custDataLst>
              <p:tags r:id="rId14"/>
            </p:custDataLst>
          </p:nvPr>
        </p:nvSpPr>
        <p:spPr>
          <a:xfrm>
            <a:off x="479406" y="-11405"/>
            <a:ext cx="80475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TRAVAILLEUR BLESSÉ</a:t>
            </a:r>
            <a:endParaRPr lang="en-US" sz="3600" dirty="0">
              <a:solidFill>
                <a:srgbClr val="721F70"/>
              </a:solidFill>
            </a:endParaRPr>
          </a:p>
        </p:txBody>
      </p:sp>
      <p:pic>
        <p:nvPicPr>
          <p:cNvPr id="5" name="Graphic 4" descr="Inbox with solid fill">
            <a:extLst>
              <a:ext uri="{FF2B5EF4-FFF2-40B4-BE49-F238E27FC236}">
                <a16:creationId xmlns:a16="http://schemas.microsoft.com/office/drawing/2014/main" id="{79A6AEEF-E180-0E45-AE90-5DF4E0CCBC21}"/>
              </a:ext>
            </a:extLst>
          </p:cNvPr>
          <p:cNvPicPr>
            <a:picLocks noChangeAspect="1"/>
          </p:cNvPicPr>
          <p:nvPr/>
        </p:nvPicPr>
        <p:blipFill>
          <a:blip r:embed="rId18" cstate="screen">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5261115" y="5312652"/>
            <a:ext cx="398927" cy="398927"/>
          </a:xfrm>
          <a:prstGeom prst="rect">
            <a:avLst/>
          </a:prstGeom>
        </p:spPr>
      </p:pic>
    </p:spTree>
    <p:extLst>
      <p:ext uri="{BB962C8B-B14F-4D97-AF65-F5344CB8AC3E}">
        <p14:creationId xmlns:p14="http://schemas.microsoft.com/office/powerpoint/2010/main" val="1398744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646F77-4E7C-4CBB-962F-71BFC846CAA3}"/>
              </a:ext>
            </a:extLst>
          </p:cNvPr>
          <p:cNvPicPr>
            <a:picLocks noChangeAspect="1"/>
          </p:cNvPicPr>
          <p:nvPr>
            <p:custDataLst>
              <p:tags r:id="rId1"/>
            </p:custDataLst>
          </p:nvPr>
        </p:nvPicPr>
        <p:blipFill>
          <a:blip r:embed="rId6"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9" name="Rectangle 8">
            <a:extLst>
              <a:ext uri="{FF2B5EF4-FFF2-40B4-BE49-F238E27FC236}">
                <a16:creationId xmlns:a16="http://schemas.microsoft.com/office/drawing/2014/main" id="{4335C7A4-ECC0-4CCA-A4EB-24E8E0C1F042}"/>
              </a:ext>
            </a:extLst>
          </p:cNvPr>
          <p:cNvSpPr/>
          <p:nvPr/>
        </p:nvSpPr>
        <p:spPr>
          <a:xfrm>
            <a:off x="576263" y="2589484"/>
            <a:ext cx="3897927" cy="561723"/>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800" dirty="0">
                <a:solidFill>
                  <a:schemeClr val="bg1"/>
                </a:solidFill>
              </a:rPr>
              <a:t>Plan </a:t>
            </a:r>
            <a:r>
              <a:rPr lang="en-CA" sz="1800" dirty="0" err="1">
                <a:solidFill>
                  <a:schemeClr val="bg1"/>
                </a:solidFill>
              </a:rPr>
              <a:t>d’action</a:t>
            </a:r>
            <a:r>
              <a:rPr lang="en-CA" sz="1800" dirty="0">
                <a:solidFill>
                  <a:schemeClr val="bg1"/>
                </a:solidFill>
              </a:rPr>
              <a:t> </a:t>
            </a:r>
            <a:r>
              <a:rPr lang="en-CA" sz="1800" dirty="0" err="1">
                <a:solidFill>
                  <a:schemeClr val="bg1"/>
                </a:solidFill>
              </a:rPr>
              <a:t>écrit</a:t>
            </a:r>
            <a:endParaRPr lang="en-CA" sz="1800" dirty="0">
              <a:solidFill>
                <a:schemeClr val="bg1"/>
              </a:solidFill>
            </a:endParaRPr>
          </a:p>
        </p:txBody>
      </p:sp>
      <p:sp>
        <p:nvSpPr>
          <p:cNvPr id="16" name="Rectangle 15">
            <a:extLst>
              <a:ext uri="{FF2B5EF4-FFF2-40B4-BE49-F238E27FC236}">
                <a16:creationId xmlns:a16="http://schemas.microsoft.com/office/drawing/2014/main" id="{3B5FA571-18EA-4B3C-9522-2A9FD0924C8A}"/>
              </a:ext>
            </a:extLst>
          </p:cNvPr>
          <p:cNvSpPr/>
          <p:nvPr/>
        </p:nvSpPr>
        <p:spPr>
          <a:xfrm>
            <a:off x="576263" y="3292659"/>
            <a:ext cx="3897927" cy="561723"/>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Politique : Démarche et </a:t>
            </a:r>
            <a:r>
              <a:rPr lang="en-CA" dirty="0" err="1"/>
              <a:t>objectifs</a:t>
            </a:r>
            <a:endParaRPr lang="en-CA" dirty="0"/>
          </a:p>
        </p:txBody>
      </p:sp>
      <p:sp>
        <p:nvSpPr>
          <p:cNvPr id="17" name="Rectangle 16">
            <a:extLst>
              <a:ext uri="{FF2B5EF4-FFF2-40B4-BE49-F238E27FC236}">
                <a16:creationId xmlns:a16="http://schemas.microsoft.com/office/drawing/2014/main" id="{442F4FAD-F3CC-44E3-A9E7-341144DD743F}"/>
              </a:ext>
            </a:extLst>
          </p:cNvPr>
          <p:cNvSpPr/>
          <p:nvPr/>
        </p:nvSpPr>
        <p:spPr>
          <a:xfrm>
            <a:off x="576263" y="4006391"/>
            <a:ext cx="3897927" cy="805434"/>
          </a:xfrm>
          <a:prstGeom prst="rect">
            <a:avLst/>
          </a:prstGeom>
          <a:solidFill>
            <a:srgbClr val="3AB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a:t>Offre d’assignation temporaire sécuritaire et productive (par écrit) </a:t>
            </a:r>
            <a:endParaRPr lang="en-CA" dirty="0"/>
          </a:p>
        </p:txBody>
      </p:sp>
      <p:sp>
        <p:nvSpPr>
          <p:cNvPr id="19" name="Title 1">
            <a:extLst>
              <a:ext uri="{FF2B5EF4-FFF2-40B4-BE49-F238E27FC236}">
                <a16:creationId xmlns:a16="http://schemas.microsoft.com/office/drawing/2014/main" id="{89B242AF-1173-4CEA-B74C-66DB489EBFD1}"/>
              </a:ext>
            </a:extLst>
          </p:cNvPr>
          <p:cNvSpPr txBox="1">
            <a:spLocks/>
          </p:cNvSpPr>
          <p:nvPr>
            <p:custDataLst>
              <p:tags r:id="rId2"/>
            </p:custDataLst>
          </p:nvPr>
        </p:nvSpPr>
        <p:spPr>
          <a:xfrm>
            <a:off x="474274" y="243240"/>
            <a:ext cx="827784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latin typeface="Arial" panose="020B0604020202020204" pitchFamily="34" charset="0"/>
                <a:cs typeface="Arial" panose="020B0604020202020204" pitchFamily="34" charset="0"/>
              </a:rPr>
              <a:t>PROGRAMME DE RETOUR AU TRAVAIL RAPIDE ET S</a:t>
            </a:r>
            <a:r>
              <a:rPr lang="en-CA" sz="3600" b="1" dirty="0">
                <a:solidFill>
                  <a:srgbClr val="FF9300"/>
                </a:solidFill>
                <a:effectLst/>
                <a:latin typeface="Arial" panose="020B0604020202020204" pitchFamily="34" charset="0"/>
                <a:cs typeface="Arial" panose="020B0604020202020204" pitchFamily="34" charset="0"/>
              </a:rPr>
              <a:t>ÉCURITAIRE</a:t>
            </a:r>
            <a:endParaRPr lang="en-US" sz="3600" b="1" dirty="0">
              <a:solidFill>
                <a:srgbClr val="FF9300"/>
              </a:solidFill>
              <a:latin typeface="Arial" panose="020B0604020202020204" pitchFamily="34" charset="0"/>
              <a:cs typeface="Arial" panose="020B0604020202020204" pitchFamily="34" charset="0"/>
            </a:endParaRPr>
          </a:p>
        </p:txBody>
      </p:sp>
      <p:pic>
        <p:nvPicPr>
          <p:cNvPr id="21" name="Picture 20" descr="A person and person dancing&#10;&#10;Description automatically generated with low confidence">
            <a:extLst>
              <a:ext uri="{FF2B5EF4-FFF2-40B4-BE49-F238E27FC236}">
                <a16:creationId xmlns:a16="http://schemas.microsoft.com/office/drawing/2014/main" id="{BBD50B2E-EC51-4B49-9219-65FDAF68D90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065926" y="1710745"/>
            <a:ext cx="3686188" cy="4041873"/>
          </a:xfrm>
          <a:prstGeom prst="rect">
            <a:avLst/>
          </a:prstGeom>
        </p:spPr>
      </p:pic>
      <p:sp>
        <p:nvSpPr>
          <p:cNvPr id="22" name="Rectangle 21">
            <a:extLst>
              <a:ext uri="{FF2B5EF4-FFF2-40B4-BE49-F238E27FC236}">
                <a16:creationId xmlns:a16="http://schemas.microsoft.com/office/drawing/2014/main" id="{34E389D7-CF6B-4AAD-9D4B-79596C824387}"/>
              </a:ext>
            </a:extLst>
          </p:cNvPr>
          <p:cNvSpPr/>
          <p:nvPr/>
        </p:nvSpPr>
        <p:spPr>
          <a:xfrm>
            <a:off x="576263" y="4951612"/>
            <a:ext cx="3897927" cy="805434"/>
          </a:xfrm>
          <a:prstGeom prst="rect">
            <a:avLst/>
          </a:prstGeom>
          <a:solidFill>
            <a:srgbClr val="721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Axé sur les capacités du travailleur et non sur la blessure/la maladie</a:t>
            </a:r>
            <a:r>
              <a:rPr lang="en-CA" dirty="0"/>
              <a:t> </a:t>
            </a:r>
          </a:p>
        </p:txBody>
      </p:sp>
      <p:sp>
        <p:nvSpPr>
          <p:cNvPr id="10" name="TextBox 9">
            <a:extLst>
              <a:ext uri="{FF2B5EF4-FFF2-40B4-BE49-F238E27FC236}">
                <a16:creationId xmlns:a16="http://schemas.microsoft.com/office/drawing/2014/main" id="{C7A52F4D-10AF-4988-A6CB-288665D50E44}"/>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t>Page 15</a:t>
            </a:r>
          </a:p>
        </p:txBody>
      </p:sp>
    </p:spTree>
    <p:extLst>
      <p:ext uri="{BB962C8B-B14F-4D97-AF65-F5344CB8AC3E}">
        <p14:creationId xmlns:p14="http://schemas.microsoft.com/office/powerpoint/2010/main" val="1820012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AE76B1A-C4D2-4483-A859-F806768F4252}"/>
              </a:ext>
            </a:extLst>
          </p:cNvPr>
          <p:cNvSpPr txBox="1">
            <a:spLocks/>
          </p:cNvSpPr>
          <p:nvPr>
            <p:custDataLst>
              <p:tags r:id="rId1"/>
            </p:custDataLst>
          </p:nvPr>
        </p:nvSpPr>
        <p:spPr>
          <a:xfrm>
            <a:off x="474562" y="243240"/>
            <a:ext cx="80407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OBJECTIFS DU PROGRAMME DE RETOUR AU TRAVAIL</a:t>
            </a:r>
            <a:endParaRPr lang="en-US" sz="3600" b="1" dirty="0">
              <a:solidFill>
                <a:srgbClr val="FF9300"/>
              </a:solidFill>
            </a:endParaRPr>
          </a:p>
        </p:txBody>
      </p:sp>
      <p:pic>
        <p:nvPicPr>
          <p:cNvPr id="7" name="Picture 6">
            <a:extLst>
              <a:ext uri="{FF2B5EF4-FFF2-40B4-BE49-F238E27FC236}">
                <a16:creationId xmlns:a16="http://schemas.microsoft.com/office/drawing/2014/main" id="{AA808F01-6967-4C9A-8054-6494B40053AB}"/>
              </a:ext>
            </a:extLst>
          </p:cNvPr>
          <p:cNvPicPr>
            <a:picLocks noChangeAspect="1"/>
          </p:cNvPicPr>
          <p:nvPr>
            <p:custDataLst>
              <p:tags r:id="rId2"/>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8" name="TextBox 7">
            <a:extLst>
              <a:ext uri="{FF2B5EF4-FFF2-40B4-BE49-F238E27FC236}">
                <a16:creationId xmlns:a16="http://schemas.microsoft.com/office/drawing/2014/main" id="{37DE114E-B639-465F-ACEB-F7221B862401}"/>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t>Page 16</a:t>
            </a:r>
          </a:p>
        </p:txBody>
      </p:sp>
      <p:sp>
        <p:nvSpPr>
          <p:cNvPr id="9" name="TextBox 8">
            <a:extLst>
              <a:ext uri="{FF2B5EF4-FFF2-40B4-BE49-F238E27FC236}">
                <a16:creationId xmlns:a16="http://schemas.microsoft.com/office/drawing/2014/main" id="{F5A725C7-58D2-5F4B-A2B7-7489DC6EEA2D}"/>
              </a:ext>
            </a:extLst>
          </p:cNvPr>
          <p:cNvSpPr txBox="1"/>
          <p:nvPr>
            <p:custDataLst>
              <p:tags r:id="rId4"/>
            </p:custDataLst>
          </p:nvPr>
        </p:nvSpPr>
        <p:spPr>
          <a:xfrm>
            <a:off x="4249066" y="3066842"/>
            <a:ext cx="2281708" cy="2554545"/>
          </a:xfrm>
          <a:prstGeom prst="rect">
            <a:avLst/>
          </a:prstGeom>
          <a:noFill/>
        </p:spPr>
        <p:txBody>
          <a:bodyPr wrap="square" rtlCol="0">
            <a:spAutoFit/>
          </a:bodyPr>
          <a:lstStyle/>
          <a:p>
            <a:pPr algn="ctr"/>
            <a:r>
              <a:rPr lang="fr-FR" sz="1600" dirty="0"/>
              <a:t>Un emploi approprié est </a:t>
            </a:r>
            <a:r>
              <a:rPr lang="fr-FR" sz="1600" b="1" dirty="0"/>
              <a:t>sécuritaire, productif, compatible avec les capacités fonctionnelles </a:t>
            </a:r>
            <a:r>
              <a:rPr lang="fr-FR" sz="1600" dirty="0"/>
              <a:t>du travailleur et, si possible, lui permet de toucher les gains qu'il touchait avant la lésion. </a:t>
            </a:r>
            <a:endParaRPr lang="en-CA" sz="1600" dirty="0"/>
          </a:p>
        </p:txBody>
      </p:sp>
      <p:sp>
        <p:nvSpPr>
          <p:cNvPr id="11" name="TextBox 10">
            <a:extLst>
              <a:ext uri="{FF2B5EF4-FFF2-40B4-BE49-F238E27FC236}">
                <a16:creationId xmlns:a16="http://schemas.microsoft.com/office/drawing/2014/main" id="{E3177EE3-A61C-644F-AC9A-EBE94827D109}"/>
              </a:ext>
            </a:extLst>
          </p:cNvPr>
          <p:cNvSpPr txBox="1"/>
          <p:nvPr>
            <p:custDataLst>
              <p:tags r:id="rId5"/>
            </p:custDataLst>
          </p:nvPr>
        </p:nvSpPr>
        <p:spPr>
          <a:xfrm>
            <a:off x="2206353" y="3066842"/>
            <a:ext cx="1485970" cy="1569660"/>
          </a:xfrm>
          <a:prstGeom prst="rect">
            <a:avLst/>
          </a:prstGeom>
          <a:noFill/>
        </p:spPr>
        <p:txBody>
          <a:bodyPr wrap="square" rtlCol="0">
            <a:spAutoFit/>
          </a:bodyPr>
          <a:lstStyle/>
          <a:p>
            <a:pPr algn="ctr"/>
            <a:r>
              <a:rPr lang="fr-FR" sz="1600" dirty="0"/>
              <a:t>Permettre au travailleur de reprendre un emploi qui est </a:t>
            </a:r>
            <a:r>
              <a:rPr lang="fr-FR" sz="1600" b="1" dirty="0"/>
              <a:t>approprié </a:t>
            </a:r>
            <a:r>
              <a:rPr lang="fr-FR" sz="1600" dirty="0"/>
              <a:t>et</a:t>
            </a:r>
            <a:r>
              <a:rPr lang="fr-FR" sz="1600" b="1" dirty="0"/>
              <a:t> disponible</a:t>
            </a:r>
            <a:r>
              <a:rPr lang="fr-FR" sz="1600" dirty="0"/>
              <a:t>. </a:t>
            </a:r>
          </a:p>
        </p:txBody>
      </p:sp>
      <p:sp>
        <p:nvSpPr>
          <p:cNvPr id="45" name="U-Turn Arrow 44">
            <a:extLst>
              <a:ext uri="{FF2B5EF4-FFF2-40B4-BE49-F238E27FC236}">
                <a16:creationId xmlns:a16="http://schemas.microsoft.com/office/drawing/2014/main" id="{F1B0CB8A-E58A-3044-B54B-E0C7DD03F66C}"/>
              </a:ext>
            </a:extLst>
          </p:cNvPr>
          <p:cNvSpPr/>
          <p:nvPr/>
        </p:nvSpPr>
        <p:spPr>
          <a:xfrm>
            <a:off x="3916045" y="1999895"/>
            <a:ext cx="3172273" cy="2836274"/>
          </a:xfrm>
          <a:custGeom>
            <a:avLst/>
            <a:gdLst>
              <a:gd name="connsiteX0" fmla="*/ 0 w 3307740"/>
              <a:gd name="connsiteY0" fmla="*/ 3231858 h 3231858"/>
              <a:gd name="connsiteX1" fmla="*/ 0 w 3307740"/>
              <a:gd name="connsiteY1" fmla="*/ 1483293 h 3231858"/>
              <a:gd name="connsiteX2" fmla="*/ 1483293 w 3307740"/>
              <a:gd name="connsiteY2" fmla="*/ 0 h 3231858"/>
              <a:gd name="connsiteX3" fmla="*/ 1483293 w 3307740"/>
              <a:gd name="connsiteY3" fmla="*/ 0 h 3231858"/>
              <a:gd name="connsiteX4" fmla="*/ 2966586 w 3307740"/>
              <a:gd name="connsiteY4" fmla="*/ 1483293 h 3231858"/>
              <a:gd name="connsiteX5" fmla="*/ 2966585 w 3307740"/>
              <a:gd name="connsiteY5" fmla="*/ 2249793 h 3231858"/>
              <a:gd name="connsiteX6" fmla="*/ 3307740 w 3307740"/>
              <a:gd name="connsiteY6" fmla="*/ 2249793 h 3231858"/>
              <a:gd name="connsiteX7" fmla="*/ 2866430 w 3307740"/>
              <a:gd name="connsiteY7" fmla="*/ 3231858 h 3231858"/>
              <a:gd name="connsiteX8" fmla="*/ 2425120 w 3307740"/>
              <a:gd name="connsiteY8" fmla="*/ 2249793 h 3231858"/>
              <a:gd name="connsiteX9" fmla="*/ 2766275 w 3307740"/>
              <a:gd name="connsiteY9" fmla="*/ 2249793 h 3231858"/>
              <a:gd name="connsiteX10" fmla="*/ 2766275 w 3307740"/>
              <a:gd name="connsiteY10" fmla="*/ 1483293 h 3231858"/>
              <a:gd name="connsiteX11" fmla="*/ 1483293 w 3307740"/>
              <a:gd name="connsiteY11" fmla="*/ 200311 h 3231858"/>
              <a:gd name="connsiteX12" fmla="*/ 1483293 w 3307740"/>
              <a:gd name="connsiteY12" fmla="*/ 200311 h 3231858"/>
              <a:gd name="connsiteX13" fmla="*/ 200311 w 3307740"/>
              <a:gd name="connsiteY13" fmla="*/ 1483293 h 3231858"/>
              <a:gd name="connsiteX14" fmla="*/ 200311 w 3307740"/>
              <a:gd name="connsiteY14" fmla="*/ 3231858 h 3231858"/>
              <a:gd name="connsiteX15" fmla="*/ 0 w 3307740"/>
              <a:gd name="connsiteY15" fmla="*/ 3231858 h 3231858"/>
              <a:gd name="connsiteX0" fmla="*/ 0 w 3307740"/>
              <a:gd name="connsiteY0" fmla="*/ 3231858 h 3231858"/>
              <a:gd name="connsiteX1" fmla="*/ 0 w 3307740"/>
              <a:gd name="connsiteY1" fmla="*/ 1483293 h 3231858"/>
              <a:gd name="connsiteX2" fmla="*/ 1483293 w 3307740"/>
              <a:gd name="connsiteY2" fmla="*/ 0 h 3231858"/>
              <a:gd name="connsiteX3" fmla="*/ 1483293 w 3307740"/>
              <a:gd name="connsiteY3" fmla="*/ 0 h 3231858"/>
              <a:gd name="connsiteX4" fmla="*/ 2966586 w 3307740"/>
              <a:gd name="connsiteY4" fmla="*/ 1483293 h 3231858"/>
              <a:gd name="connsiteX5" fmla="*/ 2966585 w 3307740"/>
              <a:gd name="connsiteY5" fmla="*/ 2249793 h 3231858"/>
              <a:gd name="connsiteX6" fmla="*/ 3307740 w 3307740"/>
              <a:gd name="connsiteY6" fmla="*/ 2249793 h 3231858"/>
              <a:gd name="connsiteX7" fmla="*/ 2866430 w 3307740"/>
              <a:gd name="connsiteY7" fmla="*/ 3231858 h 3231858"/>
              <a:gd name="connsiteX8" fmla="*/ 2425120 w 3307740"/>
              <a:gd name="connsiteY8" fmla="*/ 2249793 h 3231858"/>
              <a:gd name="connsiteX9" fmla="*/ 2766275 w 3307740"/>
              <a:gd name="connsiteY9" fmla="*/ 2249793 h 3231858"/>
              <a:gd name="connsiteX10" fmla="*/ 2766275 w 3307740"/>
              <a:gd name="connsiteY10" fmla="*/ 1483293 h 3231858"/>
              <a:gd name="connsiteX11" fmla="*/ 1483293 w 3307740"/>
              <a:gd name="connsiteY11" fmla="*/ 200311 h 3231858"/>
              <a:gd name="connsiteX12" fmla="*/ 1483293 w 3307740"/>
              <a:gd name="connsiteY12" fmla="*/ 200311 h 3231858"/>
              <a:gd name="connsiteX13" fmla="*/ 200311 w 3307740"/>
              <a:gd name="connsiteY13" fmla="*/ 1483293 h 3231858"/>
              <a:gd name="connsiteX14" fmla="*/ 200311 w 3307740"/>
              <a:gd name="connsiteY14" fmla="*/ 1758658 h 3231858"/>
              <a:gd name="connsiteX15" fmla="*/ 0 w 3307740"/>
              <a:gd name="connsiteY15" fmla="*/ 3231858 h 3231858"/>
              <a:gd name="connsiteX0" fmla="*/ 0 w 3324673"/>
              <a:gd name="connsiteY0" fmla="*/ 1775591 h 3231858"/>
              <a:gd name="connsiteX1" fmla="*/ 16933 w 3324673"/>
              <a:gd name="connsiteY1" fmla="*/ 1483293 h 3231858"/>
              <a:gd name="connsiteX2" fmla="*/ 1500226 w 3324673"/>
              <a:gd name="connsiteY2" fmla="*/ 0 h 3231858"/>
              <a:gd name="connsiteX3" fmla="*/ 1500226 w 3324673"/>
              <a:gd name="connsiteY3" fmla="*/ 0 h 3231858"/>
              <a:gd name="connsiteX4" fmla="*/ 2983519 w 3324673"/>
              <a:gd name="connsiteY4" fmla="*/ 1483293 h 3231858"/>
              <a:gd name="connsiteX5" fmla="*/ 2983518 w 3324673"/>
              <a:gd name="connsiteY5" fmla="*/ 2249793 h 3231858"/>
              <a:gd name="connsiteX6" fmla="*/ 3324673 w 3324673"/>
              <a:gd name="connsiteY6" fmla="*/ 2249793 h 3231858"/>
              <a:gd name="connsiteX7" fmla="*/ 2883363 w 3324673"/>
              <a:gd name="connsiteY7" fmla="*/ 3231858 h 3231858"/>
              <a:gd name="connsiteX8" fmla="*/ 2442053 w 3324673"/>
              <a:gd name="connsiteY8" fmla="*/ 2249793 h 3231858"/>
              <a:gd name="connsiteX9" fmla="*/ 2783208 w 3324673"/>
              <a:gd name="connsiteY9" fmla="*/ 2249793 h 3231858"/>
              <a:gd name="connsiteX10" fmla="*/ 2783208 w 3324673"/>
              <a:gd name="connsiteY10" fmla="*/ 1483293 h 3231858"/>
              <a:gd name="connsiteX11" fmla="*/ 1500226 w 3324673"/>
              <a:gd name="connsiteY11" fmla="*/ 200311 h 3231858"/>
              <a:gd name="connsiteX12" fmla="*/ 1500226 w 3324673"/>
              <a:gd name="connsiteY12" fmla="*/ 200311 h 3231858"/>
              <a:gd name="connsiteX13" fmla="*/ 217244 w 3324673"/>
              <a:gd name="connsiteY13" fmla="*/ 1483293 h 3231858"/>
              <a:gd name="connsiteX14" fmla="*/ 217244 w 3324673"/>
              <a:gd name="connsiteY14" fmla="*/ 1758658 h 3231858"/>
              <a:gd name="connsiteX15" fmla="*/ 0 w 3324673"/>
              <a:gd name="connsiteY15" fmla="*/ 1775591 h 3231858"/>
              <a:gd name="connsiteX0" fmla="*/ 0 w 3324673"/>
              <a:gd name="connsiteY0" fmla="*/ 1775591 h 3231858"/>
              <a:gd name="connsiteX1" fmla="*/ 16933 w 3324673"/>
              <a:gd name="connsiteY1" fmla="*/ 1483293 h 3231858"/>
              <a:gd name="connsiteX2" fmla="*/ 1500226 w 3324673"/>
              <a:gd name="connsiteY2" fmla="*/ 0 h 3231858"/>
              <a:gd name="connsiteX3" fmla="*/ 1500226 w 3324673"/>
              <a:gd name="connsiteY3" fmla="*/ 0 h 3231858"/>
              <a:gd name="connsiteX4" fmla="*/ 2983519 w 3324673"/>
              <a:gd name="connsiteY4" fmla="*/ 1483293 h 3231858"/>
              <a:gd name="connsiteX5" fmla="*/ 2983518 w 3324673"/>
              <a:gd name="connsiteY5" fmla="*/ 2249793 h 3231858"/>
              <a:gd name="connsiteX6" fmla="*/ 3324673 w 3324673"/>
              <a:gd name="connsiteY6" fmla="*/ 2249793 h 3231858"/>
              <a:gd name="connsiteX7" fmla="*/ 2883363 w 3324673"/>
              <a:gd name="connsiteY7" fmla="*/ 3231858 h 3231858"/>
              <a:gd name="connsiteX8" fmla="*/ 2543653 w 3324673"/>
              <a:gd name="connsiteY8" fmla="*/ 2258259 h 3231858"/>
              <a:gd name="connsiteX9" fmla="*/ 2783208 w 3324673"/>
              <a:gd name="connsiteY9" fmla="*/ 2249793 h 3231858"/>
              <a:gd name="connsiteX10" fmla="*/ 2783208 w 3324673"/>
              <a:gd name="connsiteY10" fmla="*/ 1483293 h 3231858"/>
              <a:gd name="connsiteX11" fmla="*/ 1500226 w 3324673"/>
              <a:gd name="connsiteY11" fmla="*/ 200311 h 3231858"/>
              <a:gd name="connsiteX12" fmla="*/ 1500226 w 3324673"/>
              <a:gd name="connsiteY12" fmla="*/ 200311 h 3231858"/>
              <a:gd name="connsiteX13" fmla="*/ 217244 w 3324673"/>
              <a:gd name="connsiteY13" fmla="*/ 1483293 h 3231858"/>
              <a:gd name="connsiteX14" fmla="*/ 217244 w 3324673"/>
              <a:gd name="connsiteY14" fmla="*/ 1758658 h 3231858"/>
              <a:gd name="connsiteX15" fmla="*/ 0 w 3324673"/>
              <a:gd name="connsiteY15" fmla="*/ 1775591 h 3231858"/>
              <a:gd name="connsiteX0" fmla="*/ 0 w 3189206"/>
              <a:gd name="connsiteY0" fmla="*/ 1775591 h 3231858"/>
              <a:gd name="connsiteX1" fmla="*/ 16933 w 3189206"/>
              <a:gd name="connsiteY1" fmla="*/ 1483293 h 3231858"/>
              <a:gd name="connsiteX2" fmla="*/ 1500226 w 3189206"/>
              <a:gd name="connsiteY2" fmla="*/ 0 h 3231858"/>
              <a:gd name="connsiteX3" fmla="*/ 1500226 w 3189206"/>
              <a:gd name="connsiteY3" fmla="*/ 0 h 3231858"/>
              <a:gd name="connsiteX4" fmla="*/ 2983519 w 3189206"/>
              <a:gd name="connsiteY4" fmla="*/ 1483293 h 3231858"/>
              <a:gd name="connsiteX5" fmla="*/ 2983518 w 3189206"/>
              <a:gd name="connsiteY5" fmla="*/ 2249793 h 3231858"/>
              <a:gd name="connsiteX6" fmla="*/ 3189206 w 3189206"/>
              <a:gd name="connsiteY6" fmla="*/ 2249793 h 3231858"/>
              <a:gd name="connsiteX7" fmla="*/ 2883363 w 3189206"/>
              <a:gd name="connsiteY7" fmla="*/ 3231858 h 3231858"/>
              <a:gd name="connsiteX8" fmla="*/ 2543653 w 3189206"/>
              <a:gd name="connsiteY8" fmla="*/ 2258259 h 3231858"/>
              <a:gd name="connsiteX9" fmla="*/ 2783208 w 3189206"/>
              <a:gd name="connsiteY9" fmla="*/ 2249793 h 3231858"/>
              <a:gd name="connsiteX10" fmla="*/ 2783208 w 3189206"/>
              <a:gd name="connsiteY10" fmla="*/ 1483293 h 3231858"/>
              <a:gd name="connsiteX11" fmla="*/ 1500226 w 3189206"/>
              <a:gd name="connsiteY11" fmla="*/ 200311 h 3231858"/>
              <a:gd name="connsiteX12" fmla="*/ 1500226 w 3189206"/>
              <a:gd name="connsiteY12" fmla="*/ 200311 h 3231858"/>
              <a:gd name="connsiteX13" fmla="*/ 217244 w 3189206"/>
              <a:gd name="connsiteY13" fmla="*/ 1483293 h 3231858"/>
              <a:gd name="connsiteX14" fmla="*/ 217244 w 3189206"/>
              <a:gd name="connsiteY14" fmla="*/ 1758658 h 3231858"/>
              <a:gd name="connsiteX15" fmla="*/ 0 w 3189206"/>
              <a:gd name="connsiteY15" fmla="*/ 1775591 h 3231858"/>
              <a:gd name="connsiteX0" fmla="*/ 0 w 3189206"/>
              <a:gd name="connsiteY0" fmla="*/ 1775591 h 2918591"/>
              <a:gd name="connsiteX1" fmla="*/ 16933 w 3189206"/>
              <a:gd name="connsiteY1" fmla="*/ 1483293 h 2918591"/>
              <a:gd name="connsiteX2" fmla="*/ 1500226 w 3189206"/>
              <a:gd name="connsiteY2" fmla="*/ 0 h 2918591"/>
              <a:gd name="connsiteX3" fmla="*/ 1500226 w 3189206"/>
              <a:gd name="connsiteY3" fmla="*/ 0 h 2918591"/>
              <a:gd name="connsiteX4" fmla="*/ 2983519 w 3189206"/>
              <a:gd name="connsiteY4" fmla="*/ 1483293 h 2918591"/>
              <a:gd name="connsiteX5" fmla="*/ 2983518 w 3189206"/>
              <a:gd name="connsiteY5" fmla="*/ 2249793 h 2918591"/>
              <a:gd name="connsiteX6" fmla="*/ 3189206 w 3189206"/>
              <a:gd name="connsiteY6" fmla="*/ 2249793 h 2918591"/>
              <a:gd name="connsiteX7" fmla="*/ 2891829 w 3189206"/>
              <a:gd name="connsiteY7" fmla="*/ 2918591 h 2918591"/>
              <a:gd name="connsiteX8" fmla="*/ 2543653 w 3189206"/>
              <a:gd name="connsiteY8" fmla="*/ 2258259 h 2918591"/>
              <a:gd name="connsiteX9" fmla="*/ 2783208 w 3189206"/>
              <a:gd name="connsiteY9" fmla="*/ 2249793 h 2918591"/>
              <a:gd name="connsiteX10" fmla="*/ 2783208 w 3189206"/>
              <a:gd name="connsiteY10" fmla="*/ 1483293 h 2918591"/>
              <a:gd name="connsiteX11" fmla="*/ 1500226 w 3189206"/>
              <a:gd name="connsiteY11" fmla="*/ 200311 h 2918591"/>
              <a:gd name="connsiteX12" fmla="*/ 1500226 w 3189206"/>
              <a:gd name="connsiteY12" fmla="*/ 200311 h 2918591"/>
              <a:gd name="connsiteX13" fmla="*/ 217244 w 3189206"/>
              <a:gd name="connsiteY13" fmla="*/ 1483293 h 2918591"/>
              <a:gd name="connsiteX14" fmla="*/ 217244 w 3189206"/>
              <a:gd name="connsiteY14" fmla="*/ 1758658 h 2918591"/>
              <a:gd name="connsiteX15" fmla="*/ 0 w 3189206"/>
              <a:gd name="connsiteY15" fmla="*/ 1775591 h 2918591"/>
              <a:gd name="connsiteX0" fmla="*/ 0 w 3172273"/>
              <a:gd name="connsiteY0" fmla="*/ 1758658 h 2918591"/>
              <a:gd name="connsiteX1" fmla="*/ 0 w 3172273"/>
              <a:gd name="connsiteY1" fmla="*/ 1483293 h 2918591"/>
              <a:gd name="connsiteX2" fmla="*/ 1483293 w 3172273"/>
              <a:gd name="connsiteY2" fmla="*/ 0 h 2918591"/>
              <a:gd name="connsiteX3" fmla="*/ 1483293 w 3172273"/>
              <a:gd name="connsiteY3" fmla="*/ 0 h 2918591"/>
              <a:gd name="connsiteX4" fmla="*/ 2966586 w 3172273"/>
              <a:gd name="connsiteY4" fmla="*/ 1483293 h 2918591"/>
              <a:gd name="connsiteX5" fmla="*/ 2966585 w 3172273"/>
              <a:gd name="connsiteY5" fmla="*/ 2249793 h 2918591"/>
              <a:gd name="connsiteX6" fmla="*/ 3172273 w 3172273"/>
              <a:gd name="connsiteY6" fmla="*/ 2249793 h 2918591"/>
              <a:gd name="connsiteX7" fmla="*/ 2874896 w 3172273"/>
              <a:gd name="connsiteY7" fmla="*/ 2918591 h 2918591"/>
              <a:gd name="connsiteX8" fmla="*/ 2526720 w 3172273"/>
              <a:gd name="connsiteY8" fmla="*/ 2258259 h 2918591"/>
              <a:gd name="connsiteX9" fmla="*/ 2766275 w 3172273"/>
              <a:gd name="connsiteY9" fmla="*/ 2249793 h 2918591"/>
              <a:gd name="connsiteX10" fmla="*/ 2766275 w 3172273"/>
              <a:gd name="connsiteY10" fmla="*/ 1483293 h 2918591"/>
              <a:gd name="connsiteX11" fmla="*/ 1483293 w 3172273"/>
              <a:gd name="connsiteY11" fmla="*/ 200311 h 2918591"/>
              <a:gd name="connsiteX12" fmla="*/ 1483293 w 3172273"/>
              <a:gd name="connsiteY12" fmla="*/ 200311 h 2918591"/>
              <a:gd name="connsiteX13" fmla="*/ 200311 w 3172273"/>
              <a:gd name="connsiteY13" fmla="*/ 1483293 h 2918591"/>
              <a:gd name="connsiteX14" fmla="*/ 200311 w 3172273"/>
              <a:gd name="connsiteY14" fmla="*/ 1758658 h 2918591"/>
              <a:gd name="connsiteX15" fmla="*/ 0 w 3172273"/>
              <a:gd name="connsiteY15" fmla="*/ 1758658 h 291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72273" h="2918591">
                <a:moveTo>
                  <a:pt x="0" y="1758658"/>
                </a:moveTo>
                <a:lnTo>
                  <a:pt x="0" y="1483293"/>
                </a:lnTo>
                <a:cubicBezTo>
                  <a:pt x="0" y="664093"/>
                  <a:pt x="664093" y="0"/>
                  <a:pt x="1483293" y="0"/>
                </a:cubicBezTo>
                <a:lnTo>
                  <a:pt x="1483293" y="0"/>
                </a:lnTo>
                <a:cubicBezTo>
                  <a:pt x="2302493" y="0"/>
                  <a:pt x="2966586" y="664093"/>
                  <a:pt x="2966586" y="1483293"/>
                </a:cubicBezTo>
                <a:cubicBezTo>
                  <a:pt x="2966586" y="1738793"/>
                  <a:pt x="2966585" y="1994293"/>
                  <a:pt x="2966585" y="2249793"/>
                </a:cubicBezTo>
                <a:lnTo>
                  <a:pt x="3172273" y="2249793"/>
                </a:lnTo>
                <a:lnTo>
                  <a:pt x="2874896" y="2918591"/>
                </a:lnTo>
                <a:lnTo>
                  <a:pt x="2526720" y="2258259"/>
                </a:lnTo>
                <a:lnTo>
                  <a:pt x="2766275" y="2249793"/>
                </a:lnTo>
                <a:lnTo>
                  <a:pt x="2766275" y="1483293"/>
                </a:lnTo>
                <a:cubicBezTo>
                  <a:pt x="2766275" y="774722"/>
                  <a:pt x="2191864" y="200311"/>
                  <a:pt x="1483293" y="200311"/>
                </a:cubicBezTo>
                <a:lnTo>
                  <a:pt x="1483293" y="200311"/>
                </a:lnTo>
                <a:cubicBezTo>
                  <a:pt x="774722" y="200311"/>
                  <a:pt x="200311" y="774722"/>
                  <a:pt x="200311" y="1483293"/>
                </a:cubicBezTo>
                <a:lnTo>
                  <a:pt x="200311" y="1758658"/>
                </a:lnTo>
                <a:lnTo>
                  <a:pt x="0" y="1758658"/>
                </a:lnTo>
                <a:close/>
              </a:path>
            </a:pathLst>
          </a:cu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U-Turn Arrow 45">
            <a:extLst>
              <a:ext uri="{FF2B5EF4-FFF2-40B4-BE49-F238E27FC236}">
                <a16:creationId xmlns:a16="http://schemas.microsoft.com/office/drawing/2014/main" id="{4898ADFE-882A-DE42-8CD9-1DA087586074}"/>
              </a:ext>
            </a:extLst>
          </p:cNvPr>
          <p:cNvSpPr/>
          <p:nvPr/>
        </p:nvSpPr>
        <p:spPr>
          <a:xfrm rot="10800000" flipH="1">
            <a:off x="1837453" y="3128312"/>
            <a:ext cx="2446338" cy="2515076"/>
          </a:xfrm>
          <a:prstGeom prst="uturnArrow">
            <a:avLst>
              <a:gd name="adj1" fmla="val 8495"/>
              <a:gd name="adj2" fmla="val 11198"/>
              <a:gd name="adj3" fmla="val 30387"/>
              <a:gd name="adj4" fmla="val 42913"/>
              <a:gd name="adj5" fmla="val 71297"/>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0" name="Graphic 49" descr="Work from home desk with solid fill">
            <a:extLst>
              <a:ext uri="{FF2B5EF4-FFF2-40B4-BE49-F238E27FC236}">
                <a16:creationId xmlns:a16="http://schemas.microsoft.com/office/drawing/2014/main" id="{7BB125F2-8D48-D04B-92B2-F7E5D1F5F158}"/>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512219" y="2183177"/>
            <a:ext cx="914400" cy="914400"/>
          </a:xfrm>
          <a:prstGeom prst="rect">
            <a:avLst/>
          </a:prstGeom>
        </p:spPr>
      </p:pic>
      <p:pic>
        <p:nvPicPr>
          <p:cNvPr id="52" name="Graphic 51" descr="Money with solid fill">
            <a:extLst>
              <a:ext uri="{FF2B5EF4-FFF2-40B4-BE49-F238E27FC236}">
                <a16:creationId xmlns:a16="http://schemas.microsoft.com/office/drawing/2014/main" id="{72F4B6CF-DECD-344C-8AC6-D0AC7BCCA66E}"/>
              </a:ext>
            </a:extLst>
          </p:cNvPr>
          <p:cNvPicPr>
            <a:picLocks noChangeAspect="1"/>
          </p:cNvPicPr>
          <p:nvPr/>
        </p:nvPicPr>
        <p:blipFill>
          <a:blip r:embed="rId10">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6387071" y="4885415"/>
            <a:ext cx="735972" cy="735972"/>
          </a:xfrm>
          <a:prstGeom prst="rect">
            <a:avLst/>
          </a:prstGeom>
        </p:spPr>
      </p:pic>
    </p:spTree>
    <p:extLst>
      <p:ext uri="{BB962C8B-B14F-4D97-AF65-F5344CB8AC3E}">
        <p14:creationId xmlns:p14="http://schemas.microsoft.com/office/powerpoint/2010/main" val="315040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Graphical user interface, application&#10;&#10;Description automatically generated">
            <a:extLst>
              <a:ext uri="{FF2B5EF4-FFF2-40B4-BE49-F238E27FC236}">
                <a16:creationId xmlns:a16="http://schemas.microsoft.com/office/drawing/2014/main" id="{BFB5B0A4-236E-4E27-9FA4-58F9298AE77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87128" y="1597410"/>
            <a:ext cx="2953781" cy="2801257"/>
          </a:xfrm>
          <a:prstGeom prst="rect">
            <a:avLst/>
          </a:prstGeom>
        </p:spPr>
      </p:pic>
      <p:sp>
        <p:nvSpPr>
          <p:cNvPr id="5" name="Rectangle 4">
            <a:extLst>
              <a:ext uri="{FF2B5EF4-FFF2-40B4-BE49-F238E27FC236}">
                <a16:creationId xmlns:a16="http://schemas.microsoft.com/office/drawing/2014/main" id="{00EF2BE7-46C8-44E8-BB25-5D5D6A911012}"/>
              </a:ext>
            </a:extLst>
          </p:cNvPr>
          <p:cNvSpPr/>
          <p:nvPr/>
        </p:nvSpPr>
        <p:spPr>
          <a:xfrm>
            <a:off x="3099960" y="1714213"/>
            <a:ext cx="5745337" cy="2522120"/>
          </a:xfrm>
          <a:prstGeom prst="rect">
            <a:avLst/>
          </a:prstGeom>
          <a:solidFill>
            <a:srgbClr val="3AB549"/>
          </a:solidFill>
          <a:ln>
            <a:solidFill>
              <a:srgbClr val="3AB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9"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22" name="Content Placeholder 2">
            <a:extLst>
              <a:ext uri="{FF2B5EF4-FFF2-40B4-BE49-F238E27FC236}">
                <a16:creationId xmlns:a16="http://schemas.microsoft.com/office/drawing/2014/main" id="{4A4348D1-3FB0-44A9-96E3-1405FCA243CA}"/>
              </a:ext>
            </a:extLst>
          </p:cNvPr>
          <p:cNvSpPr>
            <a:spLocks noGrp="1"/>
          </p:cNvSpPr>
          <p:nvPr>
            <p:ph idx="1"/>
            <p:custDataLst>
              <p:tags r:id="rId2"/>
            </p:custDataLst>
          </p:nvPr>
        </p:nvSpPr>
        <p:spPr>
          <a:xfrm>
            <a:off x="486136" y="4437591"/>
            <a:ext cx="4664597" cy="2414941"/>
          </a:xfrm>
        </p:spPr>
        <p:txBody>
          <a:bodyPr>
            <a:noAutofit/>
          </a:bodyPr>
          <a:lstStyle/>
          <a:p>
            <a:pPr marL="0" indent="0">
              <a:spcBef>
                <a:spcPts val="1200"/>
              </a:spcBef>
              <a:buNone/>
              <a:defRPr/>
            </a:pPr>
            <a:r>
              <a:rPr lang="en-CA" sz="1800" b="1" dirty="0" err="1">
                <a:solidFill>
                  <a:srgbClr val="F69321"/>
                </a:solidFill>
              </a:rPr>
              <a:t>Exemples</a:t>
            </a:r>
            <a:r>
              <a:rPr lang="en-CA" sz="1800" b="1" dirty="0">
                <a:solidFill>
                  <a:srgbClr val="F69321"/>
                </a:solidFill>
              </a:rPr>
              <a:t>:</a:t>
            </a:r>
          </a:p>
          <a:p>
            <a:pPr>
              <a:lnSpc>
                <a:spcPct val="100000"/>
              </a:lnSpc>
              <a:spcBef>
                <a:spcPts val="600"/>
              </a:spcBef>
              <a:defRPr/>
            </a:pPr>
            <a:r>
              <a:rPr lang="en-CA" sz="1800" dirty="0"/>
              <a:t>Un </a:t>
            </a:r>
            <a:r>
              <a:rPr lang="en-CA" sz="1800" dirty="0" err="1"/>
              <a:t>autre</a:t>
            </a:r>
            <a:r>
              <a:rPr lang="en-CA" sz="1800" dirty="0"/>
              <a:t> </a:t>
            </a:r>
            <a:r>
              <a:rPr lang="en-CA" sz="1800" dirty="0" err="1"/>
              <a:t>emploi</a:t>
            </a:r>
            <a:r>
              <a:rPr lang="en-CA" sz="1800" dirty="0"/>
              <a:t> </a:t>
            </a:r>
            <a:r>
              <a:rPr lang="en-CA" sz="1800" dirty="0" err="1"/>
              <a:t>existant</a:t>
            </a:r>
            <a:r>
              <a:rPr lang="en-CA" sz="1800" dirty="0"/>
              <a:t> dans </a:t>
            </a:r>
            <a:r>
              <a:rPr lang="en-CA" sz="1800" dirty="0" err="1"/>
              <a:t>l’entreprise</a:t>
            </a:r>
            <a:endParaRPr lang="en-CA" sz="1800" dirty="0"/>
          </a:p>
          <a:p>
            <a:pPr>
              <a:lnSpc>
                <a:spcPct val="100000"/>
              </a:lnSpc>
              <a:spcBef>
                <a:spcPts val="600"/>
              </a:spcBef>
              <a:defRPr/>
            </a:pPr>
            <a:r>
              <a:rPr lang="en-CA" sz="1800" dirty="0"/>
              <a:t>Un </a:t>
            </a:r>
            <a:r>
              <a:rPr lang="en-CA" sz="1800" dirty="0" err="1"/>
              <a:t>emploi</a:t>
            </a:r>
            <a:r>
              <a:rPr lang="en-CA" sz="1800" dirty="0"/>
              <a:t> </a:t>
            </a:r>
            <a:r>
              <a:rPr lang="en-CA" sz="1800" dirty="0" err="1"/>
              <a:t>constitué</a:t>
            </a:r>
            <a:r>
              <a:rPr lang="en-CA" sz="1800" dirty="0"/>
              <a:t> d’un ensemble de </a:t>
            </a:r>
            <a:r>
              <a:rPr lang="en-CA" sz="1800" dirty="0" err="1"/>
              <a:t>tâches</a:t>
            </a:r>
            <a:r>
              <a:rPr lang="en-CA" sz="1800" dirty="0"/>
              <a:t> </a:t>
            </a:r>
            <a:r>
              <a:rPr lang="en-CA" sz="1800" dirty="0" err="1"/>
              <a:t>normalement</a:t>
            </a:r>
            <a:r>
              <a:rPr lang="en-CA" sz="1800" dirty="0"/>
              <a:t> </a:t>
            </a:r>
            <a:r>
              <a:rPr lang="en-CA" sz="1800" dirty="0" err="1"/>
              <a:t>exécutées</a:t>
            </a:r>
            <a:r>
              <a:rPr lang="en-CA" sz="1800" dirty="0"/>
              <a:t> à </a:t>
            </a:r>
            <a:r>
              <a:rPr lang="en-CA" sz="1800" dirty="0" err="1"/>
              <a:t>différents</a:t>
            </a:r>
            <a:r>
              <a:rPr lang="en-CA" sz="1800" dirty="0"/>
              <a:t> </a:t>
            </a:r>
            <a:r>
              <a:rPr lang="en-CA" sz="1800" dirty="0" err="1"/>
              <a:t>postes</a:t>
            </a:r>
            <a:r>
              <a:rPr lang="en-CA" sz="1800" dirty="0"/>
              <a:t> de travail</a:t>
            </a:r>
          </a:p>
        </p:txBody>
      </p:sp>
      <p:sp>
        <p:nvSpPr>
          <p:cNvPr id="6" name="Title 1">
            <a:extLst>
              <a:ext uri="{FF2B5EF4-FFF2-40B4-BE49-F238E27FC236}">
                <a16:creationId xmlns:a16="http://schemas.microsoft.com/office/drawing/2014/main" id="{A8A75989-1F59-4713-9C11-501966FE1201}"/>
              </a:ext>
            </a:extLst>
          </p:cNvPr>
          <p:cNvSpPr txBox="1">
            <a:spLocks/>
          </p:cNvSpPr>
          <p:nvPr>
            <p:custDataLst>
              <p:tags r:id="rId3"/>
            </p:custDataLst>
          </p:nvPr>
        </p:nvSpPr>
        <p:spPr>
          <a:xfrm>
            <a:off x="486137" y="243240"/>
            <a:ext cx="802921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ASSIGNATION TEMPORAIRE D’UN TRAVAIL</a:t>
            </a:r>
            <a:endParaRPr lang="en-US" sz="3600" dirty="0">
              <a:solidFill>
                <a:srgbClr val="721F70"/>
              </a:solidFill>
            </a:endParaRPr>
          </a:p>
        </p:txBody>
      </p:sp>
      <p:sp>
        <p:nvSpPr>
          <p:cNvPr id="7" name="TextBox 6">
            <a:extLst>
              <a:ext uri="{FF2B5EF4-FFF2-40B4-BE49-F238E27FC236}">
                <a16:creationId xmlns:a16="http://schemas.microsoft.com/office/drawing/2014/main" id="{31EFCD10-5DA7-496A-AD46-4E4D1539FED5}"/>
              </a:ext>
            </a:extLst>
          </p:cNvPr>
          <p:cNvSpPr txBox="1"/>
          <p:nvPr/>
        </p:nvSpPr>
        <p:spPr>
          <a:xfrm>
            <a:off x="3252485" y="1826577"/>
            <a:ext cx="5592811" cy="2308324"/>
          </a:xfrm>
          <a:prstGeom prst="rect">
            <a:avLst/>
          </a:prstGeom>
          <a:noFill/>
        </p:spPr>
        <p:txBody>
          <a:bodyPr wrap="square">
            <a:spAutoFit/>
          </a:bodyPr>
          <a:lstStyle/>
          <a:p>
            <a:pPr marL="0" indent="0">
              <a:buNone/>
            </a:pPr>
            <a:r>
              <a:rPr lang="en-CA" dirty="0" err="1">
                <a:solidFill>
                  <a:schemeClr val="bg1"/>
                </a:solidFill>
              </a:rPr>
              <a:t>L’assignation</a:t>
            </a:r>
            <a:r>
              <a:rPr lang="en-CA" dirty="0">
                <a:solidFill>
                  <a:schemeClr val="bg1"/>
                </a:solidFill>
              </a:rPr>
              <a:t> </a:t>
            </a:r>
            <a:r>
              <a:rPr lang="en-CA" dirty="0" err="1">
                <a:solidFill>
                  <a:schemeClr val="bg1"/>
                </a:solidFill>
              </a:rPr>
              <a:t>temporaire</a:t>
            </a:r>
            <a:r>
              <a:rPr lang="en-CA" dirty="0">
                <a:solidFill>
                  <a:schemeClr val="bg1"/>
                </a:solidFill>
              </a:rPr>
              <a:t> </a:t>
            </a:r>
            <a:r>
              <a:rPr lang="en-CA" dirty="0" err="1">
                <a:solidFill>
                  <a:schemeClr val="bg1"/>
                </a:solidFill>
              </a:rPr>
              <a:t>permet</a:t>
            </a:r>
            <a:r>
              <a:rPr lang="en-CA" dirty="0">
                <a:solidFill>
                  <a:schemeClr val="bg1"/>
                </a:solidFill>
              </a:rPr>
              <a:t> à </a:t>
            </a:r>
            <a:r>
              <a:rPr lang="en-CA" dirty="0" err="1">
                <a:solidFill>
                  <a:schemeClr val="bg1"/>
                </a:solidFill>
              </a:rPr>
              <a:t>l’employeur</a:t>
            </a:r>
            <a:r>
              <a:rPr lang="fr-FR" dirty="0">
                <a:solidFill>
                  <a:schemeClr val="bg1"/>
                </a:solidFill>
              </a:rPr>
              <a:t> d’assigner temporairement l’employé qui a subi une lésion professionnelle à d’autres tâches et de favoriser ainsi sa guérison jusqu’à ce qu’il soit capable de reprendre son emploi. Évidemment, les tâches doivent être compatibles avec la condition physique ou psychologique du travailleur, tout en étant favorables à sa réadaptation</a:t>
            </a:r>
            <a:endParaRPr lang="en-CA" b="1" dirty="0">
              <a:solidFill>
                <a:schemeClr val="bg1"/>
              </a:solidFill>
            </a:endParaRPr>
          </a:p>
        </p:txBody>
      </p:sp>
      <p:sp>
        <p:nvSpPr>
          <p:cNvPr id="13" name="TextBox 12">
            <a:extLst>
              <a:ext uri="{FF2B5EF4-FFF2-40B4-BE49-F238E27FC236}">
                <a16:creationId xmlns:a16="http://schemas.microsoft.com/office/drawing/2014/main" id="{20B24DC2-7B50-4D37-9F67-969800D51D9C}"/>
              </a:ext>
            </a:extLst>
          </p:cNvPr>
          <p:cNvSpPr txBox="1"/>
          <p:nvPr>
            <p:custDataLst>
              <p:tags r:id="rId4"/>
            </p:custDataLst>
          </p:nvPr>
        </p:nvSpPr>
        <p:spPr>
          <a:xfrm>
            <a:off x="7584141" y="6541867"/>
            <a:ext cx="1438835" cy="276999"/>
          </a:xfrm>
          <a:prstGeom prst="rect">
            <a:avLst/>
          </a:prstGeom>
          <a:noFill/>
        </p:spPr>
        <p:txBody>
          <a:bodyPr wrap="square" rtlCol="0">
            <a:spAutoFit/>
          </a:bodyPr>
          <a:lstStyle/>
          <a:p>
            <a:pPr algn="r"/>
            <a:r>
              <a:rPr lang="en-US" sz="1200" dirty="0"/>
              <a:t>Page 17</a:t>
            </a:r>
          </a:p>
        </p:txBody>
      </p:sp>
      <p:sp>
        <p:nvSpPr>
          <p:cNvPr id="10" name="Content Placeholder 2">
            <a:extLst>
              <a:ext uri="{FF2B5EF4-FFF2-40B4-BE49-F238E27FC236}">
                <a16:creationId xmlns:a16="http://schemas.microsoft.com/office/drawing/2014/main" id="{C18C26CF-2FE9-4E48-B9BF-0A912B65B286}"/>
              </a:ext>
            </a:extLst>
          </p:cNvPr>
          <p:cNvSpPr txBox="1">
            <a:spLocks/>
          </p:cNvSpPr>
          <p:nvPr>
            <p:custDataLst>
              <p:tags r:id="rId5"/>
            </p:custDataLst>
          </p:nvPr>
        </p:nvSpPr>
        <p:spPr>
          <a:xfrm>
            <a:off x="5289630" y="4765883"/>
            <a:ext cx="3555666" cy="24149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defRPr/>
            </a:pPr>
            <a:r>
              <a:rPr lang="en-CA" sz="1800" dirty="0"/>
              <a:t>Un </a:t>
            </a:r>
            <a:r>
              <a:rPr lang="en-CA" sz="1800" dirty="0" err="1"/>
              <a:t>emploi</a:t>
            </a:r>
            <a:r>
              <a:rPr lang="en-CA" sz="1800" dirty="0"/>
              <a:t> </a:t>
            </a:r>
            <a:r>
              <a:rPr lang="en-CA" sz="1800" dirty="0" err="1"/>
              <a:t>créé</a:t>
            </a:r>
            <a:r>
              <a:rPr lang="en-CA" sz="1800" dirty="0"/>
              <a:t> </a:t>
            </a:r>
            <a:r>
              <a:rPr lang="en-CA" sz="1800" dirty="0" err="1"/>
              <a:t>à</a:t>
            </a:r>
            <a:r>
              <a:rPr lang="en-CA" sz="1800" dirty="0"/>
              <a:t> </a:t>
            </a:r>
            <a:r>
              <a:rPr lang="en-CA" sz="1800" dirty="0" err="1"/>
              <a:t>partir</a:t>
            </a:r>
            <a:r>
              <a:rPr lang="en-CA" sz="1800" dirty="0"/>
              <a:t> d’un ensemble de </a:t>
            </a:r>
            <a:r>
              <a:rPr lang="en-CA" sz="1800" dirty="0" err="1"/>
              <a:t>nouvelles</a:t>
            </a:r>
            <a:r>
              <a:rPr lang="en-CA" sz="1800" dirty="0"/>
              <a:t> </a:t>
            </a:r>
            <a:r>
              <a:rPr lang="en-CA" sz="1800" dirty="0" err="1"/>
              <a:t>tâches</a:t>
            </a:r>
            <a:r>
              <a:rPr lang="en-CA" sz="1800" dirty="0"/>
              <a:t>, </a:t>
            </a:r>
            <a:r>
              <a:rPr lang="en-CA" sz="1800" dirty="0" err="1"/>
              <a:t>productives</a:t>
            </a:r>
            <a:r>
              <a:rPr lang="en-CA" sz="1800" dirty="0"/>
              <a:t> pour </a:t>
            </a:r>
            <a:r>
              <a:rPr lang="en-CA" sz="1800" dirty="0" err="1"/>
              <a:t>l’entreprise</a:t>
            </a:r>
            <a:endParaRPr lang="en-CA" sz="1800" dirty="0"/>
          </a:p>
        </p:txBody>
      </p:sp>
    </p:spTree>
    <p:extLst>
      <p:ext uri="{BB962C8B-B14F-4D97-AF65-F5344CB8AC3E}">
        <p14:creationId xmlns:p14="http://schemas.microsoft.com/office/powerpoint/2010/main" val="207269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546C37E-F46C-419A-BE20-49C894516258}"/>
              </a:ext>
            </a:extLst>
          </p:cNvPr>
          <p:cNvSpPr/>
          <p:nvPr/>
        </p:nvSpPr>
        <p:spPr>
          <a:xfrm>
            <a:off x="4571998" y="2108571"/>
            <a:ext cx="4572001" cy="3048000"/>
          </a:xfrm>
          <a:prstGeom prst="rect">
            <a:avLst/>
          </a:prstGeom>
          <a:solidFill>
            <a:srgbClr val="721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a:extLst>
              <a:ext uri="{FF2B5EF4-FFF2-40B4-BE49-F238E27FC236}">
                <a16:creationId xmlns:a16="http://schemas.microsoft.com/office/drawing/2014/main" id="{DA60B483-2473-4AB7-B8CF-428C9FD5824B}"/>
              </a:ext>
            </a:extLst>
          </p:cNvPr>
          <p:cNvSpPr>
            <a:spLocks noGrp="1"/>
          </p:cNvSpPr>
          <p:nvPr>
            <p:ph idx="1"/>
            <p:custDataLst>
              <p:tags r:id="rId1"/>
            </p:custDataLst>
          </p:nvPr>
        </p:nvSpPr>
        <p:spPr>
          <a:xfrm>
            <a:off x="5049498" y="3146674"/>
            <a:ext cx="3616999" cy="1105438"/>
          </a:xfrm>
        </p:spPr>
        <p:txBody>
          <a:bodyPr>
            <a:normAutofit/>
          </a:bodyPr>
          <a:lstStyle/>
          <a:p>
            <a:pPr marL="0" indent="0">
              <a:buNone/>
            </a:pPr>
            <a:r>
              <a:rPr lang="fr-FR" sz="1800" i="1" dirty="0">
                <a:solidFill>
                  <a:schemeClr val="bg1"/>
                </a:solidFill>
              </a:rPr>
              <a:t>Vos « capacités fonctionnelles » se rapportent à ce que vous êtes physiquement capable de faire.</a:t>
            </a:r>
            <a:endParaRPr lang="en-CA" sz="1800" i="1" dirty="0">
              <a:solidFill>
                <a:schemeClr val="bg1"/>
              </a:solidFill>
            </a:endParaRPr>
          </a:p>
        </p:txBody>
      </p:sp>
      <p:sp>
        <p:nvSpPr>
          <p:cNvPr id="4" name="Title 1">
            <a:extLst>
              <a:ext uri="{FF2B5EF4-FFF2-40B4-BE49-F238E27FC236}">
                <a16:creationId xmlns:a16="http://schemas.microsoft.com/office/drawing/2014/main" id="{D764A9DA-2B8E-47EB-BAC1-AB8744B2A833}"/>
              </a:ext>
            </a:extLst>
          </p:cNvPr>
          <p:cNvSpPr txBox="1">
            <a:spLocks/>
          </p:cNvSpPr>
          <p:nvPr>
            <p:custDataLst>
              <p:tags r:id="rId2"/>
            </p:custDataLst>
          </p:nvPr>
        </p:nvSpPr>
        <p:spPr>
          <a:xfrm>
            <a:off x="486137" y="170"/>
            <a:ext cx="8040788" cy="13136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latin typeface="Arial" panose="020B0604020202020204" pitchFamily="34" charset="0"/>
                <a:cs typeface="Arial" panose="020B0604020202020204" pitchFamily="34" charset="0"/>
              </a:rPr>
              <a:t>CAPACIT</a:t>
            </a:r>
            <a:r>
              <a:rPr lang="en-CA" sz="3600" b="1" i="0" dirty="0">
                <a:solidFill>
                  <a:srgbClr val="FF9300"/>
                </a:solidFill>
                <a:effectLst/>
                <a:latin typeface="Arial" panose="020B0604020202020204" pitchFamily="34" charset="0"/>
                <a:cs typeface="Arial" panose="020B0604020202020204" pitchFamily="34" charset="0"/>
              </a:rPr>
              <a:t>É</a:t>
            </a:r>
            <a:r>
              <a:rPr lang="en-CA" sz="3600" b="1" dirty="0">
                <a:solidFill>
                  <a:srgbClr val="FF9300"/>
                </a:solidFill>
                <a:latin typeface="Arial" panose="020B0604020202020204" pitchFamily="34" charset="0"/>
                <a:cs typeface="Arial" panose="020B0604020202020204" pitchFamily="34" charset="0"/>
              </a:rPr>
              <a:t>S FONCTIONNELLES</a:t>
            </a:r>
            <a:endParaRPr lang="en-US" sz="3600" b="1" dirty="0">
              <a:solidFill>
                <a:srgbClr val="FF9300"/>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4805204D-6145-4882-951E-B43914FECEE4}"/>
              </a:ext>
            </a:extLst>
          </p:cNvPr>
          <p:cNvPicPr>
            <a:picLocks noChangeAspect="1"/>
          </p:cNvPicPr>
          <p:nvPr>
            <p:custDataLst>
              <p:tags r:id="rId3"/>
            </p:custDataLst>
          </p:nvPr>
        </p:nvPicPr>
        <p:blipFill>
          <a:blip r:embed="rId6" cstate="screen">
            <a:extLst>
              <a:ext uri="{28A0092B-C50C-407E-A947-70E740481C1C}">
                <a14:useLocalDpi xmlns:a14="http://schemas.microsoft.com/office/drawing/2010/main"/>
              </a:ext>
            </a:extLst>
          </a:blip>
          <a:srcRect/>
          <a:stretch/>
        </p:blipFill>
        <p:spPr>
          <a:xfrm>
            <a:off x="162113" y="6206537"/>
            <a:ext cx="1692229" cy="466098"/>
          </a:xfrm>
          <a:prstGeom prst="rect">
            <a:avLst/>
          </a:prstGeom>
        </p:spPr>
      </p:pic>
      <p:sp>
        <p:nvSpPr>
          <p:cNvPr id="11" name="TextBox 10">
            <a:extLst>
              <a:ext uri="{FF2B5EF4-FFF2-40B4-BE49-F238E27FC236}">
                <a16:creationId xmlns:a16="http://schemas.microsoft.com/office/drawing/2014/main" id="{DA4D1829-6B0B-4A45-A7BC-3B1418E07B42}"/>
              </a:ext>
            </a:extLst>
          </p:cNvPr>
          <p:cNvSpPr txBox="1"/>
          <p:nvPr>
            <p:custDataLst>
              <p:tags r:id="rId4"/>
            </p:custDataLst>
          </p:nvPr>
        </p:nvSpPr>
        <p:spPr>
          <a:xfrm>
            <a:off x="7584141" y="6541867"/>
            <a:ext cx="1438835" cy="276999"/>
          </a:xfrm>
          <a:prstGeom prst="rect">
            <a:avLst/>
          </a:prstGeom>
          <a:noFill/>
        </p:spPr>
        <p:txBody>
          <a:bodyPr wrap="square" rtlCol="0">
            <a:spAutoFit/>
          </a:bodyPr>
          <a:lstStyle/>
          <a:p>
            <a:pPr algn="r"/>
            <a:r>
              <a:rPr lang="en-US" sz="1200" dirty="0"/>
              <a:t>Page 18</a:t>
            </a:r>
          </a:p>
        </p:txBody>
      </p:sp>
    </p:spTree>
    <p:extLst>
      <p:ext uri="{BB962C8B-B14F-4D97-AF65-F5344CB8AC3E}">
        <p14:creationId xmlns:p14="http://schemas.microsoft.com/office/powerpoint/2010/main" val="683828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4C8ED278-8749-5A48-A4B9-DF9505C5084B}"/>
              </a:ext>
            </a:extLst>
          </p:cNvPr>
          <p:cNvSpPr/>
          <p:nvPr>
            <p:custDataLst>
              <p:tags r:id="rId1"/>
            </p:custDataLst>
          </p:nvPr>
        </p:nvSpPr>
        <p:spPr>
          <a:xfrm>
            <a:off x="617974" y="4776565"/>
            <a:ext cx="3241693"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03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 name="Rectangle 23">
            <a:extLst>
              <a:ext uri="{FF2B5EF4-FFF2-40B4-BE49-F238E27FC236}">
                <a16:creationId xmlns:a16="http://schemas.microsoft.com/office/drawing/2014/main" id="{3F138D42-F6F4-544D-8D8F-0AF67914645C}"/>
              </a:ext>
            </a:extLst>
          </p:cNvPr>
          <p:cNvSpPr/>
          <p:nvPr>
            <p:custDataLst>
              <p:tags r:id="rId2"/>
            </p:custDataLst>
          </p:nvPr>
        </p:nvSpPr>
        <p:spPr>
          <a:xfrm>
            <a:off x="594165" y="5152253"/>
            <a:ext cx="3260208" cy="1028342"/>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5" name="Freeform 24">
            <a:extLst>
              <a:ext uri="{FF2B5EF4-FFF2-40B4-BE49-F238E27FC236}">
                <a16:creationId xmlns:a16="http://schemas.microsoft.com/office/drawing/2014/main" id="{EDD9D101-D8A2-0B48-A3C1-6F81BBC48AE2}"/>
              </a:ext>
            </a:extLst>
          </p:cNvPr>
          <p:cNvSpPr/>
          <p:nvPr>
            <p:custDataLst>
              <p:tags r:id="rId3"/>
            </p:custDataLst>
          </p:nvPr>
        </p:nvSpPr>
        <p:spPr>
          <a:xfrm>
            <a:off x="606072" y="4034232"/>
            <a:ext cx="3238655"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03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 name="Freeform 21">
            <a:extLst>
              <a:ext uri="{FF2B5EF4-FFF2-40B4-BE49-F238E27FC236}">
                <a16:creationId xmlns:a16="http://schemas.microsoft.com/office/drawing/2014/main" id="{CE95A368-D336-4A4D-AB91-E7DAA0602BB7}"/>
              </a:ext>
            </a:extLst>
          </p:cNvPr>
          <p:cNvSpPr/>
          <p:nvPr>
            <p:custDataLst>
              <p:tags r:id="rId4"/>
            </p:custDataLst>
          </p:nvPr>
        </p:nvSpPr>
        <p:spPr>
          <a:xfrm>
            <a:off x="606071" y="3193402"/>
            <a:ext cx="3241693"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03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Rectangle 20">
            <a:extLst>
              <a:ext uri="{FF2B5EF4-FFF2-40B4-BE49-F238E27FC236}">
                <a16:creationId xmlns:a16="http://schemas.microsoft.com/office/drawing/2014/main" id="{68C6FDFA-5A4E-6D4E-8EF2-42E7B3FFB917}"/>
              </a:ext>
            </a:extLst>
          </p:cNvPr>
          <p:cNvSpPr/>
          <p:nvPr>
            <p:custDataLst>
              <p:tags r:id="rId5"/>
            </p:custDataLst>
          </p:nvPr>
        </p:nvSpPr>
        <p:spPr>
          <a:xfrm>
            <a:off x="581077" y="3568442"/>
            <a:ext cx="3260208" cy="720080"/>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6" name="Title 1">
            <a:extLst>
              <a:ext uri="{FF2B5EF4-FFF2-40B4-BE49-F238E27FC236}">
                <a16:creationId xmlns:a16="http://schemas.microsoft.com/office/drawing/2014/main" id="{AD5AB882-0AC5-4EC9-9104-64B4A783B0DA}"/>
              </a:ext>
            </a:extLst>
          </p:cNvPr>
          <p:cNvSpPr txBox="1">
            <a:spLocks/>
          </p:cNvSpPr>
          <p:nvPr>
            <p:custDataLst>
              <p:tags r:id="rId6"/>
            </p:custDataLst>
          </p:nvPr>
        </p:nvSpPr>
        <p:spPr>
          <a:xfrm>
            <a:off x="474562" y="243240"/>
            <a:ext cx="80407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solidFill>
                  <a:srgbClr val="FF9300"/>
                </a:solidFill>
              </a:rPr>
              <a:t>BIENFAITS DE L’ASSIGNATION TEMPORAIRE</a:t>
            </a:r>
            <a:endParaRPr lang="en-US" sz="3600" b="1" dirty="0">
              <a:solidFill>
                <a:srgbClr val="FF9300"/>
              </a:solidFill>
            </a:endParaRPr>
          </a:p>
        </p:txBody>
      </p:sp>
      <p:pic>
        <p:nvPicPr>
          <p:cNvPr id="5" name="Picture 4">
            <a:extLst>
              <a:ext uri="{FF2B5EF4-FFF2-40B4-BE49-F238E27FC236}">
                <a16:creationId xmlns:a16="http://schemas.microsoft.com/office/drawing/2014/main" id="{D240185C-D2D5-4B5B-8679-231EDA27482E}"/>
              </a:ext>
            </a:extLst>
          </p:cNvPr>
          <p:cNvPicPr>
            <a:picLocks noChangeAspect="1"/>
          </p:cNvPicPr>
          <p:nvPr>
            <p:custDataLst>
              <p:tags r:id="rId7"/>
            </p:custDataLst>
          </p:nvPr>
        </p:nvPicPr>
        <p:blipFill>
          <a:blip r:embed="rId24"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7" name="TextBox 6">
            <a:extLst>
              <a:ext uri="{FF2B5EF4-FFF2-40B4-BE49-F238E27FC236}">
                <a16:creationId xmlns:a16="http://schemas.microsoft.com/office/drawing/2014/main" id="{7565F7B8-729C-40E9-88D4-B9B88A8D5CE2}"/>
              </a:ext>
            </a:extLst>
          </p:cNvPr>
          <p:cNvSpPr txBox="1"/>
          <p:nvPr>
            <p:custDataLst>
              <p:tags r:id="rId8"/>
            </p:custDataLst>
          </p:nvPr>
        </p:nvSpPr>
        <p:spPr>
          <a:xfrm>
            <a:off x="7584141" y="6541867"/>
            <a:ext cx="1438835" cy="276999"/>
          </a:xfrm>
          <a:prstGeom prst="rect">
            <a:avLst/>
          </a:prstGeom>
          <a:noFill/>
        </p:spPr>
        <p:txBody>
          <a:bodyPr wrap="square" rtlCol="0">
            <a:spAutoFit/>
          </a:bodyPr>
          <a:lstStyle/>
          <a:p>
            <a:pPr algn="r"/>
            <a:r>
              <a:rPr lang="en-US" sz="1200" dirty="0"/>
              <a:t>Page 19</a:t>
            </a:r>
          </a:p>
        </p:txBody>
      </p:sp>
      <p:sp>
        <p:nvSpPr>
          <p:cNvPr id="10" name="Freeform 9">
            <a:extLst>
              <a:ext uri="{FF2B5EF4-FFF2-40B4-BE49-F238E27FC236}">
                <a16:creationId xmlns:a16="http://schemas.microsoft.com/office/drawing/2014/main" id="{2120756D-B512-724A-99D7-64E51542462C}"/>
              </a:ext>
            </a:extLst>
          </p:cNvPr>
          <p:cNvSpPr/>
          <p:nvPr>
            <p:custDataLst>
              <p:tags r:id="rId9"/>
            </p:custDataLst>
          </p:nvPr>
        </p:nvSpPr>
        <p:spPr>
          <a:xfrm>
            <a:off x="594169" y="2427920"/>
            <a:ext cx="3249940"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0341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2" name="Rectangle 11">
            <a:extLst>
              <a:ext uri="{FF2B5EF4-FFF2-40B4-BE49-F238E27FC236}">
                <a16:creationId xmlns:a16="http://schemas.microsoft.com/office/drawing/2014/main" id="{8912823B-7BB3-A04F-B57B-B83A92ADB907}"/>
              </a:ext>
            </a:extLst>
          </p:cNvPr>
          <p:cNvSpPr/>
          <p:nvPr>
            <p:custDataLst>
              <p:tags r:id="rId10"/>
            </p:custDataLst>
          </p:nvPr>
        </p:nvSpPr>
        <p:spPr>
          <a:xfrm>
            <a:off x="594166" y="1949318"/>
            <a:ext cx="3260208" cy="727630"/>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3" name="Rectangle 12">
            <a:extLst>
              <a:ext uri="{FF2B5EF4-FFF2-40B4-BE49-F238E27FC236}">
                <a16:creationId xmlns:a16="http://schemas.microsoft.com/office/drawing/2014/main" id="{9184A086-2937-B74D-B98E-DF988ACE948B}"/>
              </a:ext>
            </a:extLst>
          </p:cNvPr>
          <p:cNvSpPr/>
          <p:nvPr>
            <p:custDataLst>
              <p:tags r:id="rId11"/>
            </p:custDataLst>
          </p:nvPr>
        </p:nvSpPr>
        <p:spPr>
          <a:xfrm>
            <a:off x="594166" y="2800396"/>
            <a:ext cx="3260208" cy="641741"/>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 name="TextBox 1">
            <a:extLst>
              <a:ext uri="{FF2B5EF4-FFF2-40B4-BE49-F238E27FC236}">
                <a16:creationId xmlns:a16="http://schemas.microsoft.com/office/drawing/2014/main" id="{BBDE2C56-D0A8-6B43-9BA2-90FC8AC3414E}"/>
              </a:ext>
            </a:extLst>
          </p:cNvPr>
          <p:cNvSpPr txBox="1"/>
          <p:nvPr/>
        </p:nvSpPr>
        <p:spPr>
          <a:xfrm>
            <a:off x="680044" y="2018279"/>
            <a:ext cx="3301650" cy="584775"/>
          </a:xfrm>
          <a:prstGeom prst="rect">
            <a:avLst/>
          </a:prstGeom>
          <a:noFill/>
        </p:spPr>
        <p:txBody>
          <a:bodyPr wrap="square" rtlCol="0">
            <a:spAutoFit/>
          </a:bodyPr>
          <a:lstStyle/>
          <a:p>
            <a:r>
              <a:rPr lang="fr-FR" sz="1600" dirty="0">
                <a:solidFill>
                  <a:schemeClr val="bg1"/>
                </a:solidFill>
              </a:rPr>
              <a:t>Maintenir le salaire et les avantages liés à l’emploi </a:t>
            </a:r>
          </a:p>
        </p:txBody>
      </p:sp>
      <p:sp>
        <p:nvSpPr>
          <p:cNvPr id="4" name="TextBox 3">
            <a:extLst>
              <a:ext uri="{FF2B5EF4-FFF2-40B4-BE49-F238E27FC236}">
                <a16:creationId xmlns:a16="http://schemas.microsoft.com/office/drawing/2014/main" id="{8A646EB1-5D48-5E42-BD3F-E9115D68DF19}"/>
              </a:ext>
            </a:extLst>
          </p:cNvPr>
          <p:cNvSpPr txBox="1"/>
          <p:nvPr/>
        </p:nvSpPr>
        <p:spPr>
          <a:xfrm>
            <a:off x="1438584" y="1555004"/>
            <a:ext cx="1525729" cy="369332"/>
          </a:xfrm>
          <a:prstGeom prst="rect">
            <a:avLst/>
          </a:prstGeom>
          <a:noFill/>
        </p:spPr>
        <p:txBody>
          <a:bodyPr wrap="square" rtlCol="0">
            <a:spAutoFit/>
          </a:bodyPr>
          <a:lstStyle/>
          <a:p>
            <a:r>
              <a:rPr lang="fr-FR" b="1" dirty="0"/>
              <a:t>Employé:</a:t>
            </a:r>
          </a:p>
        </p:txBody>
      </p:sp>
      <p:sp>
        <p:nvSpPr>
          <p:cNvPr id="17" name="TextBox 16">
            <a:extLst>
              <a:ext uri="{FF2B5EF4-FFF2-40B4-BE49-F238E27FC236}">
                <a16:creationId xmlns:a16="http://schemas.microsoft.com/office/drawing/2014/main" id="{F251040B-4A11-884B-AA22-E8CED1B39E7F}"/>
              </a:ext>
            </a:extLst>
          </p:cNvPr>
          <p:cNvSpPr txBox="1"/>
          <p:nvPr/>
        </p:nvSpPr>
        <p:spPr>
          <a:xfrm>
            <a:off x="675847" y="2817077"/>
            <a:ext cx="3051204" cy="584775"/>
          </a:xfrm>
          <a:prstGeom prst="rect">
            <a:avLst/>
          </a:prstGeom>
          <a:noFill/>
        </p:spPr>
        <p:txBody>
          <a:bodyPr wrap="square" rtlCol="0">
            <a:spAutoFit/>
          </a:bodyPr>
          <a:lstStyle/>
          <a:p>
            <a:r>
              <a:rPr lang="fr-FR" sz="1600" dirty="0">
                <a:solidFill>
                  <a:schemeClr val="bg1"/>
                </a:solidFill>
              </a:rPr>
              <a:t>Préserver des effets néfastes de l’inactivité</a:t>
            </a:r>
          </a:p>
        </p:txBody>
      </p:sp>
      <p:sp>
        <p:nvSpPr>
          <p:cNvPr id="18" name="TextBox 17">
            <a:extLst>
              <a:ext uri="{FF2B5EF4-FFF2-40B4-BE49-F238E27FC236}">
                <a16:creationId xmlns:a16="http://schemas.microsoft.com/office/drawing/2014/main" id="{634F9E88-72E3-6444-998B-FC35C5BB2AE8}"/>
              </a:ext>
            </a:extLst>
          </p:cNvPr>
          <p:cNvSpPr txBox="1"/>
          <p:nvPr/>
        </p:nvSpPr>
        <p:spPr>
          <a:xfrm>
            <a:off x="650855" y="3627512"/>
            <a:ext cx="3203518" cy="584775"/>
          </a:xfrm>
          <a:prstGeom prst="rect">
            <a:avLst/>
          </a:prstGeom>
          <a:noFill/>
        </p:spPr>
        <p:txBody>
          <a:bodyPr wrap="square" rtlCol="0">
            <a:spAutoFit/>
          </a:bodyPr>
          <a:lstStyle/>
          <a:p>
            <a:r>
              <a:rPr lang="fr-FR" sz="1600" dirty="0">
                <a:solidFill>
                  <a:schemeClr val="bg1"/>
                </a:solidFill>
              </a:rPr>
              <a:t>Soutenir l’intérêt et la motivation du travailleur </a:t>
            </a:r>
          </a:p>
        </p:txBody>
      </p:sp>
      <p:sp>
        <p:nvSpPr>
          <p:cNvPr id="20" name="TextBox 19">
            <a:extLst>
              <a:ext uri="{FF2B5EF4-FFF2-40B4-BE49-F238E27FC236}">
                <a16:creationId xmlns:a16="http://schemas.microsoft.com/office/drawing/2014/main" id="{091CE8B6-6FEA-6444-A95A-544316C06DF7}"/>
              </a:ext>
            </a:extLst>
          </p:cNvPr>
          <p:cNvSpPr txBox="1"/>
          <p:nvPr/>
        </p:nvSpPr>
        <p:spPr>
          <a:xfrm>
            <a:off x="675845" y="5214800"/>
            <a:ext cx="3528070" cy="830997"/>
          </a:xfrm>
          <a:prstGeom prst="rect">
            <a:avLst/>
          </a:prstGeom>
          <a:noFill/>
        </p:spPr>
        <p:txBody>
          <a:bodyPr wrap="square" rtlCol="0">
            <a:spAutoFit/>
          </a:bodyPr>
          <a:lstStyle/>
          <a:p>
            <a:r>
              <a:rPr lang="fr-FR" sz="1600" dirty="0">
                <a:solidFill>
                  <a:schemeClr val="bg1"/>
                </a:solidFill>
              </a:rPr>
              <a:t>Permettre au travailleur de développer de nouvelles compétences </a:t>
            </a:r>
          </a:p>
        </p:txBody>
      </p:sp>
      <p:sp>
        <p:nvSpPr>
          <p:cNvPr id="27" name="Rectangle 26">
            <a:extLst>
              <a:ext uri="{FF2B5EF4-FFF2-40B4-BE49-F238E27FC236}">
                <a16:creationId xmlns:a16="http://schemas.microsoft.com/office/drawing/2014/main" id="{12F059A6-91D1-BE46-8F8E-B6D71139C391}"/>
              </a:ext>
            </a:extLst>
          </p:cNvPr>
          <p:cNvSpPr/>
          <p:nvPr>
            <p:custDataLst>
              <p:tags r:id="rId12"/>
            </p:custDataLst>
          </p:nvPr>
        </p:nvSpPr>
        <p:spPr>
          <a:xfrm>
            <a:off x="576263" y="4420552"/>
            <a:ext cx="3290014" cy="607478"/>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 name="TextBox 18">
            <a:extLst>
              <a:ext uri="{FF2B5EF4-FFF2-40B4-BE49-F238E27FC236}">
                <a16:creationId xmlns:a16="http://schemas.microsoft.com/office/drawing/2014/main" id="{51C870D0-99E4-1E41-9BE7-E3C8AFE7B05A}"/>
              </a:ext>
            </a:extLst>
          </p:cNvPr>
          <p:cNvSpPr txBox="1"/>
          <p:nvPr/>
        </p:nvSpPr>
        <p:spPr>
          <a:xfrm>
            <a:off x="675847" y="4420377"/>
            <a:ext cx="3583516" cy="584775"/>
          </a:xfrm>
          <a:prstGeom prst="rect">
            <a:avLst/>
          </a:prstGeom>
          <a:noFill/>
        </p:spPr>
        <p:txBody>
          <a:bodyPr wrap="square" rtlCol="0">
            <a:spAutoFit/>
          </a:bodyPr>
          <a:lstStyle/>
          <a:p>
            <a:r>
              <a:rPr lang="fr-FR" sz="1600" dirty="0">
                <a:solidFill>
                  <a:schemeClr val="bg1"/>
                </a:solidFill>
              </a:rPr>
              <a:t>Favoriser la réadaptation du travailleur </a:t>
            </a:r>
          </a:p>
        </p:txBody>
      </p:sp>
      <p:sp>
        <p:nvSpPr>
          <p:cNvPr id="28" name="Freeform 27">
            <a:extLst>
              <a:ext uri="{FF2B5EF4-FFF2-40B4-BE49-F238E27FC236}">
                <a16:creationId xmlns:a16="http://schemas.microsoft.com/office/drawing/2014/main" id="{6DFCB3FB-BAD3-194B-A260-4821221ACA7A}"/>
              </a:ext>
            </a:extLst>
          </p:cNvPr>
          <p:cNvSpPr/>
          <p:nvPr>
            <p:custDataLst>
              <p:tags r:id="rId13"/>
            </p:custDataLst>
          </p:nvPr>
        </p:nvSpPr>
        <p:spPr>
          <a:xfrm>
            <a:off x="4066166" y="4869164"/>
            <a:ext cx="4688581"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CB4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Rectangle 28">
            <a:extLst>
              <a:ext uri="{FF2B5EF4-FFF2-40B4-BE49-F238E27FC236}">
                <a16:creationId xmlns:a16="http://schemas.microsoft.com/office/drawing/2014/main" id="{75D9E904-7B80-4B4E-8CE5-35F0657A4A36}"/>
              </a:ext>
            </a:extLst>
          </p:cNvPr>
          <p:cNvSpPr/>
          <p:nvPr>
            <p:custDataLst>
              <p:tags r:id="rId14"/>
            </p:custDataLst>
          </p:nvPr>
        </p:nvSpPr>
        <p:spPr>
          <a:xfrm>
            <a:off x="4039235" y="5244853"/>
            <a:ext cx="4718942" cy="935742"/>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0" name="Freeform 29">
            <a:extLst>
              <a:ext uri="{FF2B5EF4-FFF2-40B4-BE49-F238E27FC236}">
                <a16:creationId xmlns:a16="http://schemas.microsoft.com/office/drawing/2014/main" id="{66D71D1D-4713-1944-9F5E-EAF0A688F04C}"/>
              </a:ext>
            </a:extLst>
          </p:cNvPr>
          <p:cNvSpPr/>
          <p:nvPr>
            <p:custDataLst>
              <p:tags r:id="rId15"/>
            </p:custDataLst>
          </p:nvPr>
        </p:nvSpPr>
        <p:spPr>
          <a:xfrm>
            <a:off x="4052860" y="3825888"/>
            <a:ext cx="4702224"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CB4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1" name="Freeform 30">
            <a:extLst>
              <a:ext uri="{FF2B5EF4-FFF2-40B4-BE49-F238E27FC236}">
                <a16:creationId xmlns:a16="http://schemas.microsoft.com/office/drawing/2014/main" id="{D424BBBD-7515-914E-91F3-C4973E645391}"/>
              </a:ext>
            </a:extLst>
          </p:cNvPr>
          <p:cNvSpPr/>
          <p:nvPr>
            <p:custDataLst>
              <p:tags r:id="rId16"/>
            </p:custDataLst>
          </p:nvPr>
        </p:nvSpPr>
        <p:spPr>
          <a:xfrm>
            <a:off x="4054087" y="2973485"/>
            <a:ext cx="4690291"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CB4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Rectangle 31">
            <a:extLst>
              <a:ext uri="{FF2B5EF4-FFF2-40B4-BE49-F238E27FC236}">
                <a16:creationId xmlns:a16="http://schemas.microsoft.com/office/drawing/2014/main" id="{82EBE4BF-23EC-944B-86B9-81A1E4012B8D}"/>
              </a:ext>
            </a:extLst>
          </p:cNvPr>
          <p:cNvSpPr/>
          <p:nvPr>
            <p:custDataLst>
              <p:tags r:id="rId17"/>
            </p:custDataLst>
          </p:nvPr>
        </p:nvSpPr>
        <p:spPr>
          <a:xfrm>
            <a:off x="4051139" y="3362797"/>
            <a:ext cx="4718942" cy="720080"/>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5" name="Freeform 34">
            <a:extLst>
              <a:ext uri="{FF2B5EF4-FFF2-40B4-BE49-F238E27FC236}">
                <a16:creationId xmlns:a16="http://schemas.microsoft.com/office/drawing/2014/main" id="{18E55BA7-3449-9D43-B740-A95B0DC046B7}"/>
              </a:ext>
            </a:extLst>
          </p:cNvPr>
          <p:cNvSpPr/>
          <p:nvPr>
            <p:custDataLst>
              <p:tags r:id="rId18"/>
            </p:custDataLst>
          </p:nvPr>
        </p:nvSpPr>
        <p:spPr>
          <a:xfrm>
            <a:off x="4039555" y="2416346"/>
            <a:ext cx="4715868" cy="641742"/>
          </a:xfrm>
          <a:custGeom>
            <a:avLst/>
            <a:gdLst>
              <a:gd name="connsiteX0" fmla="*/ 2045617 w 2049245"/>
              <a:gd name="connsiteY0" fmla="*/ 0 h 1762812"/>
              <a:gd name="connsiteX1" fmla="*/ 0 w 2049245"/>
              <a:gd name="connsiteY1" fmla="*/ 1036948 h 1762812"/>
              <a:gd name="connsiteX2" fmla="*/ 0 w 2049245"/>
              <a:gd name="connsiteY2" fmla="*/ 1762812 h 1762812"/>
              <a:gd name="connsiteX3" fmla="*/ 2045617 w 2049245"/>
              <a:gd name="connsiteY3" fmla="*/ 1055802 h 1762812"/>
              <a:gd name="connsiteX4" fmla="*/ 2045617 w 2049245"/>
              <a:gd name="connsiteY4" fmla="*/ 0 h 1762812"/>
              <a:gd name="connsiteX0" fmla="*/ 2024475 w 2045982"/>
              <a:gd name="connsiteY0" fmla="*/ 0 h 1746955"/>
              <a:gd name="connsiteX1" fmla="*/ 0 w 2045982"/>
              <a:gd name="connsiteY1" fmla="*/ 1021091 h 1746955"/>
              <a:gd name="connsiteX2" fmla="*/ 0 w 2045982"/>
              <a:gd name="connsiteY2" fmla="*/ 1746955 h 1746955"/>
              <a:gd name="connsiteX3" fmla="*/ 2045617 w 2045982"/>
              <a:gd name="connsiteY3" fmla="*/ 1039945 h 1746955"/>
              <a:gd name="connsiteX4" fmla="*/ 2024475 w 2045982"/>
              <a:gd name="connsiteY4" fmla="*/ 0 h 1746955"/>
              <a:gd name="connsiteX0" fmla="*/ 2045617 w 2049245"/>
              <a:gd name="connsiteY0" fmla="*/ 0 h 1746955"/>
              <a:gd name="connsiteX1" fmla="*/ 0 w 2049245"/>
              <a:gd name="connsiteY1" fmla="*/ 1021091 h 1746955"/>
              <a:gd name="connsiteX2" fmla="*/ 0 w 2049245"/>
              <a:gd name="connsiteY2" fmla="*/ 1746955 h 1746955"/>
              <a:gd name="connsiteX3" fmla="*/ 2045617 w 2049245"/>
              <a:gd name="connsiteY3" fmla="*/ 1039945 h 1746955"/>
              <a:gd name="connsiteX4" fmla="*/ 2045617 w 2049245"/>
              <a:gd name="connsiteY4" fmla="*/ 0 h 1746955"/>
              <a:gd name="connsiteX0" fmla="*/ 2045617 w 2046882"/>
              <a:gd name="connsiteY0" fmla="*/ 0 h 1746955"/>
              <a:gd name="connsiteX1" fmla="*/ 0 w 2046882"/>
              <a:gd name="connsiteY1" fmla="*/ 1021091 h 1746955"/>
              <a:gd name="connsiteX2" fmla="*/ 0 w 2046882"/>
              <a:gd name="connsiteY2" fmla="*/ 1746955 h 1746955"/>
              <a:gd name="connsiteX3" fmla="*/ 2029760 w 2046882"/>
              <a:gd name="connsiteY3" fmla="*/ 696385 h 1746955"/>
              <a:gd name="connsiteX4" fmla="*/ 2045617 w 2046882"/>
              <a:gd name="connsiteY4" fmla="*/ 0 h 1746955"/>
              <a:gd name="connsiteX0" fmla="*/ 2045617 w 2052334"/>
              <a:gd name="connsiteY0" fmla="*/ 0 h 1746955"/>
              <a:gd name="connsiteX1" fmla="*/ 0 w 2052334"/>
              <a:gd name="connsiteY1" fmla="*/ 1021091 h 1746955"/>
              <a:gd name="connsiteX2" fmla="*/ 0 w 2052334"/>
              <a:gd name="connsiteY2" fmla="*/ 1746955 h 1746955"/>
              <a:gd name="connsiteX3" fmla="*/ 2050902 w 2052334"/>
              <a:gd name="connsiteY3" fmla="*/ 632958 h 1746955"/>
              <a:gd name="connsiteX4" fmla="*/ 2045617 w 2052334"/>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80528 h 1746955"/>
              <a:gd name="connsiteX4" fmla="*/ 2045617 w 2047886"/>
              <a:gd name="connsiteY4" fmla="*/ 0 h 1746955"/>
              <a:gd name="connsiteX0" fmla="*/ 2045617 w 2047886"/>
              <a:gd name="connsiteY0" fmla="*/ 0 h 1746955"/>
              <a:gd name="connsiteX1" fmla="*/ 0 w 2047886"/>
              <a:gd name="connsiteY1" fmla="*/ 1021091 h 1746955"/>
              <a:gd name="connsiteX2" fmla="*/ 0 w 2047886"/>
              <a:gd name="connsiteY2" fmla="*/ 1746955 h 1746955"/>
              <a:gd name="connsiteX3" fmla="*/ 2040331 w 2047886"/>
              <a:gd name="connsiteY3" fmla="*/ 696385 h 1746955"/>
              <a:gd name="connsiteX4" fmla="*/ 2045617 w 2047886"/>
              <a:gd name="connsiteY4" fmla="*/ 0 h 1746955"/>
              <a:gd name="connsiteX0" fmla="*/ 2077330 w 2079599"/>
              <a:gd name="connsiteY0" fmla="*/ 0 h 1746955"/>
              <a:gd name="connsiteX1" fmla="*/ 0 w 2079599"/>
              <a:gd name="connsiteY1" fmla="*/ 1042233 h 1746955"/>
              <a:gd name="connsiteX2" fmla="*/ 31713 w 2079599"/>
              <a:gd name="connsiteY2" fmla="*/ 1746955 h 1746955"/>
              <a:gd name="connsiteX3" fmla="*/ 2072044 w 2079599"/>
              <a:gd name="connsiteY3" fmla="*/ 696385 h 1746955"/>
              <a:gd name="connsiteX4" fmla="*/ 2077330 w 2079599"/>
              <a:gd name="connsiteY4" fmla="*/ 0 h 1746955"/>
              <a:gd name="connsiteX0" fmla="*/ 2077330 w 2079599"/>
              <a:gd name="connsiteY0" fmla="*/ 0 h 1741669"/>
              <a:gd name="connsiteX1" fmla="*/ 0 w 2079599"/>
              <a:gd name="connsiteY1" fmla="*/ 1042233 h 1741669"/>
              <a:gd name="connsiteX2" fmla="*/ 0 w 2079599"/>
              <a:gd name="connsiteY2" fmla="*/ 1741669 h 1741669"/>
              <a:gd name="connsiteX3" fmla="*/ 2072044 w 2079599"/>
              <a:gd name="connsiteY3" fmla="*/ 696385 h 1741669"/>
              <a:gd name="connsiteX4" fmla="*/ 2077330 w 2079599"/>
              <a:gd name="connsiteY4" fmla="*/ 0 h 1741669"/>
              <a:gd name="connsiteX0" fmla="*/ 2077330 w 2079599"/>
              <a:gd name="connsiteY0" fmla="*/ 0 h 1741669"/>
              <a:gd name="connsiteX1" fmla="*/ 0 w 2079599"/>
              <a:gd name="connsiteY1" fmla="*/ 1026376 h 1741669"/>
              <a:gd name="connsiteX2" fmla="*/ 0 w 2079599"/>
              <a:gd name="connsiteY2" fmla="*/ 1741669 h 1741669"/>
              <a:gd name="connsiteX3" fmla="*/ 2072044 w 2079599"/>
              <a:gd name="connsiteY3" fmla="*/ 696385 h 1741669"/>
              <a:gd name="connsiteX4" fmla="*/ 2077330 w 2079599"/>
              <a:gd name="connsiteY4" fmla="*/ 0 h 1741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99" h="1741669">
                <a:moveTo>
                  <a:pt x="2077330" y="0"/>
                </a:moveTo>
                <a:lnTo>
                  <a:pt x="0" y="1026376"/>
                </a:lnTo>
                <a:lnTo>
                  <a:pt x="0" y="1741669"/>
                </a:lnTo>
                <a:lnTo>
                  <a:pt x="2072044" y="696385"/>
                </a:lnTo>
                <a:cubicBezTo>
                  <a:pt x="2075186" y="344451"/>
                  <a:pt x="2083615" y="351934"/>
                  <a:pt x="2077330" y="0"/>
                </a:cubicBezTo>
                <a:close/>
              </a:path>
            </a:pathLst>
          </a:custGeom>
          <a:solidFill>
            <a:srgbClr val="CB4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Rectangle 35">
            <a:extLst>
              <a:ext uri="{FF2B5EF4-FFF2-40B4-BE49-F238E27FC236}">
                <a16:creationId xmlns:a16="http://schemas.microsoft.com/office/drawing/2014/main" id="{1FC24C11-92AA-D848-B484-C0D961830BCA}"/>
              </a:ext>
            </a:extLst>
          </p:cNvPr>
          <p:cNvSpPr/>
          <p:nvPr>
            <p:custDataLst>
              <p:tags r:id="rId19"/>
            </p:custDataLst>
          </p:nvPr>
        </p:nvSpPr>
        <p:spPr>
          <a:xfrm>
            <a:off x="4039236" y="1951425"/>
            <a:ext cx="4718942" cy="720080"/>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7" name="Rectangle 36">
            <a:extLst>
              <a:ext uri="{FF2B5EF4-FFF2-40B4-BE49-F238E27FC236}">
                <a16:creationId xmlns:a16="http://schemas.microsoft.com/office/drawing/2014/main" id="{DD8DD4AD-2960-3E42-8D15-47A28F7F859F}"/>
              </a:ext>
            </a:extLst>
          </p:cNvPr>
          <p:cNvSpPr/>
          <p:nvPr>
            <p:custDataLst>
              <p:tags r:id="rId20"/>
            </p:custDataLst>
          </p:nvPr>
        </p:nvSpPr>
        <p:spPr>
          <a:xfrm>
            <a:off x="4039236" y="2801316"/>
            <a:ext cx="4718942" cy="425596"/>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TextBox 37">
            <a:extLst>
              <a:ext uri="{FF2B5EF4-FFF2-40B4-BE49-F238E27FC236}">
                <a16:creationId xmlns:a16="http://schemas.microsoft.com/office/drawing/2014/main" id="{16996AE8-6E0F-CA42-8ADF-BD3A7CBECB26}"/>
              </a:ext>
            </a:extLst>
          </p:cNvPr>
          <p:cNvSpPr txBox="1"/>
          <p:nvPr/>
        </p:nvSpPr>
        <p:spPr>
          <a:xfrm>
            <a:off x="4117134" y="2007018"/>
            <a:ext cx="4637614" cy="584775"/>
          </a:xfrm>
          <a:prstGeom prst="rect">
            <a:avLst/>
          </a:prstGeom>
          <a:noFill/>
        </p:spPr>
        <p:txBody>
          <a:bodyPr wrap="square" rtlCol="0">
            <a:spAutoFit/>
          </a:bodyPr>
          <a:lstStyle/>
          <a:p>
            <a:r>
              <a:rPr lang="fr-FR" sz="1600" dirty="0">
                <a:solidFill>
                  <a:schemeClr val="bg1"/>
                </a:solidFill>
              </a:rPr>
              <a:t>Conserver l’expertise de sa main-d’œuvre au sein de son entreprise</a:t>
            </a:r>
          </a:p>
        </p:txBody>
      </p:sp>
      <p:sp>
        <p:nvSpPr>
          <p:cNvPr id="39" name="TextBox 38">
            <a:extLst>
              <a:ext uri="{FF2B5EF4-FFF2-40B4-BE49-F238E27FC236}">
                <a16:creationId xmlns:a16="http://schemas.microsoft.com/office/drawing/2014/main" id="{01DF95CF-E110-2648-86E5-4688326B0E7D}"/>
              </a:ext>
            </a:extLst>
          </p:cNvPr>
          <p:cNvSpPr txBox="1"/>
          <p:nvPr/>
        </p:nvSpPr>
        <p:spPr>
          <a:xfrm>
            <a:off x="5634624" y="1519950"/>
            <a:ext cx="1525729" cy="369332"/>
          </a:xfrm>
          <a:prstGeom prst="rect">
            <a:avLst/>
          </a:prstGeom>
          <a:noFill/>
        </p:spPr>
        <p:txBody>
          <a:bodyPr wrap="square" rtlCol="0">
            <a:spAutoFit/>
          </a:bodyPr>
          <a:lstStyle/>
          <a:p>
            <a:r>
              <a:rPr lang="fr-FR" b="1" dirty="0"/>
              <a:t>Employeur:</a:t>
            </a:r>
          </a:p>
        </p:txBody>
      </p:sp>
      <p:sp>
        <p:nvSpPr>
          <p:cNvPr id="40" name="TextBox 39">
            <a:extLst>
              <a:ext uri="{FF2B5EF4-FFF2-40B4-BE49-F238E27FC236}">
                <a16:creationId xmlns:a16="http://schemas.microsoft.com/office/drawing/2014/main" id="{40DE7852-EF65-D942-ADF6-A922CCC70F3A}"/>
              </a:ext>
            </a:extLst>
          </p:cNvPr>
          <p:cNvSpPr txBox="1"/>
          <p:nvPr/>
        </p:nvSpPr>
        <p:spPr>
          <a:xfrm>
            <a:off x="4111492" y="2817996"/>
            <a:ext cx="4685435" cy="338554"/>
          </a:xfrm>
          <a:prstGeom prst="rect">
            <a:avLst/>
          </a:prstGeom>
          <a:noFill/>
        </p:spPr>
        <p:txBody>
          <a:bodyPr wrap="square" rtlCol="0">
            <a:spAutoFit/>
          </a:bodyPr>
          <a:lstStyle/>
          <a:p>
            <a:r>
              <a:rPr lang="fr-FR" sz="1600" dirty="0">
                <a:solidFill>
                  <a:schemeClr val="bg1"/>
                </a:solidFill>
              </a:rPr>
              <a:t>Favoriser le maintien de la cohésion des équipes </a:t>
            </a:r>
          </a:p>
        </p:txBody>
      </p:sp>
      <p:sp>
        <p:nvSpPr>
          <p:cNvPr id="41" name="TextBox 40">
            <a:extLst>
              <a:ext uri="{FF2B5EF4-FFF2-40B4-BE49-F238E27FC236}">
                <a16:creationId xmlns:a16="http://schemas.microsoft.com/office/drawing/2014/main" id="{9743300C-80F5-124F-ACD5-517D2EDB1DB9}"/>
              </a:ext>
            </a:extLst>
          </p:cNvPr>
          <p:cNvSpPr txBox="1"/>
          <p:nvPr/>
        </p:nvSpPr>
        <p:spPr>
          <a:xfrm>
            <a:off x="4120585" y="3421867"/>
            <a:ext cx="4592809" cy="584775"/>
          </a:xfrm>
          <a:prstGeom prst="rect">
            <a:avLst/>
          </a:prstGeom>
          <a:noFill/>
        </p:spPr>
        <p:txBody>
          <a:bodyPr wrap="square" rtlCol="0">
            <a:spAutoFit/>
          </a:bodyPr>
          <a:lstStyle/>
          <a:p>
            <a:r>
              <a:rPr lang="fr-FR" sz="1600" dirty="0">
                <a:solidFill>
                  <a:schemeClr val="bg1"/>
                </a:solidFill>
              </a:rPr>
              <a:t>Permettre au travailleur de réaliser des tâches productives </a:t>
            </a:r>
          </a:p>
        </p:txBody>
      </p:sp>
      <p:sp>
        <p:nvSpPr>
          <p:cNvPr id="42" name="TextBox 41">
            <a:extLst>
              <a:ext uri="{FF2B5EF4-FFF2-40B4-BE49-F238E27FC236}">
                <a16:creationId xmlns:a16="http://schemas.microsoft.com/office/drawing/2014/main" id="{3BABB683-7E45-1249-898A-36D1CB22ED4F}"/>
              </a:ext>
            </a:extLst>
          </p:cNvPr>
          <p:cNvSpPr txBox="1"/>
          <p:nvPr/>
        </p:nvSpPr>
        <p:spPr>
          <a:xfrm>
            <a:off x="4136627" y="5272674"/>
            <a:ext cx="4577941" cy="830997"/>
          </a:xfrm>
          <a:prstGeom prst="rect">
            <a:avLst/>
          </a:prstGeom>
          <a:noFill/>
        </p:spPr>
        <p:txBody>
          <a:bodyPr wrap="square" rtlCol="0">
            <a:spAutoFit/>
          </a:bodyPr>
          <a:lstStyle/>
          <a:p>
            <a:r>
              <a:rPr lang="fr-FR" sz="1600" dirty="0">
                <a:solidFill>
                  <a:schemeClr val="bg1"/>
                </a:solidFill>
              </a:rPr>
              <a:t>Réduire le montant des prestations imputées à l’employeur et contribuer à réduire les coûts du régime de santé et de sécurité du travail </a:t>
            </a:r>
          </a:p>
        </p:txBody>
      </p:sp>
      <p:sp>
        <p:nvSpPr>
          <p:cNvPr id="43" name="Rectangle 42">
            <a:extLst>
              <a:ext uri="{FF2B5EF4-FFF2-40B4-BE49-F238E27FC236}">
                <a16:creationId xmlns:a16="http://schemas.microsoft.com/office/drawing/2014/main" id="{14030D24-9742-1C4C-95CD-BADA0B0A57B1}"/>
              </a:ext>
            </a:extLst>
          </p:cNvPr>
          <p:cNvSpPr/>
          <p:nvPr>
            <p:custDataLst>
              <p:tags r:id="rId21"/>
            </p:custDataLst>
          </p:nvPr>
        </p:nvSpPr>
        <p:spPr>
          <a:xfrm>
            <a:off x="4051139" y="4236137"/>
            <a:ext cx="4718942" cy="883116"/>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TextBox 43">
            <a:extLst>
              <a:ext uri="{FF2B5EF4-FFF2-40B4-BE49-F238E27FC236}">
                <a16:creationId xmlns:a16="http://schemas.microsoft.com/office/drawing/2014/main" id="{09FEC40F-790C-5B4F-8633-9CBF48FE0683}"/>
              </a:ext>
            </a:extLst>
          </p:cNvPr>
          <p:cNvSpPr txBox="1"/>
          <p:nvPr/>
        </p:nvSpPr>
        <p:spPr>
          <a:xfrm>
            <a:off x="4111285" y="4258333"/>
            <a:ext cx="4687559" cy="830997"/>
          </a:xfrm>
          <a:prstGeom prst="rect">
            <a:avLst/>
          </a:prstGeom>
          <a:noFill/>
        </p:spPr>
        <p:txBody>
          <a:bodyPr wrap="square" rtlCol="0">
            <a:spAutoFit/>
          </a:bodyPr>
          <a:lstStyle/>
          <a:p>
            <a:r>
              <a:rPr lang="fr-FR" sz="1600" dirty="0">
                <a:solidFill>
                  <a:schemeClr val="bg1"/>
                </a:solidFill>
              </a:rPr>
              <a:t>Démontrer aux collègues du travailleur que l’employeur se soucie de garder son personnel (moral)</a:t>
            </a:r>
          </a:p>
        </p:txBody>
      </p:sp>
    </p:spTree>
    <p:extLst>
      <p:ext uri="{BB962C8B-B14F-4D97-AF65-F5344CB8AC3E}">
        <p14:creationId xmlns:p14="http://schemas.microsoft.com/office/powerpoint/2010/main" val="305309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79D57AF-C158-4EA9-B126-02140D4D9C41}"/>
              </a:ext>
            </a:extLst>
          </p:cNvPr>
          <p:cNvSpPr/>
          <p:nvPr/>
        </p:nvSpPr>
        <p:spPr>
          <a:xfrm rot="10800000">
            <a:off x="605281" y="4353855"/>
            <a:ext cx="3720926" cy="854572"/>
          </a:xfrm>
          <a:prstGeom prst="rect">
            <a:avLst/>
          </a:prstGeom>
          <a:solidFill>
            <a:srgbClr val="FFFFFF"/>
          </a:solidFill>
          <a:ln w="38100">
            <a:solidFill>
              <a:srgbClr val="721F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8" name="Rectangle 37">
            <a:extLst>
              <a:ext uri="{FF2B5EF4-FFF2-40B4-BE49-F238E27FC236}">
                <a16:creationId xmlns:a16="http://schemas.microsoft.com/office/drawing/2014/main" id="{B7A9827A-3A94-4A03-8C5C-2017B9BEAC52}"/>
              </a:ext>
            </a:extLst>
          </p:cNvPr>
          <p:cNvSpPr/>
          <p:nvPr/>
        </p:nvSpPr>
        <p:spPr>
          <a:xfrm rot="10800000">
            <a:off x="605282" y="3623440"/>
            <a:ext cx="3720926" cy="558711"/>
          </a:xfrm>
          <a:prstGeom prst="rect">
            <a:avLst/>
          </a:prstGeom>
          <a:solidFill>
            <a:schemeClr val="bg1"/>
          </a:solidFill>
          <a:ln w="38100">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7" name="Rectangle 36">
            <a:extLst>
              <a:ext uri="{FF2B5EF4-FFF2-40B4-BE49-F238E27FC236}">
                <a16:creationId xmlns:a16="http://schemas.microsoft.com/office/drawing/2014/main" id="{53EF14BB-A790-4B2F-94E1-0E4BF75448A5}"/>
              </a:ext>
            </a:extLst>
          </p:cNvPr>
          <p:cNvSpPr/>
          <p:nvPr/>
        </p:nvSpPr>
        <p:spPr>
          <a:xfrm rot="10800000">
            <a:off x="593925" y="2916175"/>
            <a:ext cx="3720926" cy="558711"/>
          </a:xfrm>
          <a:prstGeom prst="rect">
            <a:avLst/>
          </a:prstGeom>
          <a:solidFill>
            <a:schemeClr val="bg1"/>
          </a:solidFill>
          <a:ln w="38100">
            <a:solidFill>
              <a:srgbClr val="3AB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 name="Title 1">
            <a:extLst>
              <a:ext uri="{FF2B5EF4-FFF2-40B4-BE49-F238E27FC236}">
                <a16:creationId xmlns:a16="http://schemas.microsoft.com/office/drawing/2014/main" id="{80ACC89C-6A90-5743-95BF-761B30E10D13}"/>
              </a:ext>
            </a:extLst>
          </p:cNvPr>
          <p:cNvSpPr>
            <a:spLocks noGrp="1"/>
          </p:cNvSpPr>
          <p:nvPr>
            <p:ph type="title"/>
            <p:custDataLst>
              <p:tags r:id="rId1"/>
            </p:custDataLst>
          </p:nvPr>
        </p:nvSpPr>
        <p:spPr>
          <a:xfrm>
            <a:off x="486137" y="254815"/>
            <a:ext cx="8040788" cy="814763"/>
          </a:xfrm>
        </p:spPr>
        <p:txBody>
          <a:bodyPr>
            <a:normAutofit/>
          </a:bodyPr>
          <a:lstStyle/>
          <a:p>
            <a:r>
              <a:rPr lang="en-CA" sz="3600" b="1" dirty="0">
                <a:solidFill>
                  <a:srgbClr val="FF9300"/>
                </a:solidFill>
                <a:latin typeface="Arial" panose="020B0604020202020204" pitchFamily="34" charset="0"/>
                <a:cs typeface="Arial" panose="020B0604020202020204" pitchFamily="34" charset="0"/>
              </a:rPr>
              <a:t>GESTION DES RÉCLAMATIONS 101</a:t>
            </a:r>
            <a:endParaRPr lang="en-US" sz="3600" dirty="0">
              <a:solidFill>
                <a:srgbClr val="FF9300"/>
              </a:solidFill>
            </a:endParaRPr>
          </a:p>
        </p:txBody>
      </p:sp>
      <p:sp>
        <p:nvSpPr>
          <p:cNvPr id="7" name="TextBox 6">
            <a:extLst>
              <a:ext uri="{FF2B5EF4-FFF2-40B4-BE49-F238E27FC236}">
                <a16:creationId xmlns:a16="http://schemas.microsoft.com/office/drawing/2014/main" id="{CA57E692-6F8B-5A4B-8A73-830BB9C4CD13}"/>
              </a:ext>
            </a:extLst>
          </p:cNvPr>
          <p:cNvSpPr txBox="1"/>
          <p:nvPr>
            <p:custDataLst>
              <p:tags r:id="rId2"/>
            </p:custDataLst>
          </p:nvPr>
        </p:nvSpPr>
        <p:spPr>
          <a:xfrm>
            <a:off x="-3355628" y="-3369474"/>
            <a:ext cx="1965619" cy="707886"/>
          </a:xfrm>
          <a:prstGeom prst="rect">
            <a:avLst/>
          </a:prstGeom>
          <a:noFill/>
        </p:spPr>
        <p:txBody>
          <a:bodyPr wrap="square" rtlCol="0">
            <a:spAutoFit/>
          </a:bodyPr>
          <a:lstStyle/>
          <a:p>
            <a:pPr algn="ctr"/>
            <a:r>
              <a:rPr lang="en-US" sz="2000" dirty="0">
                <a:solidFill>
                  <a:schemeClr val="tx1">
                    <a:lumMod val="75000"/>
                    <a:lumOff val="25000"/>
                  </a:schemeClr>
                </a:solidFill>
                <a:latin typeface="Arial" panose="020B0604020202020204" pitchFamily="34" charset="0"/>
                <a:cs typeface="Arial" panose="020B0604020202020204" pitchFamily="34" charset="0"/>
              </a:rPr>
              <a:t>Gestion du retour au travail</a:t>
            </a:r>
          </a:p>
        </p:txBody>
      </p:sp>
      <p:sp>
        <p:nvSpPr>
          <p:cNvPr id="8" name="TextBox 7">
            <a:extLst>
              <a:ext uri="{FF2B5EF4-FFF2-40B4-BE49-F238E27FC236}">
                <a16:creationId xmlns:a16="http://schemas.microsoft.com/office/drawing/2014/main" id="{321D52A7-CE9A-F14B-892E-9F36ECC8CC0B}"/>
              </a:ext>
            </a:extLst>
          </p:cNvPr>
          <p:cNvSpPr txBox="1"/>
          <p:nvPr>
            <p:custDataLst>
              <p:tags r:id="rId3"/>
            </p:custDataLst>
          </p:nvPr>
        </p:nvSpPr>
        <p:spPr>
          <a:xfrm>
            <a:off x="-685737" y="-3369474"/>
            <a:ext cx="1965619" cy="707886"/>
          </a:xfrm>
          <a:prstGeom prst="rect">
            <a:avLst/>
          </a:prstGeom>
          <a:noFill/>
        </p:spPr>
        <p:txBody>
          <a:bodyPr wrap="square" rtlCol="0">
            <a:spAutoFit/>
          </a:bodyPr>
          <a:lstStyle/>
          <a:p>
            <a:pPr algn="ctr"/>
            <a:r>
              <a:rPr lang="en-US" sz="2000" dirty="0" err="1">
                <a:solidFill>
                  <a:schemeClr val="tx1">
                    <a:lumMod val="75000"/>
                    <a:lumOff val="25000"/>
                  </a:schemeClr>
                </a:solidFill>
                <a:latin typeface="Arial" panose="020B0604020202020204" pitchFamily="34" charset="0"/>
                <a:cs typeface="Arial" panose="020B0604020202020204" pitchFamily="34" charset="0"/>
              </a:rPr>
              <a:t>Signalement</a:t>
            </a:r>
            <a:r>
              <a:rPr lang="en-US" sz="2000" dirty="0">
                <a:solidFill>
                  <a:schemeClr val="tx1">
                    <a:lumMod val="75000"/>
                    <a:lumOff val="25000"/>
                  </a:schemeClr>
                </a:solidFill>
                <a:latin typeface="Arial" panose="020B0604020202020204" pitchFamily="34" charset="0"/>
                <a:cs typeface="Arial" panose="020B0604020202020204" pitchFamily="34" charset="0"/>
              </a:rPr>
              <a:t> des </a:t>
            </a:r>
            <a:r>
              <a:rPr lang="en-US" sz="2000" dirty="0" err="1">
                <a:solidFill>
                  <a:schemeClr val="tx1">
                    <a:lumMod val="75000"/>
                    <a:lumOff val="25000"/>
                  </a:schemeClr>
                </a:solidFill>
                <a:latin typeface="Arial" panose="020B0604020202020204" pitchFamily="34" charset="0"/>
                <a:cs typeface="Arial" panose="020B0604020202020204" pitchFamily="34" charset="0"/>
              </a:rPr>
              <a:t>blessures</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04D3A6F4-685F-4BB7-A5CA-1D84BF53BC1A}"/>
              </a:ext>
            </a:extLst>
          </p:cNvPr>
          <p:cNvSpPr/>
          <p:nvPr/>
        </p:nvSpPr>
        <p:spPr>
          <a:xfrm rot="10800000">
            <a:off x="593925" y="2175794"/>
            <a:ext cx="3720926" cy="558711"/>
          </a:xfrm>
          <a:prstGeom prst="rect">
            <a:avLst/>
          </a:prstGeom>
          <a:solidFill>
            <a:schemeClr val="bg1"/>
          </a:solidFill>
          <a:ln w="38100">
            <a:solidFill>
              <a:srgbClr val="0674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9" name="TextBox 28">
            <a:extLst>
              <a:ext uri="{FF2B5EF4-FFF2-40B4-BE49-F238E27FC236}">
                <a16:creationId xmlns:a16="http://schemas.microsoft.com/office/drawing/2014/main" id="{50C476E8-72C9-4A2B-BFA7-D1F6F0363C48}"/>
              </a:ext>
            </a:extLst>
          </p:cNvPr>
          <p:cNvSpPr txBox="1"/>
          <p:nvPr/>
        </p:nvSpPr>
        <p:spPr>
          <a:xfrm>
            <a:off x="616855" y="2259591"/>
            <a:ext cx="3697996"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Gestion du retour au travail</a:t>
            </a:r>
          </a:p>
        </p:txBody>
      </p:sp>
      <p:sp>
        <p:nvSpPr>
          <p:cNvPr id="30" name="TextBox 29">
            <a:extLst>
              <a:ext uri="{FF2B5EF4-FFF2-40B4-BE49-F238E27FC236}">
                <a16:creationId xmlns:a16="http://schemas.microsoft.com/office/drawing/2014/main" id="{020C55F8-3AF1-40EF-9D5F-06F429C47835}"/>
              </a:ext>
            </a:extLst>
          </p:cNvPr>
          <p:cNvSpPr txBox="1"/>
          <p:nvPr/>
        </p:nvSpPr>
        <p:spPr>
          <a:xfrm>
            <a:off x="622010" y="3708640"/>
            <a:ext cx="3681265" cy="369332"/>
          </a:xfrm>
          <a:prstGeom prst="rect">
            <a:avLst/>
          </a:prstGeom>
          <a:noFill/>
        </p:spPr>
        <p:txBody>
          <a:bodyPr wrap="square" rtlCol="0">
            <a:spAutoFit/>
          </a:bodyPr>
          <a:lstStyle/>
          <a:p>
            <a:pPr algn="ctr"/>
            <a:r>
              <a:rPr lang="en-US" dirty="0" err="1">
                <a:latin typeface="Arial" panose="020B0604020202020204" pitchFamily="34" charset="0"/>
                <a:cs typeface="Arial" panose="020B0604020202020204" pitchFamily="34" charset="0"/>
              </a:rPr>
              <a:t>Signalement</a:t>
            </a:r>
            <a:r>
              <a:rPr lang="en-US" dirty="0">
                <a:latin typeface="Arial" panose="020B0604020202020204" pitchFamily="34" charset="0"/>
                <a:cs typeface="Arial" panose="020B0604020202020204" pitchFamily="34" charset="0"/>
              </a:rPr>
              <a:t> des </a:t>
            </a:r>
            <a:r>
              <a:rPr lang="en-US" dirty="0" err="1">
                <a:latin typeface="Arial" panose="020B0604020202020204" pitchFamily="34" charset="0"/>
                <a:cs typeface="Arial" panose="020B0604020202020204" pitchFamily="34" charset="0"/>
              </a:rPr>
              <a:t>blessures</a:t>
            </a:r>
            <a:endParaRPr lang="en-US"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171FA615-34CA-48A8-8A42-8D49BD17F09F}"/>
              </a:ext>
            </a:extLst>
          </p:cNvPr>
          <p:cNvSpPr txBox="1"/>
          <p:nvPr/>
        </p:nvSpPr>
        <p:spPr>
          <a:xfrm>
            <a:off x="593925" y="2989986"/>
            <a:ext cx="3743857" cy="369332"/>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Contestation &amp; </a:t>
            </a:r>
            <a:r>
              <a:rPr lang="en-US" dirty="0" err="1">
                <a:latin typeface="Arial" panose="020B0604020202020204" pitchFamily="34" charset="0"/>
                <a:cs typeface="Arial" panose="020B0604020202020204" pitchFamily="34" charset="0"/>
              </a:rPr>
              <a:t>Recours</a:t>
            </a:r>
            <a:endParaRPr lang="en-US"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03F2B92B-9650-4044-ABD7-E799E5FC6489}"/>
              </a:ext>
            </a:extLst>
          </p:cNvPr>
          <p:cNvSpPr txBox="1"/>
          <p:nvPr/>
        </p:nvSpPr>
        <p:spPr>
          <a:xfrm>
            <a:off x="622009" y="4434672"/>
            <a:ext cx="3720927"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Gestion des dossiers de  </a:t>
            </a:r>
            <a:r>
              <a:rPr lang="en-US" dirty="0" err="1">
                <a:latin typeface="Arial" panose="020B0604020202020204" pitchFamily="34" charset="0"/>
                <a:cs typeface="Arial" panose="020B0604020202020204" pitchFamily="34" charset="0"/>
              </a:rPr>
              <a:t>réclamations</a:t>
            </a:r>
            <a:endParaRPr lang="en-US" dirty="0">
              <a:latin typeface="Arial" panose="020B0604020202020204" pitchFamily="34" charset="0"/>
              <a:cs typeface="Arial" panose="020B0604020202020204" pitchFamily="34" charset="0"/>
            </a:endParaRPr>
          </a:p>
        </p:txBody>
      </p:sp>
      <p:pic>
        <p:nvPicPr>
          <p:cNvPr id="46" name="Picture 45" descr="Shape&#10;&#10;Description automatically generated with medium confidence">
            <a:extLst>
              <a:ext uri="{FF2B5EF4-FFF2-40B4-BE49-F238E27FC236}">
                <a16:creationId xmlns:a16="http://schemas.microsoft.com/office/drawing/2014/main" id="{33281372-5FF3-465E-8A83-0EDB9DF5FF7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21024" y="6305978"/>
            <a:ext cx="1694329" cy="466098"/>
          </a:xfrm>
          <a:prstGeom prst="rect">
            <a:avLst/>
          </a:prstGeom>
        </p:spPr>
      </p:pic>
      <p:sp>
        <p:nvSpPr>
          <p:cNvPr id="15" name="TextBox 14">
            <a:extLst>
              <a:ext uri="{FF2B5EF4-FFF2-40B4-BE49-F238E27FC236}">
                <a16:creationId xmlns:a16="http://schemas.microsoft.com/office/drawing/2014/main" id="{AF3835EB-3FAC-4424-AD48-0B5F4781417B}"/>
              </a:ext>
            </a:extLst>
          </p:cNvPr>
          <p:cNvSpPr txBox="1"/>
          <p:nvPr>
            <p:custDataLst>
              <p:tags r:id="rId4"/>
            </p:custDataLst>
          </p:nvPr>
        </p:nvSpPr>
        <p:spPr>
          <a:xfrm>
            <a:off x="7584141" y="6541867"/>
            <a:ext cx="1438835" cy="276999"/>
          </a:xfrm>
          <a:prstGeom prst="rect">
            <a:avLst/>
          </a:prstGeom>
          <a:noFill/>
        </p:spPr>
        <p:txBody>
          <a:bodyPr wrap="square" rtlCol="0">
            <a:spAutoFit/>
          </a:bodyPr>
          <a:lstStyle/>
          <a:p>
            <a:pPr algn="r"/>
            <a:r>
              <a:rPr lang="en-US" sz="1200" dirty="0"/>
              <a:t>Page 2</a:t>
            </a:r>
          </a:p>
        </p:txBody>
      </p:sp>
    </p:spTree>
    <p:extLst>
      <p:ext uri="{BB962C8B-B14F-4D97-AF65-F5344CB8AC3E}">
        <p14:creationId xmlns:p14="http://schemas.microsoft.com/office/powerpoint/2010/main" val="411641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2120418" y="4815031"/>
            <a:ext cx="5723419" cy="132556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dirty="0">
                <a:solidFill>
                  <a:schemeClr val="tx1"/>
                </a:solidFill>
              </a:rPr>
              <a:t>Afin d’assurer le succès du processus, il est essentiel pour le supérieur immédiat de faire un suivi dès le début de l’assignation et de façon continue pour vérifier qu’elle se déroule bien et qu’il y a une progression dans le travail assigné.</a:t>
            </a:r>
          </a:p>
        </p:txBody>
      </p:sp>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20</a:t>
            </a:r>
          </a:p>
        </p:txBody>
      </p:sp>
      <p:pic>
        <p:nvPicPr>
          <p:cNvPr id="11" name="Picture 10">
            <a:extLst>
              <a:ext uri="{FF2B5EF4-FFF2-40B4-BE49-F238E27FC236}">
                <a16:creationId xmlns:a16="http://schemas.microsoft.com/office/drawing/2014/main" id="{D010DB72-2061-6840-A21A-9140D66A8851}"/>
              </a:ext>
            </a:extLst>
          </p:cNvPr>
          <p:cNvPicPr>
            <a:picLocks noChangeAspect="1"/>
          </p:cNvPicPr>
          <p:nvPr>
            <p:custDataLst>
              <p:tags r:id="rId3"/>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9" name="Title 1">
            <a:extLst>
              <a:ext uri="{FF2B5EF4-FFF2-40B4-BE49-F238E27FC236}">
                <a16:creationId xmlns:a16="http://schemas.microsoft.com/office/drawing/2014/main" id="{450D969D-DB6B-4CFD-8D2D-823C007D37A2}"/>
              </a:ext>
            </a:extLst>
          </p:cNvPr>
          <p:cNvSpPr txBox="1">
            <a:spLocks/>
          </p:cNvSpPr>
          <p:nvPr>
            <p:custDataLst>
              <p:tags r:id="rId4"/>
            </p:custDataLst>
          </p:nvPr>
        </p:nvSpPr>
        <p:spPr>
          <a:xfrm>
            <a:off x="462987" y="-11406"/>
            <a:ext cx="80523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FF9300"/>
                </a:solidFill>
                <a:effectLst>
                  <a:outerShdw blurRad="50800" dist="38100" dir="2700000" algn="tl" rotWithShape="0">
                    <a:prstClr val="black">
                      <a:alpha val="40000"/>
                    </a:prstClr>
                  </a:outerShdw>
                </a:effectLst>
                <a:ea typeface="Times New Roman" panose="02020603050405020304" pitchFamily="18" charset="0"/>
              </a:rPr>
              <a:t>LE SUIVI EST ESSENTIEL</a:t>
            </a:r>
            <a:endParaRPr lang="en-US" sz="3600" dirty="0">
              <a:solidFill>
                <a:srgbClr val="721F7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89702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19278B-1C0A-CA48-8224-2BA4959E49EC}"/>
              </a:ext>
            </a:extLst>
          </p:cNvPr>
          <p:cNvSpPr/>
          <p:nvPr/>
        </p:nvSpPr>
        <p:spPr>
          <a:xfrm>
            <a:off x="0" y="0"/>
            <a:ext cx="9144000" cy="6858000"/>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474562" y="1412875"/>
            <a:ext cx="8294076" cy="477361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600"/>
              </a:spcBef>
              <a:buFont typeface="Arial" panose="020B0604020202020204" pitchFamily="34" charset="0"/>
              <a:buChar char="•"/>
            </a:pPr>
            <a:r>
              <a:rPr lang="fr-FR" dirty="0"/>
              <a:t>Tout employeur doit démontrer un effort réel et raisonnable, c’est-à-dire qu’il a pris tous les moyens à sa disposition pour accommoder le travailleur afin de le réintégrer au travail, à moins d’une démonstration de contrainte excessive.</a:t>
            </a:r>
          </a:p>
          <a:p>
            <a:pPr marL="342900" indent="-342900">
              <a:spcBef>
                <a:spcPts val="600"/>
              </a:spcBef>
              <a:buFont typeface="Arial" panose="020B0604020202020204" pitchFamily="34" charset="0"/>
              <a:buChar char="•"/>
            </a:pPr>
            <a:r>
              <a:rPr lang="fr-FR" dirty="0"/>
              <a:t>Un travailleur qui se trouve en situation de handicap temporaire (comme une période d’incapacité de travail) ou de handicap permanent (une ou des limitations fonctionnelles) à la suite d’une lésion professionnelle et qui souhaite demeurer en emploi au même endroit peut invoquer l’obligation d’accommodement pour être réintégré.</a:t>
            </a:r>
          </a:p>
          <a:p>
            <a:pPr marL="342900" indent="-342900">
              <a:spcBef>
                <a:spcPts val="600"/>
              </a:spcBef>
              <a:buFont typeface="Arial" panose="020B0604020202020204" pitchFamily="34" charset="0"/>
              <a:buChar char="•"/>
            </a:pPr>
            <a:r>
              <a:rPr lang="fr-FR" dirty="0"/>
              <a:t>Dans la mesure où il ne serait pas possible pour l’employeur de réintégrer le travailleur, ce dernier doit démontrer que cet accommodement lui imposerait une contrainte excessive, soit un obstacle majeur à la mise en place de l’accommodement.</a:t>
            </a:r>
          </a:p>
        </p:txBody>
      </p:sp>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21</a:t>
            </a:r>
          </a:p>
        </p:txBody>
      </p:sp>
      <p:sp>
        <p:nvSpPr>
          <p:cNvPr id="6" name="Title 1">
            <a:extLst>
              <a:ext uri="{FF2B5EF4-FFF2-40B4-BE49-F238E27FC236}">
                <a16:creationId xmlns:a16="http://schemas.microsoft.com/office/drawing/2014/main" id="{EFEDD1E2-806C-498B-9D14-C02DFA317835}"/>
              </a:ext>
            </a:extLst>
          </p:cNvPr>
          <p:cNvSpPr txBox="1">
            <a:spLocks/>
          </p:cNvSpPr>
          <p:nvPr>
            <p:custDataLst>
              <p:tags r:id="rId3"/>
            </p:custDataLst>
          </p:nvPr>
        </p:nvSpPr>
        <p:spPr>
          <a:xfrm>
            <a:off x="474562" y="237785"/>
            <a:ext cx="82940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rPr>
              <a:t>OBLIGATION D’ACCOMMODEMENT RAISONNABLE</a:t>
            </a:r>
            <a:endParaRPr lang="en-US" sz="3600" dirty="0">
              <a:solidFill>
                <a:schemeClr val="bg1"/>
              </a:solidFill>
            </a:endParaRPr>
          </a:p>
        </p:txBody>
      </p:sp>
      <p:pic>
        <p:nvPicPr>
          <p:cNvPr id="7" name="Picture 6">
            <a:extLst>
              <a:ext uri="{FF2B5EF4-FFF2-40B4-BE49-F238E27FC236}">
                <a16:creationId xmlns:a16="http://schemas.microsoft.com/office/drawing/2014/main" id="{9073B709-866C-3645-A6FE-98146409DA64}"/>
              </a:ext>
            </a:extLst>
          </p:cNvPr>
          <p:cNvPicPr>
            <a:picLocks noChangeAspect="1"/>
          </p:cNvPicPr>
          <p:nvPr>
            <p:custDataLst>
              <p:tags r:id="rId4"/>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Tree>
    <p:extLst>
      <p:ext uri="{BB962C8B-B14F-4D97-AF65-F5344CB8AC3E}">
        <p14:creationId xmlns:p14="http://schemas.microsoft.com/office/powerpoint/2010/main" val="1763284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16"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3</a:t>
            </a:r>
          </a:p>
        </p:txBody>
      </p:sp>
      <p:grpSp>
        <p:nvGrpSpPr>
          <p:cNvPr id="11" name="그룹 3">
            <a:extLst>
              <a:ext uri="{FF2B5EF4-FFF2-40B4-BE49-F238E27FC236}">
                <a16:creationId xmlns:a16="http://schemas.microsoft.com/office/drawing/2014/main" id="{EB6EE4E2-819F-D745-A43C-BED36186B45E}"/>
              </a:ext>
            </a:extLst>
          </p:cNvPr>
          <p:cNvGrpSpPr/>
          <p:nvPr>
            <p:custDataLst>
              <p:tags r:id="rId3"/>
            </p:custDataLst>
          </p:nvPr>
        </p:nvGrpSpPr>
        <p:grpSpPr>
          <a:xfrm>
            <a:off x="2789162" y="1676934"/>
            <a:ext cx="3565676" cy="3580380"/>
            <a:chOff x="4677611" y="2551340"/>
            <a:chExt cx="2808312" cy="2819893"/>
          </a:xfrm>
        </p:grpSpPr>
        <p:sp>
          <p:nvSpPr>
            <p:cNvPr id="12" name="Oval 37">
              <a:extLst>
                <a:ext uri="{FF2B5EF4-FFF2-40B4-BE49-F238E27FC236}">
                  <a16:creationId xmlns:a16="http://schemas.microsoft.com/office/drawing/2014/main" id="{08E4BDAC-0104-5440-AF22-D2E399BC4ECE}"/>
                </a:ext>
              </a:extLst>
            </p:cNvPr>
            <p:cNvSpPr/>
            <p:nvPr/>
          </p:nvSpPr>
          <p:spPr>
            <a:xfrm>
              <a:off x="4677611" y="2551340"/>
              <a:ext cx="1656184" cy="1462256"/>
            </a:xfrm>
            <a:custGeom>
              <a:avLst/>
              <a:gdLst/>
              <a:ahLst/>
              <a:cxnLst/>
              <a:rect l="l" t="t" r="r" b="b"/>
              <a:pathLst>
                <a:path w="1656184" h="1462256">
                  <a:moveTo>
                    <a:pt x="1395166" y="1414051"/>
                  </a:moveTo>
                  <a:lnTo>
                    <a:pt x="1404159" y="1421466"/>
                  </a:lnTo>
                  <a:lnTo>
                    <a:pt x="1354721" y="1462256"/>
                  </a:lnTo>
                  <a:close/>
                  <a:moveTo>
                    <a:pt x="1407188" y="1400115"/>
                  </a:moveTo>
                  <a:cubicBezTo>
                    <a:pt x="1402752" y="1404328"/>
                    <a:pt x="1398363" y="1408590"/>
                    <a:pt x="1395166" y="1414051"/>
                  </a:cubicBezTo>
                  <a:lnTo>
                    <a:pt x="1395020" y="1413931"/>
                  </a:lnTo>
                  <a:close/>
                  <a:moveTo>
                    <a:pt x="828092" y="0"/>
                  </a:moveTo>
                  <a:cubicBezTo>
                    <a:pt x="1285435" y="0"/>
                    <a:pt x="1656184" y="370749"/>
                    <a:pt x="1656184" y="828092"/>
                  </a:cubicBezTo>
                  <a:cubicBezTo>
                    <a:pt x="1656184" y="1052939"/>
                    <a:pt x="1566572" y="1256855"/>
                    <a:pt x="1420433" y="1405411"/>
                  </a:cubicBezTo>
                  <a:cubicBezTo>
                    <a:pt x="1271659" y="1249071"/>
                    <a:pt x="1061116" y="1152822"/>
                    <a:pt x="828092" y="1152822"/>
                  </a:cubicBezTo>
                  <a:cubicBezTo>
                    <a:pt x="595173" y="1152822"/>
                    <a:pt x="384715" y="1248984"/>
                    <a:pt x="235002" y="1404503"/>
                  </a:cubicBezTo>
                  <a:cubicBezTo>
                    <a:pt x="89276" y="1256089"/>
                    <a:pt x="0" y="1052516"/>
                    <a:pt x="0" y="828092"/>
                  </a:cubicBezTo>
                  <a:cubicBezTo>
                    <a:pt x="0" y="625700"/>
                    <a:pt x="72608" y="440267"/>
                    <a:pt x="196089" y="298844"/>
                  </a:cubicBezTo>
                  <a:lnTo>
                    <a:pt x="114371" y="63132"/>
                  </a:lnTo>
                  <a:lnTo>
                    <a:pt x="357732" y="147502"/>
                  </a:lnTo>
                  <a:cubicBezTo>
                    <a:pt x="490929" y="54231"/>
                    <a:pt x="653177" y="0"/>
                    <a:pt x="828092" y="0"/>
                  </a:cubicBezTo>
                  <a:close/>
                </a:path>
              </a:pathLst>
            </a:custGeom>
            <a:solidFill>
              <a:srgbClr val="0674B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 name="Oval 33">
              <a:extLst>
                <a:ext uri="{FF2B5EF4-FFF2-40B4-BE49-F238E27FC236}">
                  <a16:creationId xmlns:a16="http://schemas.microsoft.com/office/drawing/2014/main" id="{AE3855D9-0845-A546-9F3F-401E195C7AAF}"/>
                </a:ext>
              </a:extLst>
            </p:cNvPr>
            <p:cNvSpPr/>
            <p:nvPr/>
          </p:nvSpPr>
          <p:spPr>
            <a:xfrm>
              <a:off x="6072631" y="2551340"/>
              <a:ext cx="1413292" cy="1656184"/>
            </a:xfrm>
            <a:custGeom>
              <a:avLst/>
              <a:gdLst/>
              <a:ahLst/>
              <a:cxnLst/>
              <a:rect l="l" t="t" r="r" b="b"/>
              <a:pathLst>
                <a:path w="1413292" h="1656184">
                  <a:moveTo>
                    <a:pt x="585200" y="0"/>
                  </a:moveTo>
                  <a:cubicBezTo>
                    <a:pt x="768725" y="0"/>
                    <a:pt x="938305" y="59702"/>
                    <a:pt x="1074079" y="162782"/>
                  </a:cubicBezTo>
                  <a:lnTo>
                    <a:pt x="1296886" y="103555"/>
                  </a:lnTo>
                  <a:lnTo>
                    <a:pt x="1238206" y="324301"/>
                  </a:lnTo>
                  <a:cubicBezTo>
                    <a:pt x="1348977" y="462146"/>
                    <a:pt x="1413292" y="637608"/>
                    <a:pt x="1413292" y="828092"/>
                  </a:cubicBezTo>
                  <a:cubicBezTo>
                    <a:pt x="1413292" y="1285435"/>
                    <a:pt x="1042543" y="1656184"/>
                    <a:pt x="585200" y="1656184"/>
                  </a:cubicBezTo>
                  <a:cubicBezTo>
                    <a:pt x="356691" y="1656184"/>
                    <a:pt x="149799" y="1563628"/>
                    <a:pt x="0" y="1413930"/>
                  </a:cubicBezTo>
                  <a:cubicBezTo>
                    <a:pt x="161319" y="1264368"/>
                    <a:pt x="261164" y="1050352"/>
                    <a:pt x="261164" y="813015"/>
                  </a:cubicBezTo>
                  <a:cubicBezTo>
                    <a:pt x="261164" y="584182"/>
                    <a:pt x="168346" y="377027"/>
                    <a:pt x="18273" y="227178"/>
                  </a:cubicBezTo>
                  <a:cubicBezTo>
                    <a:pt x="165226" y="85796"/>
                    <a:pt x="365194" y="0"/>
                    <a:pt x="585200" y="0"/>
                  </a:cubicBezTo>
                  <a:close/>
                </a:path>
              </a:pathLst>
            </a:custGeom>
            <a:solidFill>
              <a:srgbClr val="3AB54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 name="Oval 35">
              <a:extLst>
                <a:ext uri="{FF2B5EF4-FFF2-40B4-BE49-F238E27FC236}">
                  <a16:creationId xmlns:a16="http://schemas.microsoft.com/office/drawing/2014/main" id="{38F8BFBC-E342-AE42-83B5-1835CF43755E}"/>
                </a:ext>
              </a:extLst>
            </p:cNvPr>
            <p:cNvSpPr/>
            <p:nvPr/>
          </p:nvSpPr>
          <p:spPr>
            <a:xfrm>
              <a:off x="5829739" y="3947264"/>
              <a:ext cx="1656184" cy="1423969"/>
            </a:xfrm>
            <a:custGeom>
              <a:avLst/>
              <a:gdLst/>
              <a:ahLst/>
              <a:cxnLst/>
              <a:rect l="l" t="t" r="r" b="b"/>
              <a:pathLst>
                <a:path w="1656184" h="1423969">
                  <a:moveTo>
                    <a:pt x="1414962" y="11928"/>
                  </a:moveTo>
                  <a:cubicBezTo>
                    <a:pt x="1564098" y="161528"/>
                    <a:pt x="1656184" y="367949"/>
                    <a:pt x="1656184" y="595877"/>
                  </a:cubicBezTo>
                  <a:cubicBezTo>
                    <a:pt x="1656184" y="806216"/>
                    <a:pt x="1577763" y="998238"/>
                    <a:pt x="1446084" y="1142107"/>
                  </a:cubicBezTo>
                  <a:lnTo>
                    <a:pt x="1497925" y="1337129"/>
                  </a:lnTo>
                  <a:lnTo>
                    <a:pt x="1291451" y="1282244"/>
                  </a:lnTo>
                  <a:cubicBezTo>
                    <a:pt x="1159235" y="1371730"/>
                    <a:pt x="999764" y="1423969"/>
                    <a:pt x="828092" y="1423969"/>
                  </a:cubicBezTo>
                  <a:cubicBezTo>
                    <a:pt x="370749" y="1423969"/>
                    <a:pt x="0" y="1053220"/>
                    <a:pt x="0" y="595877"/>
                  </a:cubicBezTo>
                  <a:cubicBezTo>
                    <a:pt x="0" y="367987"/>
                    <a:pt x="92056" y="161597"/>
                    <a:pt x="243038" y="13936"/>
                  </a:cubicBezTo>
                  <a:cubicBezTo>
                    <a:pt x="392814" y="163569"/>
                    <a:pt x="599651" y="256070"/>
                    <a:pt x="828092" y="256070"/>
                  </a:cubicBezTo>
                  <a:cubicBezTo>
                    <a:pt x="1057507" y="256070"/>
                    <a:pt x="1265132" y="162780"/>
                    <a:pt x="1414962" y="11928"/>
                  </a:cubicBezTo>
                  <a:close/>
                  <a:moveTo>
                    <a:pt x="255060" y="0"/>
                  </a:moveTo>
                  <a:cubicBezTo>
                    <a:pt x="250624" y="4213"/>
                    <a:pt x="246235" y="8475"/>
                    <a:pt x="243038" y="13936"/>
                  </a:cubicBezTo>
                  <a:lnTo>
                    <a:pt x="242892" y="13816"/>
                  </a:lnTo>
                  <a:close/>
                </a:path>
              </a:pathLst>
            </a:custGeom>
            <a:solidFill>
              <a:srgbClr val="17A99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 name="Oval 34">
              <a:extLst>
                <a:ext uri="{FF2B5EF4-FFF2-40B4-BE49-F238E27FC236}">
                  <a16:creationId xmlns:a16="http://schemas.microsoft.com/office/drawing/2014/main" id="{ACD8BF09-E3C5-8D4B-807A-13773932E7B6}"/>
                </a:ext>
              </a:extLst>
            </p:cNvPr>
            <p:cNvSpPr/>
            <p:nvPr/>
          </p:nvSpPr>
          <p:spPr>
            <a:xfrm>
              <a:off x="4682097" y="3704162"/>
              <a:ext cx="1412307" cy="1656184"/>
            </a:xfrm>
            <a:custGeom>
              <a:avLst/>
              <a:gdLst/>
              <a:ahLst/>
              <a:cxnLst/>
              <a:rect l="l" t="t" r="r" b="b"/>
              <a:pathLst>
                <a:path w="1412307" h="1656184">
                  <a:moveTo>
                    <a:pt x="828092" y="0"/>
                  </a:moveTo>
                  <a:cubicBezTo>
                    <a:pt x="1056992" y="0"/>
                    <a:pt x="1264199" y="92872"/>
                    <a:pt x="1412307" y="244533"/>
                  </a:cubicBezTo>
                  <a:lnTo>
                    <a:pt x="1401956" y="266828"/>
                  </a:lnTo>
                  <a:lnTo>
                    <a:pt x="1395166" y="261229"/>
                  </a:lnTo>
                  <a:cubicBezTo>
                    <a:pt x="1398363" y="255768"/>
                    <a:pt x="1402752" y="251506"/>
                    <a:pt x="1407188" y="247293"/>
                  </a:cubicBezTo>
                  <a:lnTo>
                    <a:pt x="1395020" y="261109"/>
                  </a:lnTo>
                  <a:lnTo>
                    <a:pt x="1395166" y="261229"/>
                  </a:lnTo>
                  <a:cubicBezTo>
                    <a:pt x="1244184" y="408890"/>
                    <a:pt x="1152128" y="615280"/>
                    <a:pt x="1152128" y="843170"/>
                  </a:cubicBezTo>
                  <a:cubicBezTo>
                    <a:pt x="1152128" y="1072003"/>
                    <a:pt x="1244947" y="1279157"/>
                    <a:pt x="1395019" y="1429007"/>
                  </a:cubicBezTo>
                  <a:cubicBezTo>
                    <a:pt x="1248066" y="1570389"/>
                    <a:pt x="1048098" y="1656184"/>
                    <a:pt x="828092" y="1656184"/>
                  </a:cubicBezTo>
                  <a:cubicBezTo>
                    <a:pt x="654425" y="1656184"/>
                    <a:pt x="493245" y="1602724"/>
                    <a:pt x="360425" y="1510904"/>
                  </a:cubicBezTo>
                  <a:lnTo>
                    <a:pt x="152808" y="1566093"/>
                  </a:lnTo>
                  <a:lnTo>
                    <a:pt x="205324" y="1368532"/>
                  </a:lnTo>
                  <a:cubicBezTo>
                    <a:pt x="76415" y="1225504"/>
                    <a:pt x="0" y="1035722"/>
                    <a:pt x="0" y="828092"/>
                  </a:cubicBezTo>
                  <a:cubicBezTo>
                    <a:pt x="0" y="370749"/>
                    <a:pt x="370749" y="0"/>
                    <a:pt x="828092" y="0"/>
                  </a:cubicBezTo>
                  <a:close/>
                </a:path>
              </a:pathLst>
            </a:custGeom>
            <a:solidFill>
              <a:srgbClr val="FF93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16" name="TextBox 15">
            <a:extLst>
              <a:ext uri="{FF2B5EF4-FFF2-40B4-BE49-F238E27FC236}">
                <a16:creationId xmlns:a16="http://schemas.microsoft.com/office/drawing/2014/main" id="{2D42CCD7-0DB7-5B47-B38B-42945A50906D}"/>
              </a:ext>
            </a:extLst>
          </p:cNvPr>
          <p:cNvSpPr txBox="1"/>
          <p:nvPr>
            <p:custDataLst>
              <p:tags r:id="rId4"/>
            </p:custDataLst>
          </p:nvPr>
        </p:nvSpPr>
        <p:spPr>
          <a:xfrm>
            <a:off x="6669114" y="2049443"/>
            <a:ext cx="2086044" cy="1200329"/>
          </a:xfrm>
          <a:prstGeom prst="rect">
            <a:avLst/>
          </a:prstGeom>
          <a:noFill/>
        </p:spPr>
        <p:txBody>
          <a:bodyPr wrap="square" lIns="0" rtlCol="0">
            <a:spAutoFit/>
          </a:bodyPr>
          <a:lstStyle/>
          <a:p>
            <a:pPr marL="342900" indent="-342900">
              <a:buFont typeface="+mj-lt"/>
              <a:buAutoNum type="arabicPeriod" startAt="3"/>
            </a:pPr>
            <a:r>
              <a:rPr lang="en-US" dirty="0"/>
              <a:t>La </a:t>
            </a:r>
            <a:r>
              <a:rPr lang="en-US" dirty="0" err="1"/>
              <a:t>réclamation</a:t>
            </a:r>
            <a:r>
              <a:rPr lang="en-US" dirty="0"/>
              <a:t> du </a:t>
            </a:r>
            <a:r>
              <a:rPr lang="en-US" dirty="0" err="1"/>
              <a:t>travailleur</a:t>
            </a:r>
            <a:r>
              <a:rPr lang="en-US" dirty="0"/>
              <a:t> a </a:t>
            </a:r>
            <a:r>
              <a:rPr lang="en-US" dirty="0" err="1"/>
              <a:t>été</a:t>
            </a:r>
            <a:r>
              <a:rPr lang="en-US" dirty="0"/>
              <a:t> </a:t>
            </a:r>
            <a:r>
              <a:rPr lang="en-US" dirty="0" err="1"/>
              <a:t>refusée</a:t>
            </a:r>
            <a:r>
              <a:rPr lang="en-US" dirty="0"/>
              <a:t> par la Commission?</a:t>
            </a:r>
          </a:p>
        </p:txBody>
      </p:sp>
      <p:sp>
        <p:nvSpPr>
          <p:cNvPr id="17" name="TextBox 16">
            <a:extLst>
              <a:ext uri="{FF2B5EF4-FFF2-40B4-BE49-F238E27FC236}">
                <a16:creationId xmlns:a16="http://schemas.microsoft.com/office/drawing/2014/main" id="{062D080E-972F-4A49-BE3F-29B24AE91EF6}"/>
              </a:ext>
            </a:extLst>
          </p:cNvPr>
          <p:cNvSpPr txBox="1"/>
          <p:nvPr>
            <p:custDataLst>
              <p:tags r:id="rId5"/>
            </p:custDataLst>
          </p:nvPr>
        </p:nvSpPr>
        <p:spPr>
          <a:xfrm>
            <a:off x="6670367" y="3849825"/>
            <a:ext cx="2066749" cy="1200329"/>
          </a:xfrm>
          <a:prstGeom prst="rect">
            <a:avLst/>
          </a:prstGeom>
          <a:noFill/>
        </p:spPr>
        <p:txBody>
          <a:bodyPr wrap="square" lIns="0" rtlCol="0">
            <a:spAutoFit/>
          </a:bodyPr>
          <a:lstStyle/>
          <a:p>
            <a:pPr marL="342900" indent="-342900">
              <a:buFont typeface="+mj-lt"/>
              <a:buAutoNum type="arabicPeriod" startAt="4"/>
            </a:pPr>
            <a:r>
              <a:rPr lang="en-US" dirty="0"/>
              <a:t>Je ne </a:t>
            </a:r>
            <a:r>
              <a:rPr lang="en-US" dirty="0" err="1"/>
              <a:t>suis</a:t>
            </a:r>
            <a:r>
              <a:rPr lang="en-US" dirty="0"/>
              <a:t> pas </a:t>
            </a:r>
            <a:r>
              <a:rPr lang="en-US" dirty="0" err="1"/>
              <a:t>d’accord</a:t>
            </a:r>
            <a:r>
              <a:rPr lang="en-US" dirty="0"/>
              <a:t> avec </a:t>
            </a:r>
            <a:r>
              <a:rPr lang="en-US" dirty="0" err="1"/>
              <a:t>l’avis</a:t>
            </a:r>
            <a:r>
              <a:rPr lang="en-US" dirty="0"/>
              <a:t> du </a:t>
            </a:r>
            <a:r>
              <a:rPr lang="en-US" dirty="0" err="1"/>
              <a:t>médecin</a:t>
            </a:r>
            <a:r>
              <a:rPr lang="en-US" dirty="0"/>
              <a:t>?</a:t>
            </a:r>
          </a:p>
        </p:txBody>
      </p:sp>
      <p:sp>
        <p:nvSpPr>
          <p:cNvPr id="18" name="TextBox 17">
            <a:extLst>
              <a:ext uri="{FF2B5EF4-FFF2-40B4-BE49-F238E27FC236}">
                <a16:creationId xmlns:a16="http://schemas.microsoft.com/office/drawing/2014/main" id="{4A98918B-DB3C-034E-B30E-9A7736DDB875}"/>
              </a:ext>
            </a:extLst>
          </p:cNvPr>
          <p:cNvSpPr txBox="1"/>
          <p:nvPr>
            <p:custDataLst>
              <p:tags r:id="rId6"/>
            </p:custDataLst>
          </p:nvPr>
        </p:nvSpPr>
        <p:spPr>
          <a:xfrm>
            <a:off x="587838" y="2049444"/>
            <a:ext cx="2102836" cy="1200329"/>
          </a:xfrm>
          <a:prstGeom prst="rect">
            <a:avLst/>
          </a:prstGeom>
          <a:noFill/>
        </p:spPr>
        <p:txBody>
          <a:bodyPr wrap="square" lIns="0" rIns="0" rtlCol="0">
            <a:spAutoFit/>
          </a:bodyPr>
          <a:lstStyle/>
          <a:p>
            <a:pPr marL="342900" indent="-342900">
              <a:buFont typeface="+mj-lt"/>
              <a:buAutoNum type="arabicPeriod"/>
            </a:pPr>
            <a:r>
              <a:rPr lang="en-US" dirty="0"/>
              <a:t>Je ne </a:t>
            </a:r>
            <a:r>
              <a:rPr lang="en-US" dirty="0" err="1"/>
              <a:t>suis</a:t>
            </a:r>
            <a:r>
              <a:rPr lang="en-US" dirty="0"/>
              <a:t> pas </a:t>
            </a:r>
            <a:r>
              <a:rPr lang="en-US" dirty="0" err="1"/>
              <a:t>d’accord</a:t>
            </a:r>
            <a:r>
              <a:rPr lang="en-US" dirty="0"/>
              <a:t> avec la version des faits de </a:t>
            </a:r>
            <a:r>
              <a:rPr lang="en-US" dirty="0" err="1"/>
              <a:t>l’employé</a:t>
            </a:r>
            <a:r>
              <a:rPr lang="en-US" dirty="0"/>
              <a:t>?</a:t>
            </a:r>
          </a:p>
        </p:txBody>
      </p:sp>
      <p:sp>
        <p:nvSpPr>
          <p:cNvPr id="19" name="TextBox 18">
            <a:extLst>
              <a:ext uri="{FF2B5EF4-FFF2-40B4-BE49-F238E27FC236}">
                <a16:creationId xmlns:a16="http://schemas.microsoft.com/office/drawing/2014/main" id="{D0D71004-68EA-BD4B-BCDA-925C61A042F3}"/>
              </a:ext>
            </a:extLst>
          </p:cNvPr>
          <p:cNvSpPr txBox="1"/>
          <p:nvPr>
            <p:custDataLst>
              <p:tags r:id="rId7"/>
            </p:custDataLst>
          </p:nvPr>
        </p:nvSpPr>
        <p:spPr>
          <a:xfrm>
            <a:off x="587839" y="3853254"/>
            <a:ext cx="2294258" cy="1200329"/>
          </a:xfrm>
          <a:prstGeom prst="rect">
            <a:avLst/>
          </a:prstGeom>
          <a:noFill/>
        </p:spPr>
        <p:txBody>
          <a:bodyPr wrap="square" lIns="0" rIns="0" rtlCol="0">
            <a:spAutoFit/>
          </a:bodyPr>
          <a:lstStyle/>
          <a:p>
            <a:pPr marL="342900" indent="-342900">
              <a:buFont typeface="+mj-lt"/>
              <a:buAutoNum type="arabicPeriod" startAt="2"/>
            </a:pPr>
            <a:r>
              <a:rPr lang="en-US" dirty="0"/>
              <a:t>Je ne </a:t>
            </a:r>
            <a:r>
              <a:rPr lang="en-US" dirty="0" err="1"/>
              <a:t>suis</a:t>
            </a:r>
            <a:r>
              <a:rPr lang="en-US" dirty="0"/>
              <a:t> pas </a:t>
            </a:r>
            <a:r>
              <a:rPr lang="en-US" dirty="0" err="1"/>
              <a:t>d’accord</a:t>
            </a:r>
            <a:r>
              <a:rPr lang="en-US" dirty="0"/>
              <a:t> avec la </a:t>
            </a:r>
            <a:r>
              <a:rPr lang="en-US" dirty="0" err="1"/>
              <a:t>décision</a:t>
            </a:r>
            <a:r>
              <a:rPr lang="en-US" dirty="0"/>
              <a:t> de la Commission?</a:t>
            </a:r>
          </a:p>
        </p:txBody>
      </p:sp>
      <p:sp>
        <p:nvSpPr>
          <p:cNvPr id="20" name="Smiley Face 12">
            <a:extLst>
              <a:ext uri="{FF2B5EF4-FFF2-40B4-BE49-F238E27FC236}">
                <a16:creationId xmlns:a16="http://schemas.microsoft.com/office/drawing/2014/main" id="{4514776E-F3BC-4046-ADA7-7662E0777CD8}"/>
              </a:ext>
            </a:extLst>
          </p:cNvPr>
          <p:cNvSpPr/>
          <p:nvPr>
            <p:custDataLst>
              <p:tags r:id="rId8"/>
            </p:custDataLst>
          </p:nvPr>
        </p:nvSpPr>
        <p:spPr>
          <a:xfrm>
            <a:off x="3483969" y="233449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1" name="Smiley Face 12">
            <a:extLst>
              <a:ext uri="{FF2B5EF4-FFF2-40B4-BE49-F238E27FC236}">
                <a16:creationId xmlns:a16="http://schemas.microsoft.com/office/drawing/2014/main" id="{979F86EF-6ABF-7A4E-9CC8-E04F3833153B}"/>
              </a:ext>
            </a:extLst>
          </p:cNvPr>
          <p:cNvSpPr/>
          <p:nvPr>
            <p:custDataLst>
              <p:tags r:id="rId9"/>
            </p:custDataLst>
          </p:nvPr>
        </p:nvSpPr>
        <p:spPr>
          <a:xfrm>
            <a:off x="3483969" y="4054294"/>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Smiley Face 12">
            <a:extLst>
              <a:ext uri="{FF2B5EF4-FFF2-40B4-BE49-F238E27FC236}">
                <a16:creationId xmlns:a16="http://schemas.microsoft.com/office/drawing/2014/main" id="{772E8521-F1C4-8B42-92B1-8F43577C8A52}"/>
              </a:ext>
            </a:extLst>
          </p:cNvPr>
          <p:cNvSpPr/>
          <p:nvPr>
            <p:custDataLst>
              <p:tags r:id="rId10"/>
            </p:custDataLst>
          </p:nvPr>
        </p:nvSpPr>
        <p:spPr>
          <a:xfrm>
            <a:off x="5061823" y="233449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Smiley Face 12">
            <a:extLst>
              <a:ext uri="{FF2B5EF4-FFF2-40B4-BE49-F238E27FC236}">
                <a16:creationId xmlns:a16="http://schemas.microsoft.com/office/drawing/2014/main" id="{37051226-005A-594E-99A9-0DD1521D38DD}"/>
              </a:ext>
            </a:extLst>
          </p:cNvPr>
          <p:cNvSpPr/>
          <p:nvPr>
            <p:custDataLst>
              <p:tags r:id="rId11"/>
            </p:custDataLst>
          </p:nvPr>
        </p:nvSpPr>
        <p:spPr>
          <a:xfrm>
            <a:off x="5061823" y="4054294"/>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 name="Title 1">
            <a:extLst>
              <a:ext uri="{FF2B5EF4-FFF2-40B4-BE49-F238E27FC236}">
                <a16:creationId xmlns:a16="http://schemas.microsoft.com/office/drawing/2014/main" id="{B47EF542-7074-4718-977C-706EEBDF47EB}"/>
              </a:ext>
            </a:extLst>
          </p:cNvPr>
          <p:cNvSpPr txBox="1">
            <a:spLocks/>
          </p:cNvSpPr>
          <p:nvPr>
            <p:custDataLst>
              <p:tags r:id="rId12"/>
            </p:custDataLst>
          </p:nvPr>
        </p:nvSpPr>
        <p:spPr>
          <a:xfrm>
            <a:off x="462987" y="169"/>
            <a:ext cx="802921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ET SI…</a:t>
            </a:r>
            <a:endParaRPr lang="en-US" sz="3600" dirty="0">
              <a:solidFill>
                <a:srgbClr val="721F70"/>
              </a:solidFill>
            </a:endParaRPr>
          </a:p>
        </p:txBody>
      </p:sp>
      <p:sp>
        <p:nvSpPr>
          <p:cNvPr id="25" name="TextBox 24">
            <a:extLst>
              <a:ext uri="{FF2B5EF4-FFF2-40B4-BE49-F238E27FC236}">
                <a16:creationId xmlns:a16="http://schemas.microsoft.com/office/drawing/2014/main" id="{EE105DE0-D7DF-414A-B906-CB662EF71F7B}"/>
              </a:ext>
            </a:extLst>
          </p:cNvPr>
          <p:cNvSpPr txBox="1"/>
          <p:nvPr>
            <p:custDataLst>
              <p:tags r:id="rId13"/>
            </p:custDataLst>
          </p:nvPr>
        </p:nvSpPr>
        <p:spPr>
          <a:xfrm>
            <a:off x="7584141" y="6541377"/>
            <a:ext cx="1438835" cy="276999"/>
          </a:xfrm>
          <a:prstGeom prst="rect">
            <a:avLst/>
          </a:prstGeom>
          <a:noFill/>
        </p:spPr>
        <p:txBody>
          <a:bodyPr wrap="square" rtlCol="0">
            <a:spAutoFit/>
          </a:bodyPr>
          <a:lstStyle/>
          <a:p>
            <a:pPr algn="r"/>
            <a:r>
              <a:rPr lang="en-US" sz="1200" dirty="0"/>
              <a:t>Page 22</a:t>
            </a:r>
          </a:p>
        </p:txBody>
      </p:sp>
    </p:spTree>
    <p:extLst>
      <p:ext uri="{BB962C8B-B14F-4D97-AF65-F5344CB8AC3E}">
        <p14:creationId xmlns:p14="http://schemas.microsoft.com/office/powerpoint/2010/main" val="2491733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576263" y="1412876"/>
            <a:ext cx="3694795" cy="2499368"/>
          </a:xfrm>
          <a:prstGeom prst="roundRect">
            <a:avLst>
              <a:gd name="adj" fmla="val 0"/>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startAt="5"/>
            </a:pPr>
            <a:r>
              <a:rPr lang="en-US" sz="2000" dirty="0"/>
              <a:t>Le </a:t>
            </a:r>
            <a:r>
              <a:rPr lang="en-US" sz="2000" dirty="0" err="1"/>
              <a:t>médecin</a:t>
            </a:r>
            <a:r>
              <a:rPr lang="en-US" sz="2000" dirty="0"/>
              <a:t> refuse </a:t>
            </a:r>
            <a:r>
              <a:rPr lang="en-US" sz="2000" dirty="0" err="1"/>
              <a:t>l’assignation</a:t>
            </a:r>
            <a:r>
              <a:rPr lang="en-US" sz="2000" dirty="0"/>
              <a:t> </a:t>
            </a:r>
            <a:r>
              <a:rPr lang="en-US" sz="2000" dirty="0" err="1"/>
              <a:t>temporaire</a:t>
            </a:r>
            <a:r>
              <a:rPr lang="en-US" sz="2000" dirty="0"/>
              <a:t> </a:t>
            </a:r>
            <a:r>
              <a:rPr lang="en-US" sz="2000" dirty="0" err="1"/>
              <a:t>proposée</a:t>
            </a:r>
            <a:r>
              <a:rPr lang="en-US" sz="2000" dirty="0"/>
              <a:t>?</a:t>
            </a:r>
          </a:p>
          <a:p>
            <a:pPr marL="457200" indent="-457200">
              <a:buFont typeface="+mj-lt"/>
              <a:buAutoNum type="arabicPeriod" startAt="5"/>
            </a:pPr>
            <a:r>
              <a:rPr lang="en-US" sz="2000" dirty="0"/>
              <a:t>Le </a:t>
            </a:r>
            <a:r>
              <a:rPr lang="en-US" sz="2000" dirty="0" err="1"/>
              <a:t>travailleur</a:t>
            </a:r>
            <a:r>
              <a:rPr lang="en-US" sz="2000" dirty="0"/>
              <a:t> refuse </a:t>
            </a:r>
            <a:r>
              <a:rPr lang="en-US" sz="2000" dirty="0" err="1"/>
              <a:t>l’assignation</a:t>
            </a:r>
            <a:r>
              <a:rPr lang="en-US" sz="2000" dirty="0"/>
              <a:t> </a:t>
            </a:r>
            <a:r>
              <a:rPr lang="en-US" sz="2000" dirty="0" err="1"/>
              <a:t>temporaire</a:t>
            </a:r>
            <a:r>
              <a:rPr lang="en-US" sz="2000" dirty="0"/>
              <a:t>?</a:t>
            </a:r>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2"/>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t>Page 23</a:t>
            </a:r>
          </a:p>
        </p:txBody>
      </p:sp>
      <p:sp>
        <p:nvSpPr>
          <p:cNvPr id="11" name="Title 1">
            <a:extLst>
              <a:ext uri="{FF2B5EF4-FFF2-40B4-BE49-F238E27FC236}">
                <a16:creationId xmlns:a16="http://schemas.microsoft.com/office/drawing/2014/main" id="{D55481CF-06F3-41A2-A4E2-868EC42DC948}"/>
              </a:ext>
            </a:extLst>
          </p:cNvPr>
          <p:cNvSpPr txBox="1">
            <a:spLocks/>
          </p:cNvSpPr>
          <p:nvPr>
            <p:custDataLst>
              <p:tags r:id="rId4"/>
            </p:custDataLst>
          </p:nvPr>
        </p:nvSpPr>
        <p:spPr>
          <a:xfrm>
            <a:off x="462987" y="169"/>
            <a:ext cx="80523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ET SI…</a:t>
            </a:r>
            <a:endParaRPr lang="en-US" sz="3600" dirty="0">
              <a:solidFill>
                <a:srgbClr val="721F70"/>
              </a:solidFill>
            </a:endParaRPr>
          </a:p>
        </p:txBody>
      </p:sp>
    </p:spTree>
    <p:extLst>
      <p:ext uri="{BB962C8B-B14F-4D97-AF65-F5344CB8AC3E}">
        <p14:creationId xmlns:p14="http://schemas.microsoft.com/office/powerpoint/2010/main" val="3444163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4490977" y="1815415"/>
            <a:ext cx="4252973" cy="4214995"/>
          </a:xfrm>
          <a:prstGeom prst="roundRect">
            <a:avLst>
              <a:gd name="adj" fmla="val 0"/>
            </a:avLst>
          </a:prstGeom>
          <a:solidFill>
            <a:srgbClr val="0674B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600"/>
              </a:spcBef>
              <a:buFont typeface="Arial" panose="020B0604020202020204" pitchFamily="34" charset="0"/>
              <a:buChar char="•"/>
            </a:pPr>
            <a:r>
              <a:rPr lang="fr-FR" sz="2000" dirty="0"/>
              <a:t>Restez en contact avec l’employé</a:t>
            </a:r>
          </a:p>
          <a:p>
            <a:pPr marL="342900" indent="-342900">
              <a:spcBef>
                <a:spcPts val="600"/>
              </a:spcBef>
              <a:buFont typeface="Arial" panose="020B0604020202020204" pitchFamily="34" charset="0"/>
              <a:buChar char="•"/>
            </a:pPr>
            <a:r>
              <a:rPr lang="fr-FR" sz="2000" dirty="0"/>
              <a:t>Impliquez l’employé dans la démarche</a:t>
            </a:r>
          </a:p>
          <a:p>
            <a:pPr marL="342900" indent="-342900">
              <a:spcBef>
                <a:spcPts val="600"/>
              </a:spcBef>
              <a:buFont typeface="Arial" panose="020B0604020202020204" pitchFamily="34" charset="0"/>
              <a:buChar char="•"/>
            </a:pPr>
            <a:r>
              <a:rPr lang="fr-FR" sz="2000" dirty="0"/>
              <a:t>Sensibilisez les collègues de travail</a:t>
            </a:r>
          </a:p>
          <a:p>
            <a:pPr marL="342900" indent="-342900">
              <a:spcBef>
                <a:spcPts val="600"/>
              </a:spcBef>
              <a:buFont typeface="Arial" panose="020B0604020202020204" pitchFamily="34" charset="0"/>
              <a:buChar char="•"/>
            </a:pPr>
            <a:r>
              <a:rPr lang="fr-FR" sz="2000" dirty="0"/>
              <a:t>Prévoyez une rencontre</a:t>
            </a:r>
          </a:p>
          <a:p>
            <a:pPr marL="342900" indent="-342900">
              <a:spcBef>
                <a:spcPts val="600"/>
              </a:spcBef>
              <a:buFont typeface="Arial" panose="020B0604020202020204" pitchFamily="34" charset="0"/>
              <a:buChar char="•"/>
            </a:pPr>
            <a:r>
              <a:rPr lang="fr-FR" sz="2000" dirty="0"/>
              <a:t>Planifiez le retour</a:t>
            </a:r>
          </a:p>
          <a:p>
            <a:pPr marL="342900" indent="-342900">
              <a:spcBef>
                <a:spcPts val="600"/>
              </a:spcBef>
              <a:buFont typeface="Arial" panose="020B0604020202020204" pitchFamily="34" charset="0"/>
              <a:buChar char="•"/>
            </a:pPr>
            <a:r>
              <a:rPr lang="fr-FR" sz="2000" dirty="0"/>
              <a:t>Faites un suivi</a:t>
            </a:r>
          </a:p>
          <a:p>
            <a:pPr marL="342900" indent="-342900">
              <a:spcBef>
                <a:spcPts val="600"/>
              </a:spcBef>
              <a:buFont typeface="Arial" panose="020B0604020202020204" pitchFamily="34" charset="0"/>
              <a:buChar char="•"/>
            </a:pPr>
            <a:r>
              <a:rPr lang="fr-FR" sz="2000" dirty="0"/>
              <a:t>Faites preuve d’empathie et d’écoute</a:t>
            </a:r>
          </a:p>
        </p:txBody>
      </p:sp>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24</a:t>
            </a:r>
          </a:p>
        </p:txBody>
      </p:sp>
      <p:pic>
        <p:nvPicPr>
          <p:cNvPr id="11" name="Picture 10">
            <a:extLst>
              <a:ext uri="{FF2B5EF4-FFF2-40B4-BE49-F238E27FC236}">
                <a16:creationId xmlns:a16="http://schemas.microsoft.com/office/drawing/2014/main" id="{EB1161DE-54C7-2E42-8365-49DE5CB1086B}"/>
              </a:ext>
            </a:extLst>
          </p:cNvPr>
          <p:cNvPicPr>
            <a:picLocks noChangeAspect="1"/>
          </p:cNvPicPr>
          <p:nvPr>
            <p:custDataLst>
              <p:tags r:id="rId3"/>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9" name="Title 1">
            <a:extLst>
              <a:ext uri="{FF2B5EF4-FFF2-40B4-BE49-F238E27FC236}">
                <a16:creationId xmlns:a16="http://schemas.microsoft.com/office/drawing/2014/main" id="{0FE4B7A4-F598-49FF-9D57-650339FB08D8}"/>
              </a:ext>
            </a:extLst>
          </p:cNvPr>
          <p:cNvSpPr txBox="1">
            <a:spLocks/>
          </p:cNvSpPr>
          <p:nvPr>
            <p:custDataLst>
              <p:tags r:id="rId4"/>
            </p:custDataLst>
          </p:nvPr>
        </p:nvSpPr>
        <p:spPr>
          <a:xfrm>
            <a:off x="857250" y="2449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600" b="1" dirty="0">
                <a:solidFill>
                  <a:srgbClr val="FF9300"/>
                </a:solidFill>
              </a:rPr>
              <a:t>FAVORISER UN RETOUR </a:t>
            </a:r>
          </a:p>
          <a:p>
            <a:pPr algn="r"/>
            <a:r>
              <a:rPr lang="fr-FR" sz="3600" b="1" dirty="0">
                <a:solidFill>
                  <a:srgbClr val="FF9300"/>
                </a:solidFill>
              </a:rPr>
              <a:t>AU TRAVAIL RÉUSSI</a:t>
            </a:r>
            <a:endParaRPr lang="en-US" sz="3600" dirty="0">
              <a:solidFill>
                <a:srgbClr val="721F70"/>
              </a:solidFill>
            </a:endParaRPr>
          </a:p>
        </p:txBody>
      </p:sp>
    </p:spTree>
    <p:extLst>
      <p:ext uri="{BB962C8B-B14F-4D97-AF65-F5344CB8AC3E}">
        <p14:creationId xmlns:p14="http://schemas.microsoft.com/office/powerpoint/2010/main" val="1461706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ontent Placeholder 2">
            <a:extLst>
              <a:ext uri="{FF2B5EF4-FFF2-40B4-BE49-F238E27FC236}">
                <a16:creationId xmlns:a16="http://schemas.microsoft.com/office/drawing/2014/main" id="{EB8E6027-A6C7-EA40-A68A-1AC2D56B53F8}"/>
              </a:ext>
            </a:extLst>
          </p:cNvPr>
          <p:cNvSpPr>
            <a:spLocks noGrp="1"/>
          </p:cNvSpPr>
          <p:nvPr>
            <p:ph idx="1"/>
            <p:custDataLst>
              <p:tags r:id="rId1"/>
            </p:custDataLst>
          </p:nvPr>
        </p:nvSpPr>
        <p:spPr>
          <a:xfrm>
            <a:off x="468589" y="1353047"/>
            <a:ext cx="8456749" cy="4884876"/>
          </a:xfrm>
        </p:spPr>
        <p:txBody>
          <a:bodyPr>
            <a:normAutofit/>
          </a:bodyPr>
          <a:lstStyle/>
          <a:p>
            <a:pPr marL="0" indent="0">
              <a:buNone/>
            </a:pPr>
            <a:r>
              <a:rPr lang="en-US" sz="1800" dirty="0" err="1"/>
              <a:t>Restez</a:t>
            </a:r>
            <a:r>
              <a:rPr lang="en-US" sz="1800" dirty="0"/>
              <a:t> </a:t>
            </a:r>
            <a:r>
              <a:rPr lang="en-US" sz="1800" dirty="0" err="1"/>
              <a:t>connecté</a:t>
            </a:r>
            <a:r>
              <a:rPr lang="en-US" sz="1800" dirty="0"/>
              <a:t> </a:t>
            </a:r>
            <a:r>
              <a:rPr lang="en-US" sz="1800" dirty="0" err="1"/>
              <a:t>en</a:t>
            </a:r>
            <a:r>
              <a:rPr lang="en-US" sz="1800" dirty="0"/>
              <a:t> nous </a:t>
            </a:r>
            <a:r>
              <a:rPr lang="en-US" sz="1800" dirty="0" err="1"/>
              <a:t>suivant</a:t>
            </a:r>
            <a:r>
              <a:rPr lang="en-US" sz="1800" dirty="0"/>
              <a:t> sur les </a:t>
            </a:r>
            <a:r>
              <a:rPr lang="en-US" sz="1800" dirty="0" err="1"/>
              <a:t>réseaux</a:t>
            </a:r>
            <a:r>
              <a:rPr lang="en-US" sz="1800" dirty="0"/>
              <a:t> </a:t>
            </a:r>
            <a:r>
              <a:rPr lang="en-US" sz="1800" dirty="0" err="1"/>
              <a:t>sociaux</a:t>
            </a:r>
            <a:r>
              <a:rPr lang="en-US" sz="1800" dirty="0"/>
              <a:t>! </a:t>
            </a:r>
            <a:r>
              <a:rPr lang="en-US" sz="1800" dirty="0" err="1"/>
              <a:t>Vous</a:t>
            </a:r>
            <a:r>
              <a:rPr lang="en-US" sz="1800" dirty="0"/>
              <a:t> </a:t>
            </a:r>
            <a:r>
              <a:rPr lang="en-US" sz="1800" dirty="0" err="1"/>
              <a:t>aurez</a:t>
            </a:r>
            <a:r>
              <a:rPr lang="en-US" sz="1800" dirty="0"/>
              <a:t> </a:t>
            </a:r>
            <a:r>
              <a:rPr lang="en-US" sz="1800" dirty="0" err="1"/>
              <a:t>accès</a:t>
            </a:r>
            <a:r>
              <a:rPr lang="en-US" sz="1800" dirty="0"/>
              <a:t> à des conseils et des </a:t>
            </a:r>
            <a:r>
              <a:rPr lang="en-US" sz="1800" dirty="0" err="1"/>
              <a:t>informations</a:t>
            </a:r>
            <a:r>
              <a:rPr lang="en-US" sz="1800" dirty="0"/>
              <a:t> </a:t>
            </a:r>
            <a:r>
              <a:rPr lang="en-US" sz="1800" dirty="0" err="1"/>
              <a:t>importantes</a:t>
            </a:r>
            <a:r>
              <a:rPr lang="en-US" sz="1800" dirty="0"/>
              <a:t> sur </a:t>
            </a:r>
            <a:r>
              <a:rPr lang="en-US" sz="1800" dirty="0" err="1"/>
              <a:t>nos</a:t>
            </a:r>
            <a:r>
              <a:rPr lang="en-US" sz="1800" dirty="0"/>
              <a:t> </a:t>
            </a:r>
            <a:r>
              <a:rPr lang="en-US" sz="1800" dirty="0" err="1"/>
              <a:t>programmes</a:t>
            </a:r>
            <a:r>
              <a:rPr lang="en-US" sz="1800" dirty="0"/>
              <a:t> et </a:t>
            </a:r>
            <a:r>
              <a:rPr lang="en-US" sz="1800" dirty="0" err="1"/>
              <a:t>nos</a:t>
            </a:r>
            <a:r>
              <a:rPr lang="en-US" sz="1800" dirty="0"/>
              <a:t> services.</a:t>
            </a:r>
          </a:p>
          <a:p>
            <a:pPr marL="0" indent="0">
              <a:spcBef>
                <a:spcPts val="1200"/>
              </a:spcBef>
              <a:buNone/>
            </a:pPr>
            <a:r>
              <a:rPr lang="en-US" sz="1800" dirty="0"/>
              <a:t>Pour </a:t>
            </a:r>
            <a:r>
              <a:rPr lang="en-US" sz="1800" dirty="0" err="1"/>
              <a:t>toutes</a:t>
            </a:r>
            <a:r>
              <a:rPr lang="en-US" sz="1800" dirty="0"/>
              <a:t> questions, </a:t>
            </a:r>
            <a:r>
              <a:rPr lang="en-US" sz="1800" dirty="0" err="1"/>
              <a:t>contactez</a:t>
            </a:r>
            <a:r>
              <a:rPr lang="en-US" sz="1800" dirty="0"/>
              <a:t>-nous par </a:t>
            </a:r>
            <a:r>
              <a:rPr lang="en-US" sz="1800" dirty="0" err="1"/>
              <a:t>courriel</a:t>
            </a:r>
            <a:r>
              <a:rPr lang="en-US" sz="1800" dirty="0"/>
              <a:t> à </a:t>
            </a:r>
            <a:r>
              <a:rPr lang="en-US" sz="1800" dirty="0">
                <a:solidFill>
                  <a:srgbClr val="1B75BC"/>
                </a:solidFill>
              </a:rPr>
              <a:t>info@systems24-7.com </a:t>
            </a:r>
            <a:r>
              <a:rPr lang="en-US" sz="1800" dirty="0" err="1"/>
              <a:t>ou</a:t>
            </a:r>
            <a:r>
              <a:rPr lang="en-US" sz="1800" dirty="0"/>
              <a:t> au 1-866-754-8839.</a:t>
            </a:r>
          </a:p>
          <a:p>
            <a:pPr marL="0" indent="0">
              <a:spcBef>
                <a:spcPts val="1200"/>
              </a:spcBef>
              <a:buNone/>
            </a:pPr>
            <a:r>
              <a:rPr lang="en-US" sz="1800" dirty="0" err="1"/>
              <a:t>Visitez</a:t>
            </a:r>
            <a:r>
              <a:rPr lang="en-US" sz="1800" dirty="0"/>
              <a:t> </a:t>
            </a:r>
            <a:r>
              <a:rPr lang="en-US" sz="1800" dirty="0" err="1"/>
              <a:t>notre</a:t>
            </a:r>
            <a:r>
              <a:rPr lang="en-US" sz="1800" dirty="0"/>
              <a:t> site Web au </a:t>
            </a:r>
            <a:r>
              <a:rPr lang="en-US" sz="1800" dirty="0">
                <a:solidFill>
                  <a:srgbClr val="1B75BC"/>
                </a:solidFill>
                <a:hlinkClick r:id="rId10"/>
              </a:rPr>
              <a:t>www.systems24-7.com</a:t>
            </a:r>
            <a:r>
              <a:rPr lang="en-US" sz="1800" dirty="0">
                <a:solidFill>
                  <a:srgbClr val="1B75BC"/>
                </a:solidFill>
              </a:rPr>
              <a:t>.</a:t>
            </a:r>
            <a:endParaRPr lang="en-US" sz="1800" b="1" dirty="0">
              <a:solidFill>
                <a:schemeClr val="accent6"/>
              </a:solidFill>
            </a:endParaRPr>
          </a:p>
          <a:p>
            <a:pPr marL="0" indent="0">
              <a:spcBef>
                <a:spcPts val="1200"/>
              </a:spcBef>
              <a:buNone/>
            </a:pPr>
            <a:endParaRPr lang="en-US" sz="1800" b="1" dirty="0">
              <a:solidFill>
                <a:srgbClr val="FF9300"/>
              </a:solidFill>
            </a:endParaRPr>
          </a:p>
          <a:p>
            <a:pPr marL="0" indent="0">
              <a:spcBef>
                <a:spcPts val="1200"/>
              </a:spcBef>
              <a:buNone/>
            </a:pPr>
            <a:endParaRPr lang="en-US" sz="1800" b="1" dirty="0">
              <a:solidFill>
                <a:srgbClr val="FF9300"/>
              </a:solidFill>
            </a:endParaRPr>
          </a:p>
          <a:p>
            <a:pPr marL="0" indent="0">
              <a:spcBef>
                <a:spcPts val="1200"/>
              </a:spcBef>
              <a:buNone/>
            </a:pPr>
            <a:endParaRPr lang="en-US" sz="1800" b="1" dirty="0">
              <a:solidFill>
                <a:srgbClr val="FF9300"/>
              </a:solidFill>
            </a:endParaRPr>
          </a:p>
          <a:p>
            <a:pPr marL="0" indent="0" algn="ctr">
              <a:spcBef>
                <a:spcPts val="1200"/>
              </a:spcBef>
              <a:buNone/>
            </a:pPr>
            <a:r>
              <a:rPr lang="en-US" sz="2400" b="1" dirty="0">
                <a:solidFill>
                  <a:srgbClr val="FF9300"/>
                </a:solidFill>
              </a:rPr>
              <a:t>Merci </a:t>
            </a:r>
            <a:r>
              <a:rPr lang="en-US" sz="2400" b="1" dirty="0" err="1">
                <a:solidFill>
                  <a:srgbClr val="FF9300"/>
                </a:solidFill>
              </a:rPr>
              <a:t>d’avoir</a:t>
            </a:r>
            <a:r>
              <a:rPr lang="en-US" sz="2400" b="1" dirty="0">
                <a:solidFill>
                  <a:srgbClr val="FF9300"/>
                </a:solidFill>
              </a:rPr>
              <a:t> </a:t>
            </a:r>
            <a:r>
              <a:rPr lang="en-US" sz="2400" b="1" dirty="0" err="1">
                <a:solidFill>
                  <a:srgbClr val="FF9300"/>
                </a:solidFill>
              </a:rPr>
              <a:t>été</a:t>
            </a:r>
            <a:r>
              <a:rPr lang="en-US" sz="2400" b="1" dirty="0">
                <a:solidFill>
                  <a:srgbClr val="FF9300"/>
                </a:solidFill>
              </a:rPr>
              <a:t> des </a:t>
            </a:r>
            <a:r>
              <a:rPr lang="en-US" sz="2400" b="1" dirty="0" err="1">
                <a:solidFill>
                  <a:srgbClr val="FF9300"/>
                </a:solidFill>
              </a:rPr>
              <a:t>nôtres</a:t>
            </a:r>
            <a:r>
              <a:rPr lang="en-US" sz="2400" b="1" dirty="0">
                <a:solidFill>
                  <a:srgbClr val="FF9300"/>
                </a:solidFill>
              </a:rPr>
              <a:t> </a:t>
            </a:r>
            <a:r>
              <a:rPr lang="en-US" sz="2400" b="1" dirty="0" err="1">
                <a:solidFill>
                  <a:srgbClr val="FF9300"/>
                </a:solidFill>
              </a:rPr>
              <a:t>aujourd’hui</a:t>
            </a:r>
            <a:r>
              <a:rPr lang="en-US" sz="2400" b="1" dirty="0">
                <a:solidFill>
                  <a:srgbClr val="FF9300"/>
                </a:solidFill>
              </a:rPr>
              <a:t>. </a:t>
            </a:r>
          </a:p>
          <a:p>
            <a:pPr marL="0" indent="0" algn="ctr">
              <a:spcBef>
                <a:spcPts val="1200"/>
              </a:spcBef>
              <a:buNone/>
            </a:pPr>
            <a:r>
              <a:rPr lang="en-US" sz="2400" b="1" dirty="0" err="1">
                <a:solidFill>
                  <a:srgbClr val="FF9300"/>
                </a:solidFill>
              </a:rPr>
              <a:t>Inscrivez-vous</a:t>
            </a:r>
            <a:r>
              <a:rPr lang="en-US" sz="2400" b="1" dirty="0">
                <a:solidFill>
                  <a:srgbClr val="FF9300"/>
                </a:solidFill>
              </a:rPr>
              <a:t> </a:t>
            </a:r>
            <a:r>
              <a:rPr lang="en-US" sz="2400" b="1" dirty="0" err="1">
                <a:solidFill>
                  <a:srgbClr val="FF9300"/>
                </a:solidFill>
              </a:rPr>
              <a:t>dès</a:t>
            </a:r>
            <a:r>
              <a:rPr lang="en-US" sz="2400" b="1" dirty="0">
                <a:solidFill>
                  <a:srgbClr val="FF9300"/>
                </a:solidFill>
              </a:rPr>
              <a:t> </a:t>
            </a:r>
            <a:r>
              <a:rPr lang="en-US" sz="2400" b="1" dirty="0" err="1">
                <a:solidFill>
                  <a:srgbClr val="FF9300"/>
                </a:solidFill>
              </a:rPr>
              <a:t>maintenant</a:t>
            </a:r>
            <a:r>
              <a:rPr lang="en-US" sz="2400" b="1" dirty="0">
                <a:solidFill>
                  <a:srgbClr val="FF9300"/>
                </a:solidFill>
              </a:rPr>
              <a:t> au prochain </a:t>
            </a:r>
            <a:r>
              <a:rPr lang="en-US" sz="2400" b="1" dirty="0" err="1">
                <a:solidFill>
                  <a:srgbClr val="FF9300"/>
                </a:solidFill>
              </a:rPr>
              <a:t>webinaire</a:t>
            </a:r>
            <a:r>
              <a:rPr lang="en-US" sz="2400" b="1" dirty="0">
                <a:solidFill>
                  <a:srgbClr val="FF9300"/>
                </a:solidFill>
              </a:rPr>
              <a:t>. </a:t>
            </a:r>
          </a:p>
        </p:txBody>
      </p:sp>
      <p:pic>
        <p:nvPicPr>
          <p:cNvPr id="9" name="Picture 8" descr="Shape&#10;&#10;Description automatically generated with medium confidence">
            <a:extLst>
              <a:ext uri="{FF2B5EF4-FFF2-40B4-BE49-F238E27FC236}">
                <a16:creationId xmlns:a16="http://schemas.microsoft.com/office/drawing/2014/main" id="{68371BD0-60FA-6C42-8551-620900A2E475}"/>
              </a:ext>
            </a:extLst>
          </p:cNvPr>
          <p:cNvPicPr>
            <a:picLocks noChangeAspect="1"/>
          </p:cNvPicPr>
          <p:nvPr>
            <p:custDataLst>
              <p:tags r:id="rId2"/>
            </p:custDataLst>
          </p:nvPr>
        </p:nvPicPr>
        <p:blipFill>
          <a:blip r:embed="rId11" cstate="screen">
            <a:extLst>
              <a:ext uri="{28A0092B-C50C-407E-A947-70E740481C1C}">
                <a14:useLocalDpi xmlns:a14="http://schemas.microsoft.com/office/drawing/2010/main"/>
              </a:ext>
            </a:extLst>
          </a:blip>
          <a:stretch>
            <a:fillRect/>
          </a:stretch>
        </p:blipFill>
        <p:spPr>
          <a:xfrm>
            <a:off x="121024" y="6305978"/>
            <a:ext cx="16943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t>Page 25</a:t>
            </a:r>
          </a:p>
        </p:txBody>
      </p:sp>
      <p:pic>
        <p:nvPicPr>
          <p:cNvPr id="25" name="Picture 24">
            <a:hlinkClick r:id="rId12"/>
            <a:extLst>
              <a:ext uri="{FF2B5EF4-FFF2-40B4-BE49-F238E27FC236}">
                <a16:creationId xmlns:a16="http://schemas.microsoft.com/office/drawing/2014/main" id="{FA5B7C31-AC31-A640-ACEC-4CD483C3E04C}"/>
              </a:ext>
            </a:extLst>
          </p:cNvPr>
          <p:cNvPicPr>
            <a:picLocks noChangeAspect="1"/>
          </p:cNvPicPr>
          <p:nvPr>
            <p:custDataLst>
              <p:tags r:id="rId4"/>
            </p:custDataLst>
          </p:nvPr>
        </p:nvPicPr>
        <p:blipFill rotWithShape="1">
          <a:blip r:embed="rId13" cstate="screen">
            <a:extLst>
              <a:ext uri="{28A0092B-C50C-407E-A947-70E740481C1C}">
                <a14:useLocalDpi xmlns:a14="http://schemas.microsoft.com/office/drawing/2010/main"/>
              </a:ext>
            </a:extLst>
          </a:blip>
          <a:srcRect/>
          <a:stretch/>
        </p:blipFill>
        <p:spPr>
          <a:xfrm>
            <a:off x="429439" y="3429000"/>
            <a:ext cx="2662237" cy="770126"/>
          </a:xfrm>
          <a:prstGeom prst="rect">
            <a:avLst/>
          </a:prstGeom>
        </p:spPr>
      </p:pic>
      <p:pic>
        <p:nvPicPr>
          <p:cNvPr id="26" name="Picture 25">
            <a:hlinkClick r:id="rId14"/>
            <a:extLst>
              <a:ext uri="{FF2B5EF4-FFF2-40B4-BE49-F238E27FC236}">
                <a16:creationId xmlns:a16="http://schemas.microsoft.com/office/drawing/2014/main" id="{5C5ED96B-CD53-8E48-8CC2-022605B4D830}"/>
              </a:ext>
            </a:extLst>
          </p:cNvPr>
          <p:cNvPicPr>
            <a:picLocks noChangeAspect="1"/>
          </p:cNvPicPr>
          <p:nvPr>
            <p:custDataLst>
              <p:tags r:id="rId5"/>
            </p:custDataLst>
          </p:nvPr>
        </p:nvPicPr>
        <p:blipFill rotWithShape="1">
          <a:blip r:embed="rId15" cstate="screen">
            <a:extLst>
              <a:ext uri="{28A0092B-C50C-407E-A947-70E740481C1C}">
                <a14:useLocalDpi xmlns:a14="http://schemas.microsoft.com/office/drawing/2010/main"/>
              </a:ext>
            </a:extLst>
          </a:blip>
          <a:srcRect/>
          <a:stretch/>
        </p:blipFill>
        <p:spPr>
          <a:xfrm>
            <a:off x="3380753" y="3429000"/>
            <a:ext cx="2600028" cy="770126"/>
          </a:xfrm>
          <a:prstGeom prst="rect">
            <a:avLst/>
          </a:prstGeom>
        </p:spPr>
      </p:pic>
      <p:pic>
        <p:nvPicPr>
          <p:cNvPr id="27" name="Picture 26">
            <a:hlinkClick r:id="rId16"/>
            <a:extLst>
              <a:ext uri="{FF2B5EF4-FFF2-40B4-BE49-F238E27FC236}">
                <a16:creationId xmlns:a16="http://schemas.microsoft.com/office/drawing/2014/main" id="{2B94202F-E96C-F24A-BB74-80C4D184E030}"/>
              </a:ext>
            </a:extLst>
          </p:cNvPr>
          <p:cNvPicPr>
            <a:picLocks noChangeAspect="1"/>
          </p:cNvPicPr>
          <p:nvPr>
            <p:custDataLst>
              <p:tags r:id="rId6"/>
            </p:custDataLst>
          </p:nvPr>
        </p:nvPicPr>
        <p:blipFill rotWithShape="1">
          <a:blip r:embed="rId17" cstate="screen">
            <a:extLst>
              <a:ext uri="{28A0092B-C50C-407E-A947-70E740481C1C}">
                <a14:useLocalDpi xmlns:a14="http://schemas.microsoft.com/office/drawing/2010/main"/>
              </a:ext>
            </a:extLst>
          </a:blip>
          <a:srcRect/>
          <a:stretch/>
        </p:blipFill>
        <p:spPr>
          <a:xfrm>
            <a:off x="6263103" y="3429000"/>
            <a:ext cx="2662235" cy="770126"/>
          </a:xfrm>
          <a:prstGeom prst="rect">
            <a:avLst/>
          </a:prstGeom>
        </p:spPr>
      </p:pic>
      <p:sp>
        <p:nvSpPr>
          <p:cNvPr id="11" name="Title 1">
            <a:extLst>
              <a:ext uri="{FF2B5EF4-FFF2-40B4-BE49-F238E27FC236}">
                <a16:creationId xmlns:a16="http://schemas.microsoft.com/office/drawing/2014/main" id="{6E623BAA-A33B-44D5-BCFE-5FDF346A6956}"/>
              </a:ext>
            </a:extLst>
          </p:cNvPr>
          <p:cNvSpPr txBox="1">
            <a:spLocks/>
          </p:cNvSpPr>
          <p:nvPr>
            <p:custDataLst>
              <p:tags r:id="rId7"/>
            </p:custDataLst>
          </p:nvPr>
        </p:nvSpPr>
        <p:spPr>
          <a:xfrm>
            <a:off x="480164" y="170"/>
            <a:ext cx="8046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FF9300"/>
                </a:solidFill>
              </a:rPr>
              <a:t>CONCLUSION</a:t>
            </a:r>
            <a:endParaRPr lang="en-US" sz="3600" dirty="0">
              <a:solidFill>
                <a:srgbClr val="721F70"/>
              </a:solidFill>
            </a:endParaRPr>
          </a:p>
        </p:txBody>
      </p:sp>
    </p:spTree>
    <p:extLst>
      <p:ext uri="{BB962C8B-B14F-4D97-AF65-F5344CB8AC3E}">
        <p14:creationId xmlns:p14="http://schemas.microsoft.com/office/powerpoint/2010/main" val="355120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576262" y="1412875"/>
            <a:ext cx="3463303" cy="3618655"/>
          </a:xfrm>
          <a:prstGeom prst="roundRect">
            <a:avLst>
              <a:gd name="adj" fmla="val 0"/>
            </a:avLst>
          </a:prstGeom>
          <a:solidFill>
            <a:srgbClr val="FF93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b="1" dirty="0">
                <a:solidFill>
                  <a:schemeClr val="bg1"/>
                </a:solidFill>
              </a:rPr>
              <a:t>La politique de </a:t>
            </a:r>
            <a:r>
              <a:rPr lang="en-US" b="1" dirty="0" err="1">
                <a:solidFill>
                  <a:schemeClr val="bg1"/>
                </a:solidFill>
              </a:rPr>
              <a:t>l’entreprise</a:t>
            </a:r>
            <a:r>
              <a:rPr lang="en-US" b="1" dirty="0">
                <a:solidFill>
                  <a:schemeClr val="bg1"/>
                </a:solidFill>
              </a:rPr>
              <a:t> :</a:t>
            </a:r>
          </a:p>
          <a:p>
            <a:pPr marL="342900" indent="-342900">
              <a:spcBef>
                <a:spcPts val="600"/>
              </a:spcBef>
              <a:buFont typeface="Arial" panose="020B0604020202020204" pitchFamily="34" charset="0"/>
              <a:buChar char="•"/>
            </a:pPr>
            <a:r>
              <a:rPr lang="fr-FR" dirty="0"/>
              <a:t>Procédure de déclaration d’accident et d’incident du travail</a:t>
            </a:r>
          </a:p>
          <a:p>
            <a:pPr marL="342900" indent="-342900">
              <a:spcBef>
                <a:spcPts val="600"/>
              </a:spcBef>
              <a:buFont typeface="Arial" panose="020B0604020202020204" pitchFamily="34" charset="0"/>
              <a:buChar char="•"/>
            </a:pPr>
            <a:r>
              <a:rPr lang="fr-FR" dirty="0"/>
              <a:t>Procédure à suivre en cas d’accident</a:t>
            </a:r>
          </a:p>
          <a:p>
            <a:pPr marL="342900" indent="-342900">
              <a:spcBef>
                <a:spcPts val="600"/>
              </a:spcBef>
              <a:buFont typeface="Arial" panose="020B0604020202020204" pitchFamily="34" charset="0"/>
              <a:buChar char="•"/>
            </a:pPr>
            <a:r>
              <a:rPr lang="en-US" dirty="0" err="1"/>
              <a:t>Procédure</a:t>
            </a:r>
            <a:r>
              <a:rPr lang="en-US" dirty="0"/>
              <a:t> pour le retour au travail et </a:t>
            </a:r>
            <a:r>
              <a:rPr lang="en-US" dirty="0" err="1"/>
              <a:t>l’assignation</a:t>
            </a:r>
            <a:r>
              <a:rPr lang="en-US" dirty="0"/>
              <a:t> </a:t>
            </a:r>
            <a:r>
              <a:rPr lang="en-US" dirty="0" err="1"/>
              <a:t>temporaire</a:t>
            </a:r>
            <a:endParaRPr lang="en-CA" dirty="0"/>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2"/>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t>Page 3</a:t>
            </a:r>
          </a:p>
        </p:txBody>
      </p:sp>
      <p:sp>
        <p:nvSpPr>
          <p:cNvPr id="11" name="Title 1">
            <a:extLst>
              <a:ext uri="{FF2B5EF4-FFF2-40B4-BE49-F238E27FC236}">
                <a16:creationId xmlns:a16="http://schemas.microsoft.com/office/drawing/2014/main" id="{E10ADBF9-B18A-4A97-94D4-F714A3775E4F}"/>
              </a:ext>
            </a:extLst>
          </p:cNvPr>
          <p:cNvSpPr txBox="1">
            <a:spLocks/>
          </p:cNvSpPr>
          <p:nvPr>
            <p:custDataLst>
              <p:tags r:id="rId4"/>
            </p:custDataLst>
          </p:nvPr>
        </p:nvSpPr>
        <p:spPr>
          <a:xfrm>
            <a:off x="474562" y="-11404"/>
            <a:ext cx="805236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effectLst>
                  <a:outerShdw blurRad="50800" dist="38100" dir="2700000" algn="tl" rotWithShape="0">
                    <a:prstClr val="black">
                      <a:alpha val="40000"/>
                    </a:prstClr>
                  </a:outerShdw>
                </a:effectLst>
              </a:rPr>
              <a:t>POLITIQUE DE L’ENTREPRISE</a:t>
            </a:r>
            <a:endParaRPr lang="en-US" sz="3600" dirty="0">
              <a:solidFill>
                <a:srgbClr val="FF93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43816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3558D2D-6AD0-5040-BFD5-FB6D7B8596D8}"/>
              </a:ext>
            </a:extLst>
          </p:cNvPr>
          <p:cNvPicPr>
            <a:picLocks noChangeAspect="1"/>
          </p:cNvPicPr>
          <p:nvPr>
            <p:custDataLst>
              <p:tags r:id="rId1"/>
            </p:custDataLst>
          </p:nvPr>
        </p:nvPicPr>
        <p:blipFill>
          <a:blip r:embed="rId12" cstate="screen">
            <a:extLst>
              <a:ext uri="{28A0092B-C50C-407E-A947-70E740481C1C}">
                <a14:useLocalDpi xmlns:a14="http://schemas.microsoft.com/office/drawing/2010/main"/>
              </a:ext>
            </a:extLst>
          </a:blip>
          <a:stretch>
            <a:fillRect/>
          </a:stretch>
        </p:blipFill>
        <p:spPr>
          <a:xfrm>
            <a:off x="1195863" y="1226792"/>
            <a:ext cx="6752273" cy="5144589"/>
          </a:xfrm>
          <a:prstGeom prst="rect">
            <a:avLst/>
          </a:prstGeom>
        </p:spPr>
      </p:pic>
      <p:sp>
        <p:nvSpPr>
          <p:cNvPr id="7" name="Text Box 11">
            <a:extLst>
              <a:ext uri="{FF2B5EF4-FFF2-40B4-BE49-F238E27FC236}">
                <a16:creationId xmlns:a16="http://schemas.microsoft.com/office/drawing/2014/main" id="{6F903A5B-75CB-D24D-B9EF-0F9CB1303922}"/>
              </a:ext>
            </a:extLst>
          </p:cNvPr>
          <p:cNvSpPr txBox="1">
            <a:spLocks noChangeArrowheads="1"/>
          </p:cNvSpPr>
          <p:nvPr>
            <p:custDataLst>
              <p:tags r:id="rId2"/>
            </p:custDataLst>
          </p:nvPr>
        </p:nvSpPr>
        <p:spPr bwMode="auto">
          <a:xfrm>
            <a:off x="3860995" y="3086459"/>
            <a:ext cx="1375705" cy="492443"/>
          </a:xfrm>
          <a:prstGeom prst="rect">
            <a:avLst/>
          </a:prstGeom>
          <a:noFill/>
          <a:ln w="9525">
            <a:noFill/>
            <a:miter lim="800000"/>
            <a:headEnd/>
            <a:tailEnd/>
          </a:ln>
        </p:spPr>
        <p:txBody>
          <a:bodyPr wrap="square" lIns="0" tIns="0" rIns="0" bIns="0">
            <a:spAutoFit/>
          </a:bodyPr>
          <a:lstStyle/>
          <a:p>
            <a:pPr algn="ctr">
              <a:spcBef>
                <a:spcPct val="50000"/>
              </a:spcBef>
              <a:defRPr/>
            </a:pPr>
            <a:r>
              <a:rPr lang="en-US" sz="1600" b="1" dirty="0" err="1">
                <a:solidFill>
                  <a:schemeClr val="bg1"/>
                </a:solidFill>
                <a:latin typeface="Arial" panose="020B0604020202020204" pitchFamily="34" charset="0"/>
                <a:cs typeface="Arial" panose="020B0604020202020204" pitchFamily="34" charset="0"/>
              </a:rPr>
              <a:t>Employé</a:t>
            </a:r>
            <a:r>
              <a:rPr lang="en-US" sz="1600" b="1" dirty="0">
                <a:solidFill>
                  <a:schemeClr val="bg1"/>
                </a:solidFill>
                <a:latin typeface="Arial" panose="020B0604020202020204" pitchFamily="34" charset="0"/>
                <a:cs typeface="Arial" panose="020B0604020202020204" pitchFamily="34" charset="0"/>
              </a:rPr>
              <a:t>/ </a:t>
            </a:r>
            <a:r>
              <a:rPr lang="en-US" sz="1600" b="1" dirty="0" err="1">
                <a:solidFill>
                  <a:schemeClr val="bg1"/>
                </a:solidFill>
                <a:latin typeface="Arial" panose="020B0604020202020204" pitchFamily="34" charset="0"/>
                <a:cs typeface="Arial" panose="020B0604020202020204" pitchFamily="34" charset="0"/>
              </a:rPr>
              <a:t>Syndicat</a:t>
            </a:r>
            <a:endParaRPr lang="en-CA" sz="1600" b="1" dirty="0">
              <a:solidFill>
                <a:schemeClr val="bg1"/>
              </a:solidFill>
              <a:latin typeface="Arial" panose="020B0604020202020204" pitchFamily="34" charset="0"/>
              <a:cs typeface="Arial" panose="020B0604020202020204" pitchFamily="34" charset="0"/>
            </a:endParaRPr>
          </a:p>
        </p:txBody>
      </p:sp>
      <p:sp>
        <p:nvSpPr>
          <p:cNvPr id="8" name="Text Box 11">
            <a:extLst>
              <a:ext uri="{FF2B5EF4-FFF2-40B4-BE49-F238E27FC236}">
                <a16:creationId xmlns:a16="http://schemas.microsoft.com/office/drawing/2014/main" id="{D9B77B80-06A7-6C40-BBD2-3C8B8E6CD336}"/>
              </a:ext>
            </a:extLst>
          </p:cNvPr>
          <p:cNvSpPr txBox="1">
            <a:spLocks noChangeArrowheads="1"/>
          </p:cNvSpPr>
          <p:nvPr>
            <p:custDataLst>
              <p:tags r:id="rId3"/>
            </p:custDataLst>
          </p:nvPr>
        </p:nvSpPr>
        <p:spPr bwMode="auto">
          <a:xfrm>
            <a:off x="5707912" y="2696194"/>
            <a:ext cx="2016125" cy="246221"/>
          </a:xfrm>
          <a:prstGeom prst="rect">
            <a:avLst/>
          </a:prstGeom>
          <a:noFill/>
          <a:ln w="9525">
            <a:noFill/>
            <a:miter lim="800000"/>
            <a:headEnd/>
            <a:tailEnd/>
          </a:ln>
        </p:spPr>
        <p:txBody>
          <a:bodyPr lIns="0" tIns="0" rIns="0" bIns="0">
            <a:spAutoFit/>
          </a:bodyPr>
          <a:lstStyle/>
          <a:p>
            <a:pPr algn="ctr">
              <a:spcBef>
                <a:spcPct val="50000"/>
              </a:spcBef>
              <a:defRPr/>
            </a:pPr>
            <a:r>
              <a:rPr lang="en-US" sz="1600" b="1" dirty="0" err="1">
                <a:solidFill>
                  <a:schemeClr val="bg1"/>
                </a:solidFill>
                <a:latin typeface="Arial" panose="020B0604020202020204" pitchFamily="34" charset="0"/>
                <a:cs typeface="Arial" panose="020B0604020202020204" pitchFamily="34" charset="0"/>
              </a:rPr>
              <a:t>Superviseur</a:t>
            </a:r>
            <a:endParaRPr lang="en-CA" sz="1600" b="1" dirty="0">
              <a:solidFill>
                <a:schemeClr val="bg1"/>
              </a:solidFill>
              <a:latin typeface="Arial" panose="020B0604020202020204" pitchFamily="34" charset="0"/>
              <a:cs typeface="Arial" panose="020B0604020202020204" pitchFamily="34" charset="0"/>
            </a:endParaRPr>
          </a:p>
        </p:txBody>
      </p:sp>
      <p:sp>
        <p:nvSpPr>
          <p:cNvPr id="9" name="Text Box 11">
            <a:extLst>
              <a:ext uri="{FF2B5EF4-FFF2-40B4-BE49-F238E27FC236}">
                <a16:creationId xmlns:a16="http://schemas.microsoft.com/office/drawing/2014/main" id="{BE2909D2-00A7-8649-8284-500488BC862C}"/>
              </a:ext>
            </a:extLst>
          </p:cNvPr>
          <p:cNvSpPr txBox="1">
            <a:spLocks noChangeArrowheads="1"/>
          </p:cNvSpPr>
          <p:nvPr>
            <p:custDataLst>
              <p:tags r:id="rId4"/>
            </p:custDataLst>
          </p:nvPr>
        </p:nvSpPr>
        <p:spPr bwMode="auto">
          <a:xfrm>
            <a:off x="3563936" y="1819229"/>
            <a:ext cx="2016125" cy="246221"/>
          </a:xfrm>
          <a:prstGeom prst="rect">
            <a:avLst/>
          </a:prstGeom>
          <a:noFill/>
          <a:ln w="9525">
            <a:noFill/>
            <a:miter lim="800000"/>
            <a:headEnd/>
            <a:tailEnd/>
          </a:ln>
        </p:spPr>
        <p:txBody>
          <a:bodyPr lIns="0" tIns="0" rIns="0" bIns="0">
            <a:spAutoFit/>
          </a:bodyPr>
          <a:lstStyle/>
          <a:p>
            <a:pPr algn="ctr">
              <a:defRPr/>
            </a:pPr>
            <a:r>
              <a:rPr lang="en-US" sz="1600" b="1" dirty="0">
                <a:solidFill>
                  <a:schemeClr val="bg1"/>
                </a:solidFill>
                <a:latin typeface="Arial" panose="020B0604020202020204" pitchFamily="34" charset="0"/>
                <a:cs typeface="Arial" panose="020B0604020202020204" pitchFamily="34" charset="0"/>
              </a:rPr>
              <a:t>Commission</a:t>
            </a:r>
            <a:endParaRPr lang="en-CA" sz="1600" b="1" dirty="0">
              <a:solidFill>
                <a:schemeClr val="bg1"/>
              </a:solidFill>
              <a:latin typeface="Arial" panose="020B0604020202020204" pitchFamily="34" charset="0"/>
              <a:cs typeface="Arial" panose="020B0604020202020204" pitchFamily="34" charset="0"/>
            </a:endParaRPr>
          </a:p>
        </p:txBody>
      </p:sp>
      <p:sp>
        <p:nvSpPr>
          <p:cNvPr id="10" name="Text Box 11">
            <a:extLst>
              <a:ext uri="{FF2B5EF4-FFF2-40B4-BE49-F238E27FC236}">
                <a16:creationId xmlns:a16="http://schemas.microsoft.com/office/drawing/2014/main" id="{F1B145CE-1D9B-D647-A077-D527D5F3AC85}"/>
              </a:ext>
            </a:extLst>
          </p:cNvPr>
          <p:cNvSpPr txBox="1">
            <a:spLocks noChangeArrowheads="1"/>
          </p:cNvSpPr>
          <p:nvPr>
            <p:custDataLst>
              <p:tags r:id="rId5"/>
            </p:custDataLst>
          </p:nvPr>
        </p:nvSpPr>
        <p:spPr bwMode="auto">
          <a:xfrm>
            <a:off x="1544102" y="2600180"/>
            <a:ext cx="1548947" cy="492443"/>
          </a:xfrm>
          <a:prstGeom prst="rect">
            <a:avLst/>
          </a:prstGeom>
          <a:noFill/>
          <a:ln w="9525">
            <a:noFill/>
            <a:miter lim="800000"/>
            <a:headEnd/>
            <a:tailEnd/>
          </a:ln>
        </p:spPr>
        <p:txBody>
          <a:bodyPr wrap="square" lIns="0" tIns="0" rIns="0" bIns="0">
            <a:spAutoFit/>
          </a:bodyPr>
          <a:lstStyle/>
          <a:p>
            <a:pPr algn="ctr">
              <a:defRPr/>
            </a:pPr>
            <a:r>
              <a:rPr lang="en-US" sz="1600" b="1" dirty="0" err="1">
                <a:solidFill>
                  <a:schemeClr val="bg1"/>
                </a:solidFill>
                <a:latin typeface="Arial" panose="020B0604020202020204" pitchFamily="34" charset="0"/>
                <a:cs typeface="Arial" panose="020B0604020202020204" pitchFamily="34" charset="0"/>
              </a:rPr>
              <a:t>Ressources</a:t>
            </a:r>
            <a:r>
              <a:rPr lang="en-US" sz="1600" b="1" dirty="0">
                <a:solidFill>
                  <a:schemeClr val="bg1"/>
                </a:solidFill>
                <a:latin typeface="Arial" panose="020B0604020202020204" pitchFamily="34" charset="0"/>
                <a:cs typeface="Arial" panose="020B0604020202020204" pitchFamily="34" charset="0"/>
              </a:rPr>
              <a:t> </a:t>
            </a:r>
            <a:r>
              <a:rPr lang="en-US" sz="1600" b="1" dirty="0" err="1">
                <a:solidFill>
                  <a:schemeClr val="bg1"/>
                </a:solidFill>
                <a:latin typeface="Arial" panose="020B0604020202020204" pitchFamily="34" charset="0"/>
                <a:cs typeface="Arial" panose="020B0604020202020204" pitchFamily="34" charset="0"/>
              </a:rPr>
              <a:t>Humaines</a:t>
            </a:r>
            <a:endParaRPr lang="en-CA" sz="1600" b="1" dirty="0">
              <a:solidFill>
                <a:schemeClr val="bg1"/>
              </a:solidFill>
              <a:latin typeface="Arial" panose="020B0604020202020204" pitchFamily="34" charset="0"/>
              <a:cs typeface="Arial" panose="020B0604020202020204" pitchFamily="34" charset="0"/>
            </a:endParaRPr>
          </a:p>
        </p:txBody>
      </p:sp>
      <p:sp>
        <p:nvSpPr>
          <p:cNvPr id="11" name="Text Box 11">
            <a:extLst>
              <a:ext uri="{FF2B5EF4-FFF2-40B4-BE49-F238E27FC236}">
                <a16:creationId xmlns:a16="http://schemas.microsoft.com/office/drawing/2014/main" id="{A71BA85B-50C9-154F-AFD8-D8FCDF83F84A}"/>
              </a:ext>
            </a:extLst>
          </p:cNvPr>
          <p:cNvSpPr txBox="1">
            <a:spLocks noChangeArrowheads="1"/>
          </p:cNvSpPr>
          <p:nvPr>
            <p:custDataLst>
              <p:tags r:id="rId6"/>
            </p:custDataLst>
          </p:nvPr>
        </p:nvSpPr>
        <p:spPr bwMode="auto">
          <a:xfrm>
            <a:off x="5268519" y="4789010"/>
            <a:ext cx="1775052" cy="246221"/>
          </a:xfrm>
          <a:prstGeom prst="rect">
            <a:avLst/>
          </a:prstGeom>
          <a:noFill/>
          <a:ln w="9525">
            <a:noFill/>
            <a:miter lim="800000"/>
            <a:headEnd/>
            <a:tailEnd/>
          </a:ln>
        </p:spPr>
        <p:txBody>
          <a:bodyPr wrap="square" lIns="0" tIns="0" rIns="0" bIns="0">
            <a:spAutoFit/>
          </a:bodyPr>
          <a:lstStyle/>
          <a:p>
            <a:pPr algn="ctr">
              <a:spcBef>
                <a:spcPct val="50000"/>
              </a:spcBef>
              <a:defRPr/>
            </a:pPr>
            <a:r>
              <a:rPr lang="en-US" sz="1600" b="1" dirty="0" err="1">
                <a:solidFill>
                  <a:schemeClr val="bg1"/>
                </a:solidFill>
                <a:latin typeface="Arial" panose="020B0604020202020204" pitchFamily="34" charset="0"/>
                <a:cs typeface="Arial" panose="020B0604020202020204" pitchFamily="34" charset="0"/>
              </a:rPr>
              <a:t>Médecin</a:t>
            </a:r>
            <a:endParaRPr lang="en-CA" sz="1600" b="1" dirty="0">
              <a:solidFill>
                <a:schemeClr val="bg1"/>
              </a:solidFill>
              <a:latin typeface="Arial" panose="020B0604020202020204" pitchFamily="34" charset="0"/>
              <a:cs typeface="Arial" panose="020B0604020202020204" pitchFamily="34" charset="0"/>
            </a:endParaRPr>
          </a:p>
        </p:txBody>
      </p:sp>
      <p:sp>
        <p:nvSpPr>
          <p:cNvPr id="12" name="Text Box 11">
            <a:extLst>
              <a:ext uri="{FF2B5EF4-FFF2-40B4-BE49-F238E27FC236}">
                <a16:creationId xmlns:a16="http://schemas.microsoft.com/office/drawing/2014/main" id="{3EF7B7CB-068E-194E-BCC8-44F975742E76}"/>
              </a:ext>
            </a:extLst>
          </p:cNvPr>
          <p:cNvSpPr txBox="1">
            <a:spLocks noChangeArrowheads="1"/>
          </p:cNvSpPr>
          <p:nvPr>
            <p:custDataLst>
              <p:tags r:id="rId7"/>
            </p:custDataLst>
          </p:nvPr>
        </p:nvSpPr>
        <p:spPr bwMode="auto">
          <a:xfrm>
            <a:off x="1926319" y="4517424"/>
            <a:ext cx="2194560" cy="984885"/>
          </a:xfrm>
          <a:prstGeom prst="rect">
            <a:avLst/>
          </a:prstGeom>
          <a:noFill/>
          <a:ln w="9525">
            <a:noFill/>
            <a:miter lim="800000"/>
            <a:headEnd/>
            <a:tailEnd/>
          </a:ln>
        </p:spPr>
        <p:txBody>
          <a:bodyPr wrap="square" lIns="0" tIns="0" rIns="0" bIns="0">
            <a:spAutoFit/>
          </a:bodyPr>
          <a:lstStyle/>
          <a:p>
            <a:pPr algn="ctr">
              <a:spcBef>
                <a:spcPct val="50000"/>
              </a:spcBef>
              <a:defRPr/>
            </a:pPr>
            <a:r>
              <a:rPr lang="en-US" sz="1600" b="1" dirty="0" err="1">
                <a:solidFill>
                  <a:schemeClr val="bg1"/>
                </a:solidFill>
                <a:latin typeface="Arial" panose="020B0604020202020204" pitchFamily="34" charset="0"/>
                <a:cs typeface="Arial" panose="020B0604020202020204" pitchFamily="34" charset="0"/>
              </a:rPr>
              <a:t>Coordonnateur</a:t>
            </a:r>
            <a:r>
              <a:rPr lang="en-US" sz="1600" b="1" dirty="0">
                <a:solidFill>
                  <a:schemeClr val="bg1"/>
                </a:solidFill>
                <a:latin typeface="Arial" panose="020B0604020202020204" pitchFamily="34" charset="0"/>
                <a:cs typeface="Arial" panose="020B0604020202020204" pitchFamily="34" charset="0"/>
              </a:rPr>
              <a:t> Retour au travail/ </a:t>
            </a:r>
            <a:r>
              <a:rPr lang="en-US" sz="1600" b="1" dirty="0" err="1">
                <a:solidFill>
                  <a:schemeClr val="bg1"/>
                </a:solidFill>
                <a:latin typeface="Arial" panose="020B0604020202020204" pitchFamily="34" charset="0"/>
                <a:cs typeface="Arial" panose="020B0604020202020204" pitchFamily="34" charset="0"/>
              </a:rPr>
              <a:t>Équipe</a:t>
            </a:r>
            <a:r>
              <a:rPr lang="en-US" sz="1600" b="1" dirty="0">
                <a:solidFill>
                  <a:schemeClr val="bg1"/>
                </a:solidFill>
                <a:latin typeface="Arial" panose="020B0604020202020204" pitchFamily="34" charset="0"/>
                <a:cs typeface="Arial" panose="020B0604020202020204" pitchFamily="34" charset="0"/>
              </a:rPr>
              <a:t> de gestion des </a:t>
            </a:r>
            <a:r>
              <a:rPr lang="en-US" sz="1600" b="1" dirty="0" err="1">
                <a:solidFill>
                  <a:schemeClr val="bg1"/>
                </a:solidFill>
                <a:latin typeface="Arial" panose="020B0604020202020204" pitchFamily="34" charset="0"/>
                <a:cs typeface="Arial" panose="020B0604020202020204" pitchFamily="34" charset="0"/>
              </a:rPr>
              <a:t>réclamations</a:t>
            </a:r>
            <a:endParaRPr lang="en-CA" sz="1600" b="1" dirty="0">
              <a:solidFill>
                <a:schemeClr val="bg1"/>
              </a:solidFill>
              <a:latin typeface="Arial" panose="020B0604020202020204" pitchFamily="34" charset="0"/>
              <a:cs typeface="Arial" panose="020B0604020202020204" pitchFamily="34" charset="0"/>
            </a:endParaRPr>
          </a:p>
        </p:txBody>
      </p:sp>
      <p:sp>
        <p:nvSpPr>
          <p:cNvPr id="15" name="Title 1">
            <a:extLst>
              <a:ext uri="{FF2B5EF4-FFF2-40B4-BE49-F238E27FC236}">
                <a16:creationId xmlns:a16="http://schemas.microsoft.com/office/drawing/2014/main" id="{5EFAA4F4-95CA-4EBE-86D1-CADEB01905EE}"/>
              </a:ext>
            </a:extLst>
          </p:cNvPr>
          <p:cNvSpPr txBox="1">
            <a:spLocks/>
          </p:cNvSpPr>
          <p:nvPr>
            <p:custDataLst>
              <p:tags r:id="rId8"/>
            </p:custDataLst>
          </p:nvPr>
        </p:nvSpPr>
        <p:spPr>
          <a:xfrm>
            <a:off x="486137" y="-11410"/>
            <a:ext cx="802921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FF9300"/>
                </a:solidFill>
              </a:rPr>
              <a:t>COMMUNICATION</a:t>
            </a:r>
            <a:endParaRPr lang="en-US" sz="3600" dirty="0">
              <a:solidFill>
                <a:srgbClr val="FF9300"/>
              </a:solidFill>
            </a:endParaRPr>
          </a:p>
        </p:txBody>
      </p:sp>
      <p:pic>
        <p:nvPicPr>
          <p:cNvPr id="16" name="Picture 15" descr="Shape&#10;&#10;Description automatically generated with medium confidence">
            <a:extLst>
              <a:ext uri="{FF2B5EF4-FFF2-40B4-BE49-F238E27FC236}">
                <a16:creationId xmlns:a16="http://schemas.microsoft.com/office/drawing/2014/main" id="{4E56C7CB-3E40-40BE-A6C4-2E585B41AD8A}"/>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21024" y="6305978"/>
            <a:ext cx="1694329" cy="466098"/>
          </a:xfrm>
          <a:prstGeom prst="rect">
            <a:avLst/>
          </a:prstGeom>
        </p:spPr>
      </p:pic>
      <p:sp>
        <p:nvSpPr>
          <p:cNvPr id="13" name="TextBox 12">
            <a:extLst>
              <a:ext uri="{FF2B5EF4-FFF2-40B4-BE49-F238E27FC236}">
                <a16:creationId xmlns:a16="http://schemas.microsoft.com/office/drawing/2014/main" id="{3619F26D-D29C-4E82-A1F8-CEAE6FED4C20}"/>
              </a:ext>
            </a:extLst>
          </p:cNvPr>
          <p:cNvSpPr txBox="1"/>
          <p:nvPr>
            <p:custDataLst>
              <p:tags r:id="rId9"/>
            </p:custDataLst>
          </p:nvPr>
        </p:nvSpPr>
        <p:spPr>
          <a:xfrm>
            <a:off x="7584141" y="6541867"/>
            <a:ext cx="1438835" cy="276999"/>
          </a:xfrm>
          <a:prstGeom prst="rect">
            <a:avLst/>
          </a:prstGeom>
          <a:noFill/>
        </p:spPr>
        <p:txBody>
          <a:bodyPr wrap="square" rtlCol="0">
            <a:spAutoFit/>
          </a:bodyPr>
          <a:lstStyle/>
          <a:p>
            <a:pPr algn="r"/>
            <a:r>
              <a:rPr lang="en-US" sz="1200" dirty="0"/>
              <a:t>Page 4</a:t>
            </a:r>
          </a:p>
        </p:txBody>
      </p:sp>
    </p:spTree>
    <p:extLst>
      <p:ext uri="{BB962C8B-B14F-4D97-AF65-F5344CB8AC3E}">
        <p14:creationId xmlns:p14="http://schemas.microsoft.com/office/powerpoint/2010/main" val="324578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17C49B9-C51F-4F10-BBE2-357959A25F19}"/>
              </a:ext>
            </a:extLst>
          </p:cNvPr>
          <p:cNvSpPr/>
          <p:nvPr/>
        </p:nvSpPr>
        <p:spPr>
          <a:xfrm>
            <a:off x="3264802" y="4568072"/>
            <a:ext cx="1689572" cy="1407254"/>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a:extLst>
              <a:ext uri="{FF2B5EF4-FFF2-40B4-BE49-F238E27FC236}">
                <a16:creationId xmlns:a16="http://schemas.microsoft.com/office/drawing/2014/main" id="{0925C143-BA15-4E0C-9201-688ACEDAD10A}"/>
              </a:ext>
            </a:extLst>
          </p:cNvPr>
          <p:cNvSpPr/>
          <p:nvPr/>
        </p:nvSpPr>
        <p:spPr>
          <a:xfrm>
            <a:off x="5130889" y="4568072"/>
            <a:ext cx="3745045" cy="1407254"/>
          </a:xfrm>
          <a:prstGeom prst="rect">
            <a:avLst/>
          </a:prstGeom>
          <a:solidFill>
            <a:srgbClr val="3AB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a:extLst>
              <a:ext uri="{FF2B5EF4-FFF2-40B4-BE49-F238E27FC236}">
                <a16:creationId xmlns:a16="http://schemas.microsoft.com/office/drawing/2014/main" id="{A2EF1A82-A5A2-4C3A-B179-06CB3DD61FEB}"/>
              </a:ext>
            </a:extLst>
          </p:cNvPr>
          <p:cNvSpPr/>
          <p:nvPr/>
        </p:nvSpPr>
        <p:spPr>
          <a:xfrm>
            <a:off x="268066" y="4568072"/>
            <a:ext cx="2820221" cy="1407254"/>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itle 1">
            <a:extLst>
              <a:ext uri="{FF2B5EF4-FFF2-40B4-BE49-F238E27FC236}">
                <a16:creationId xmlns:a16="http://schemas.microsoft.com/office/drawing/2014/main" id="{48EC4A55-E8CC-4FBA-9190-58181187EC3D}"/>
              </a:ext>
            </a:extLst>
          </p:cNvPr>
          <p:cNvSpPr txBox="1">
            <a:spLocks/>
          </p:cNvSpPr>
          <p:nvPr>
            <p:custDataLst>
              <p:tags r:id="rId1"/>
            </p:custDataLst>
          </p:nvPr>
        </p:nvSpPr>
        <p:spPr>
          <a:xfrm>
            <a:off x="474562" y="34890"/>
            <a:ext cx="7940480" cy="12440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latin typeface="Arial" panose="020B0604020202020204" pitchFamily="34" charset="0"/>
                <a:cs typeface="Arial" panose="020B0604020202020204" pitchFamily="34" charset="0"/>
              </a:rPr>
              <a:t>POURQUOI C’EST IMPORTANT</a:t>
            </a:r>
            <a:endParaRPr lang="en-US" sz="3600" dirty="0">
              <a:solidFill>
                <a:srgbClr val="FF9300"/>
              </a:solidFill>
            </a:endParaRPr>
          </a:p>
        </p:txBody>
      </p:sp>
      <p:sp>
        <p:nvSpPr>
          <p:cNvPr id="10" name="TextBox 9">
            <a:extLst>
              <a:ext uri="{FF2B5EF4-FFF2-40B4-BE49-F238E27FC236}">
                <a16:creationId xmlns:a16="http://schemas.microsoft.com/office/drawing/2014/main" id="{A8CC2087-9E22-4733-B5CB-0473C9A524E5}"/>
              </a:ext>
            </a:extLst>
          </p:cNvPr>
          <p:cNvSpPr txBox="1"/>
          <p:nvPr/>
        </p:nvSpPr>
        <p:spPr>
          <a:xfrm>
            <a:off x="328879" y="4603932"/>
            <a:ext cx="2705691" cy="1354217"/>
          </a:xfrm>
          <a:prstGeom prst="rect">
            <a:avLst/>
          </a:prstGeom>
          <a:noFill/>
        </p:spPr>
        <p:txBody>
          <a:bodyPr wrap="square">
            <a:spAutoFit/>
          </a:bodyPr>
          <a:lstStyle/>
          <a:p>
            <a:pPr marL="285750" indent="-285750">
              <a:buFont typeface="Arial" panose="020B0604020202020204" pitchFamily="34" charset="0"/>
              <a:buChar char="•"/>
            </a:pPr>
            <a:r>
              <a:rPr lang="fr-FR" sz="1600" dirty="0">
                <a:solidFill>
                  <a:schemeClr val="bg1"/>
                </a:solidFill>
              </a:rPr>
              <a:t>Frais médicaux</a:t>
            </a:r>
          </a:p>
          <a:p>
            <a:pPr marL="285750" indent="-285750">
              <a:buFont typeface="Arial" panose="020B0604020202020204" pitchFamily="34" charset="0"/>
              <a:buChar char="•"/>
            </a:pPr>
            <a:r>
              <a:rPr lang="fr-FR" sz="1600" dirty="0">
                <a:solidFill>
                  <a:schemeClr val="bg1"/>
                </a:solidFill>
              </a:rPr>
              <a:t>Coûts salariaux</a:t>
            </a:r>
          </a:p>
          <a:p>
            <a:pPr marL="285750" indent="-285750">
              <a:buFont typeface="Arial" panose="020B0604020202020204" pitchFamily="34" charset="0"/>
              <a:buChar char="•"/>
            </a:pPr>
            <a:r>
              <a:rPr lang="fr-FR" sz="1600" dirty="0">
                <a:solidFill>
                  <a:schemeClr val="bg1"/>
                </a:solidFill>
              </a:rPr>
              <a:t>Coûts administratifs</a:t>
            </a:r>
          </a:p>
          <a:p>
            <a:pPr marL="285750" indent="-285750">
              <a:buFont typeface="Arial" panose="020B0604020202020204" pitchFamily="34" charset="0"/>
              <a:buChar char="•"/>
            </a:pPr>
            <a:r>
              <a:rPr lang="fr-FR" sz="1600" dirty="0">
                <a:solidFill>
                  <a:schemeClr val="bg1"/>
                </a:solidFill>
              </a:rPr>
              <a:t>Perte en productivité</a:t>
            </a:r>
          </a:p>
          <a:p>
            <a:pPr marL="285750" indent="-285750">
              <a:buFont typeface="Arial" panose="020B0604020202020204" pitchFamily="34" charset="0"/>
              <a:buChar char="•"/>
            </a:pPr>
            <a:r>
              <a:rPr lang="fr-FR" sz="1600" dirty="0">
                <a:solidFill>
                  <a:schemeClr val="bg1"/>
                </a:solidFill>
              </a:rPr>
              <a:t>Coûts humains</a:t>
            </a:r>
          </a:p>
        </p:txBody>
      </p:sp>
      <p:sp>
        <p:nvSpPr>
          <p:cNvPr id="14" name="TextBox 13">
            <a:extLst>
              <a:ext uri="{FF2B5EF4-FFF2-40B4-BE49-F238E27FC236}">
                <a16:creationId xmlns:a16="http://schemas.microsoft.com/office/drawing/2014/main" id="{0490910E-24A4-497C-A6A4-DA66D03C2E49}"/>
              </a:ext>
            </a:extLst>
          </p:cNvPr>
          <p:cNvSpPr txBox="1"/>
          <p:nvPr/>
        </p:nvSpPr>
        <p:spPr>
          <a:xfrm>
            <a:off x="5187325" y="4651887"/>
            <a:ext cx="3677034" cy="1323439"/>
          </a:xfrm>
          <a:prstGeom prst="rect">
            <a:avLst/>
          </a:prstGeom>
          <a:noFill/>
        </p:spPr>
        <p:txBody>
          <a:bodyPr wrap="square">
            <a:spAutoFit/>
          </a:bodyPr>
          <a:lstStyle/>
          <a:p>
            <a:r>
              <a:rPr lang="fr-FR" sz="1600" dirty="0">
                <a:solidFill>
                  <a:schemeClr val="bg1"/>
                </a:solidFill>
              </a:rPr>
              <a:t>Estimation des coûts directs : 54 856 $</a:t>
            </a:r>
          </a:p>
          <a:p>
            <a:r>
              <a:rPr lang="fr-FR" sz="1600" dirty="0">
                <a:solidFill>
                  <a:schemeClr val="bg1"/>
                </a:solidFill>
              </a:rPr>
              <a:t>Estimation des coûts indirects : </a:t>
            </a:r>
          </a:p>
          <a:p>
            <a:r>
              <a:rPr lang="fr-FR" sz="1600" dirty="0">
                <a:solidFill>
                  <a:schemeClr val="bg1"/>
                </a:solidFill>
              </a:rPr>
              <a:t>60 341$</a:t>
            </a:r>
          </a:p>
          <a:p>
            <a:r>
              <a:rPr lang="fr-FR" sz="1600" dirty="0">
                <a:solidFill>
                  <a:schemeClr val="bg1"/>
                </a:solidFill>
              </a:rPr>
              <a:t>Total des coûts directs et indirects : 115 197$</a:t>
            </a:r>
          </a:p>
        </p:txBody>
      </p:sp>
      <p:sp>
        <p:nvSpPr>
          <p:cNvPr id="18" name="TextBox 17">
            <a:extLst>
              <a:ext uri="{FF2B5EF4-FFF2-40B4-BE49-F238E27FC236}">
                <a16:creationId xmlns:a16="http://schemas.microsoft.com/office/drawing/2014/main" id="{8158F2D4-DE2C-4C26-9E69-B14CDE18E5EC}"/>
              </a:ext>
            </a:extLst>
          </p:cNvPr>
          <p:cNvSpPr txBox="1"/>
          <p:nvPr/>
        </p:nvSpPr>
        <p:spPr>
          <a:xfrm>
            <a:off x="3069296" y="6006100"/>
            <a:ext cx="5869374" cy="307777"/>
          </a:xfrm>
          <a:prstGeom prst="rect">
            <a:avLst/>
          </a:prstGeom>
          <a:noFill/>
        </p:spPr>
        <p:txBody>
          <a:bodyPr wrap="square">
            <a:spAutoFit/>
          </a:bodyPr>
          <a:lstStyle/>
          <a:p>
            <a:pPr marL="0" indent="0" algn="r">
              <a:buNone/>
            </a:pPr>
            <a:r>
              <a:rPr lang="fr-FR" sz="1400" i="1" dirty="0">
                <a:solidFill>
                  <a:srgbClr val="0674BB"/>
                </a:solidFill>
                <a:hlinkClick r:id="rId5"/>
              </a:rPr>
              <a:t>https://www.osha.gov/dcsp/smallbusiness/safetypays/index.html</a:t>
            </a:r>
            <a:endParaRPr lang="en-CA" sz="1400" i="1" dirty="0">
              <a:solidFill>
                <a:srgbClr val="0674BB"/>
              </a:solidFill>
            </a:endParaRPr>
          </a:p>
        </p:txBody>
      </p:sp>
      <p:sp>
        <p:nvSpPr>
          <p:cNvPr id="26" name="TextBox 25">
            <a:extLst>
              <a:ext uri="{FF2B5EF4-FFF2-40B4-BE49-F238E27FC236}">
                <a16:creationId xmlns:a16="http://schemas.microsoft.com/office/drawing/2014/main" id="{B6132CD1-8826-45A7-813F-BA662A03A002}"/>
              </a:ext>
            </a:extLst>
          </p:cNvPr>
          <p:cNvSpPr txBox="1"/>
          <p:nvPr/>
        </p:nvSpPr>
        <p:spPr>
          <a:xfrm>
            <a:off x="3332814" y="4706737"/>
            <a:ext cx="1621559" cy="1354217"/>
          </a:xfrm>
          <a:prstGeom prst="rect">
            <a:avLst/>
          </a:prstGeom>
          <a:noFill/>
        </p:spPr>
        <p:txBody>
          <a:bodyPr wrap="square">
            <a:spAutoFit/>
          </a:bodyPr>
          <a:lstStyle/>
          <a:p>
            <a:pPr marL="0" indent="0">
              <a:buNone/>
            </a:pPr>
            <a:r>
              <a:rPr lang="fr-FR" sz="1600" b="1" dirty="0">
                <a:solidFill>
                  <a:schemeClr val="bg1"/>
                </a:solidFill>
              </a:rPr>
              <a:t>Un employé subit une</a:t>
            </a:r>
          </a:p>
          <a:p>
            <a:pPr marL="0" indent="0">
              <a:buNone/>
            </a:pPr>
            <a:r>
              <a:rPr lang="fr-FR" sz="1600" b="1" dirty="0">
                <a:solidFill>
                  <a:schemeClr val="bg1"/>
                </a:solidFill>
              </a:rPr>
              <a:t>fracture au travail:</a:t>
            </a:r>
          </a:p>
          <a:p>
            <a:endParaRPr lang="fr-FR" sz="1600" dirty="0">
              <a:solidFill>
                <a:schemeClr val="bg1"/>
              </a:solidFill>
            </a:endParaRPr>
          </a:p>
        </p:txBody>
      </p:sp>
      <p:pic>
        <p:nvPicPr>
          <p:cNvPr id="12" name="Picture 11" descr="Shape&#10;&#10;Description automatically generated with medium confidence">
            <a:extLst>
              <a:ext uri="{FF2B5EF4-FFF2-40B4-BE49-F238E27FC236}">
                <a16:creationId xmlns:a16="http://schemas.microsoft.com/office/drawing/2014/main" id="{4743E0EF-F194-2047-9DA4-28BEFD1E567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1024" y="6305978"/>
            <a:ext cx="1694329" cy="466098"/>
          </a:xfrm>
          <a:prstGeom prst="rect">
            <a:avLst/>
          </a:prstGeom>
        </p:spPr>
      </p:pic>
      <p:sp>
        <p:nvSpPr>
          <p:cNvPr id="13" name="TextBox 12">
            <a:extLst>
              <a:ext uri="{FF2B5EF4-FFF2-40B4-BE49-F238E27FC236}">
                <a16:creationId xmlns:a16="http://schemas.microsoft.com/office/drawing/2014/main" id="{4ECB55CC-83E7-554E-A02E-9C8C820758C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5</a:t>
            </a:r>
          </a:p>
        </p:txBody>
      </p:sp>
    </p:spTree>
    <p:extLst>
      <p:ext uri="{BB962C8B-B14F-4D97-AF65-F5344CB8AC3E}">
        <p14:creationId xmlns:p14="http://schemas.microsoft.com/office/powerpoint/2010/main" val="150512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4AEF94-4C69-4077-820C-7B4DD878104B}"/>
              </a:ext>
            </a:extLst>
          </p:cNvPr>
          <p:cNvSpPr txBox="1">
            <a:spLocks/>
          </p:cNvSpPr>
          <p:nvPr>
            <p:custDataLst>
              <p:tags r:id="rId1"/>
            </p:custDataLst>
          </p:nvPr>
        </p:nvSpPr>
        <p:spPr>
          <a:xfrm>
            <a:off x="474562" y="166"/>
            <a:ext cx="80407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latin typeface="+mn-lt"/>
              </a:rPr>
              <a:t>COMM</a:t>
            </a:r>
            <a:r>
              <a:rPr lang="en-CA" sz="3600" b="1" dirty="0">
                <a:solidFill>
                  <a:srgbClr val="FF9300"/>
                </a:solidFill>
                <a:effectLst/>
                <a:latin typeface="+mn-lt"/>
              </a:rPr>
              <a:t>E</a:t>
            </a:r>
            <a:r>
              <a:rPr lang="en-CA" sz="3600" b="1" dirty="0">
                <a:solidFill>
                  <a:srgbClr val="FF9300"/>
                </a:solidFill>
                <a:latin typeface="+mn-lt"/>
              </a:rPr>
              <a:t>NT RÉDUIRE LES CO</a:t>
            </a:r>
            <a:r>
              <a:rPr lang="en-CA" sz="3600" b="1" i="0" dirty="0">
                <a:solidFill>
                  <a:srgbClr val="FF9300"/>
                </a:solidFill>
                <a:effectLst/>
                <a:latin typeface="+mn-lt"/>
              </a:rPr>
              <a:t>Û</a:t>
            </a:r>
            <a:r>
              <a:rPr lang="en-CA" sz="3600" b="1" dirty="0">
                <a:solidFill>
                  <a:srgbClr val="FF9300"/>
                </a:solidFill>
                <a:latin typeface="+mn-lt"/>
              </a:rPr>
              <a:t>TS</a:t>
            </a:r>
          </a:p>
        </p:txBody>
      </p:sp>
      <p:sp>
        <p:nvSpPr>
          <p:cNvPr id="2" name="Rectangle 1">
            <a:extLst>
              <a:ext uri="{FF2B5EF4-FFF2-40B4-BE49-F238E27FC236}">
                <a16:creationId xmlns:a16="http://schemas.microsoft.com/office/drawing/2014/main" id="{807F17FF-9DF0-3C44-87C8-69EF253F18A9}"/>
              </a:ext>
            </a:extLst>
          </p:cNvPr>
          <p:cNvSpPr/>
          <p:nvPr/>
        </p:nvSpPr>
        <p:spPr>
          <a:xfrm>
            <a:off x="5412896" y="2005341"/>
            <a:ext cx="3731104" cy="3192876"/>
          </a:xfrm>
          <a:prstGeom prst="rect">
            <a:avLst/>
          </a:pr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3892828-12FC-4879-9E77-ACCC5C02C9C7}"/>
              </a:ext>
            </a:extLst>
          </p:cNvPr>
          <p:cNvSpPr/>
          <p:nvPr/>
        </p:nvSpPr>
        <p:spPr>
          <a:xfrm>
            <a:off x="6103786" y="2269515"/>
            <a:ext cx="2820297" cy="589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ltLang="en-US" sz="2000" dirty="0">
                <a:solidFill>
                  <a:schemeClr val="bg1"/>
                </a:solidFill>
              </a:rPr>
              <a:t>Prévenir les accidents du travail</a:t>
            </a:r>
          </a:p>
        </p:txBody>
      </p:sp>
      <p:sp>
        <p:nvSpPr>
          <p:cNvPr id="37" name="Rectangle 36">
            <a:extLst>
              <a:ext uri="{FF2B5EF4-FFF2-40B4-BE49-F238E27FC236}">
                <a16:creationId xmlns:a16="http://schemas.microsoft.com/office/drawing/2014/main" id="{799417AB-8C0D-4690-8F46-814BF749BF50}"/>
              </a:ext>
            </a:extLst>
          </p:cNvPr>
          <p:cNvSpPr/>
          <p:nvPr/>
        </p:nvSpPr>
        <p:spPr>
          <a:xfrm>
            <a:off x="6103786" y="3038711"/>
            <a:ext cx="3476763" cy="490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altLang="en-US" sz="2000" dirty="0">
                <a:solidFill>
                  <a:schemeClr val="bg1"/>
                </a:solidFill>
              </a:rPr>
              <a:t>Respecter les </a:t>
            </a:r>
            <a:r>
              <a:rPr lang="en-CA" altLang="en-US" sz="2000" dirty="0" err="1">
                <a:solidFill>
                  <a:schemeClr val="bg1"/>
                </a:solidFill>
              </a:rPr>
              <a:t>délais</a:t>
            </a:r>
            <a:endParaRPr lang="en-CA" altLang="en-US" sz="2000" dirty="0">
              <a:solidFill>
                <a:schemeClr val="bg1"/>
              </a:solidFill>
            </a:endParaRPr>
          </a:p>
        </p:txBody>
      </p:sp>
      <p:sp>
        <p:nvSpPr>
          <p:cNvPr id="38" name="Rectangle 37">
            <a:extLst>
              <a:ext uri="{FF2B5EF4-FFF2-40B4-BE49-F238E27FC236}">
                <a16:creationId xmlns:a16="http://schemas.microsoft.com/office/drawing/2014/main" id="{51A8D8E8-73B8-4D0E-9BF6-2CCF843C8E78}"/>
              </a:ext>
            </a:extLst>
          </p:cNvPr>
          <p:cNvSpPr/>
          <p:nvPr/>
        </p:nvSpPr>
        <p:spPr>
          <a:xfrm>
            <a:off x="6103786" y="3667704"/>
            <a:ext cx="3476763" cy="589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altLang="en-US" sz="2000" dirty="0">
                <a:solidFill>
                  <a:schemeClr val="bg1"/>
                </a:solidFill>
              </a:rPr>
              <a:t>Assignation </a:t>
            </a:r>
            <a:r>
              <a:rPr lang="en-CA" altLang="en-US" sz="2000" dirty="0" err="1">
                <a:solidFill>
                  <a:schemeClr val="bg1"/>
                </a:solidFill>
              </a:rPr>
              <a:t>temporaire</a:t>
            </a:r>
            <a:r>
              <a:rPr lang="en-CA" altLang="en-US" sz="2000" dirty="0">
                <a:solidFill>
                  <a:schemeClr val="bg1"/>
                </a:solidFill>
              </a:rPr>
              <a:t> </a:t>
            </a:r>
          </a:p>
        </p:txBody>
      </p:sp>
      <p:sp>
        <p:nvSpPr>
          <p:cNvPr id="39" name="Rectangle 38">
            <a:extLst>
              <a:ext uri="{FF2B5EF4-FFF2-40B4-BE49-F238E27FC236}">
                <a16:creationId xmlns:a16="http://schemas.microsoft.com/office/drawing/2014/main" id="{A54A940C-7463-40EC-96D9-27DFF4DDF8C7}"/>
              </a:ext>
            </a:extLst>
          </p:cNvPr>
          <p:cNvSpPr/>
          <p:nvPr/>
        </p:nvSpPr>
        <p:spPr>
          <a:xfrm>
            <a:off x="6103786" y="4347316"/>
            <a:ext cx="2978725" cy="687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altLang="en-US" sz="2000" dirty="0">
                <a:solidFill>
                  <a:schemeClr val="bg1"/>
                </a:solidFill>
              </a:rPr>
              <a:t>Gérer étroitement les dossiers d’invalidité</a:t>
            </a:r>
            <a:endParaRPr lang="en-CA" altLang="en-US" sz="2000" dirty="0">
              <a:solidFill>
                <a:schemeClr val="bg1"/>
              </a:solidFill>
            </a:endParaRPr>
          </a:p>
        </p:txBody>
      </p:sp>
      <p:pic>
        <p:nvPicPr>
          <p:cNvPr id="5" name="Graphic 4" descr="Monthly calendar with solid fill">
            <a:extLst>
              <a:ext uri="{FF2B5EF4-FFF2-40B4-BE49-F238E27FC236}">
                <a16:creationId xmlns:a16="http://schemas.microsoft.com/office/drawing/2014/main" id="{818EC9F6-6E87-B342-AAFE-6E7392B69F40}"/>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541316" y="3071604"/>
            <a:ext cx="457200" cy="457200"/>
          </a:xfrm>
          <a:prstGeom prst="rect">
            <a:avLst/>
          </a:prstGeom>
        </p:spPr>
      </p:pic>
      <p:pic>
        <p:nvPicPr>
          <p:cNvPr id="7" name="Graphic 6" descr="Spilt/Cracked Glass Of Milk with solid fill">
            <a:extLst>
              <a:ext uri="{FF2B5EF4-FFF2-40B4-BE49-F238E27FC236}">
                <a16:creationId xmlns:a16="http://schemas.microsoft.com/office/drawing/2014/main" id="{13B4E6B4-2FD7-284A-841B-B5972DDA6C37}"/>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41316" y="2306161"/>
            <a:ext cx="490093" cy="490093"/>
          </a:xfrm>
          <a:prstGeom prst="rect">
            <a:avLst/>
          </a:prstGeom>
        </p:spPr>
      </p:pic>
      <p:pic>
        <p:nvPicPr>
          <p:cNvPr id="9" name="Graphic 8" descr="Clipboard Checked with solid fill">
            <a:extLst>
              <a:ext uri="{FF2B5EF4-FFF2-40B4-BE49-F238E27FC236}">
                <a16:creationId xmlns:a16="http://schemas.microsoft.com/office/drawing/2014/main" id="{98532C65-DA72-9541-AEF9-993CCEFAF03E}"/>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5504247" y="3671229"/>
            <a:ext cx="537308" cy="537308"/>
          </a:xfrm>
          <a:prstGeom prst="rect">
            <a:avLst/>
          </a:prstGeom>
        </p:spPr>
      </p:pic>
      <p:pic>
        <p:nvPicPr>
          <p:cNvPr id="12" name="Graphic 11" descr="Open folder with solid fill">
            <a:extLst>
              <a:ext uri="{FF2B5EF4-FFF2-40B4-BE49-F238E27FC236}">
                <a16:creationId xmlns:a16="http://schemas.microsoft.com/office/drawing/2014/main" id="{C4512B33-5D9A-6C40-B687-1ADC1EFADD5F}"/>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574209" y="4461654"/>
            <a:ext cx="457200" cy="457200"/>
          </a:xfrm>
          <a:prstGeom prst="rect">
            <a:avLst/>
          </a:prstGeom>
        </p:spPr>
      </p:pic>
      <p:pic>
        <p:nvPicPr>
          <p:cNvPr id="27" name="Picture 26" descr="Shape&#10;&#10;Description automatically generated with medium confidence">
            <a:extLst>
              <a:ext uri="{FF2B5EF4-FFF2-40B4-BE49-F238E27FC236}">
                <a16:creationId xmlns:a16="http://schemas.microsoft.com/office/drawing/2014/main" id="{52355759-4A9F-574A-A923-C97181AFADFA}"/>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21024" y="6305978"/>
            <a:ext cx="1694329" cy="466098"/>
          </a:xfrm>
          <a:prstGeom prst="rect">
            <a:avLst/>
          </a:prstGeom>
        </p:spPr>
      </p:pic>
      <p:sp>
        <p:nvSpPr>
          <p:cNvPr id="28" name="TextBox 27">
            <a:extLst>
              <a:ext uri="{FF2B5EF4-FFF2-40B4-BE49-F238E27FC236}">
                <a16:creationId xmlns:a16="http://schemas.microsoft.com/office/drawing/2014/main" id="{CD2FE7ED-334B-B644-B35F-116EB2BB9D22}"/>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6</a:t>
            </a:r>
          </a:p>
        </p:txBody>
      </p:sp>
    </p:spTree>
    <p:extLst>
      <p:ext uri="{BB962C8B-B14F-4D97-AF65-F5344CB8AC3E}">
        <p14:creationId xmlns:p14="http://schemas.microsoft.com/office/powerpoint/2010/main" val="230539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0D0110-0AA5-0442-9C9B-F144B28339AE}"/>
              </a:ext>
            </a:extLst>
          </p:cNvPr>
          <p:cNvSpPr/>
          <p:nvPr>
            <p:custDataLst>
              <p:tags r:id="rId1"/>
            </p:custDataLst>
          </p:nvPr>
        </p:nvSpPr>
        <p:spPr>
          <a:xfrm>
            <a:off x="0" y="4113213"/>
            <a:ext cx="9144000" cy="2744787"/>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FF8BB2EA-8B2F-C149-8C2F-2462D1308BC7}"/>
              </a:ext>
            </a:extLst>
          </p:cNvPr>
          <p:cNvSpPr/>
          <p:nvPr>
            <p:custDataLst>
              <p:tags r:id="rId2"/>
            </p:custDataLst>
          </p:nvPr>
        </p:nvSpPr>
        <p:spPr>
          <a:xfrm>
            <a:off x="502557" y="4295553"/>
            <a:ext cx="3423684" cy="4660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CA" sz="2000" b="1" dirty="0" err="1">
                <a:solidFill>
                  <a:schemeClr val="bg1"/>
                </a:solidFill>
              </a:rPr>
              <a:t>Acteurs</a:t>
            </a:r>
            <a:r>
              <a:rPr lang="en-CA" sz="2000" b="1" dirty="0">
                <a:solidFill>
                  <a:schemeClr val="bg1"/>
                </a:solidFill>
              </a:rPr>
              <a:t> </a:t>
            </a:r>
            <a:r>
              <a:rPr lang="en-CA" sz="2000" b="1" dirty="0" err="1">
                <a:solidFill>
                  <a:schemeClr val="bg1"/>
                </a:solidFill>
              </a:rPr>
              <a:t>clés</a:t>
            </a:r>
            <a:r>
              <a:rPr lang="en-CA" sz="2000" b="1" dirty="0">
                <a:solidFill>
                  <a:schemeClr val="bg1"/>
                </a:solidFill>
              </a:rPr>
              <a:t>:</a:t>
            </a:r>
          </a:p>
        </p:txBody>
      </p:sp>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7</a:t>
            </a:r>
          </a:p>
        </p:txBody>
      </p:sp>
      <p:sp>
        <p:nvSpPr>
          <p:cNvPr id="11" name="Rounded Rectangle 10">
            <a:extLst>
              <a:ext uri="{FF2B5EF4-FFF2-40B4-BE49-F238E27FC236}">
                <a16:creationId xmlns:a16="http://schemas.microsoft.com/office/drawing/2014/main" id="{E1FF2205-72E2-2743-AFBB-5E6F295C76F3}"/>
              </a:ext>
            </a:extLst>
          </p:cNvPr>
          <p:cNvSpPr/>
          <p:nvPr>
            <p:custDataLst>
              <p:tags r:id="rId4"/>
            </p:custDataLst>
          </p:nvPr>
        </p:nvSpPr>
        <p:spPr>
          <a:xfrm>
            <a:off x="492203" y="4763388"/>
            <a:ext cx="5245080" cy="204554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spcBef>
                <a:spcPts val="600"/>
              </a:spcBef>
              <a:buFont typeface="Arial" panose="020B0604020202020204" pitchFamily="34" charset="0"/>
              <a:buChar char="•"/>
            </a:pPr>
            <a:r>
              <a:rPr lang="fr-FR" dirty="0"/>
              <a:t>Le gestionnaire des dossiers de réclamation</a:t>
            </a:r>
          </a:p>
          <a:p>
            <a:pPr marL="342900" indent="-342900">
              <a:spcBef>
                <a:spcPts val="600"/>
              </a:spcBef>
              <a:buFont typeface="Arial" panose="020B0604020202020204" pitchFamily="34" charset="0"/>
              <a:buChar char="•"/>
            </a:pPr>
            <a:r>
              <a:rPr lang="en-CA" dirty="0"/>
              <a:t>La Commission</a:t>
            </a:r>
          </a:p>
          <a:p>
            <a:pPr marL="342900" indent="-342900">
              <a:spcBef>
                <a:spcPts val="600"/>
              </a:spcBef>
              <a:buFont typeface="Arial" panose="020B0604020202020204" pitchFamily="34" charset="0"/>
              <a:buChar char="•"/>
            </a:pPr>
            <a:r>
              <a:rPr lang="en-CA" dirty="0"/>
              <a:t>Le </a:t>
            </a:r>
            <a:r>
              <a:rPr lang="en-CA" dirty="0" err="1"/>
              <a:t>médecin</a:t>
            </a:r>
            <a:r>
              <a:rPr lang="en-CA" dirty="0"/>
              <a:t> </a:t>
            </a:r>
            <a:r>
              <a:rPr lang="en-CA" dirty="0" err="1"/>
              <a:t>traitant</a:t>
            </a:r>
            <a:r>
              <a:rPr lang="en-CA" dirty="0"/>
              <a:t> </a:t>
            </a:r>
          </a:p>
          <a:p>
            <a:pPr>
              <a:spcBef>
                <a:spcPts val="600"/>
              </a:spcBef>
            </a:pPr>
            <a:endParaRPr lang="en-CA" dirty="0"/>
          </a:p>
        </p:txBody>
      </p:sp>
      <p:pic>
        <p:nvPicPr>
          <p:cNvPr id="12" name="Picture 11">
            <a:extLst>
              <a:ext uri="{FF2B5EF4-FFF2-40B4-BE49-F238E27FC236}">
                <a16:creationId xmlns:a16="http://schemas.microsoft.com/office/drawing/2014/main" id="{BE726E8B-193A-AF4F-8790-C25981CD1D1F}"/>
              </a:ext>
            </a:extLst>
          </p:cNvPr>
          <p:cNvPicPr>
            <a:picLocks noChangeAspect="1"/>
          </p:cNvPicPr>
          <p:nvPr>
            <p:custDataLst>
              <p:tags r:id="rId5"/>
            </p:custDataLst>
          </p:nvPr>
        </p:nvPicPr>
        <p:blipFill>
          <a:blip r:embed="rId9"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4" name="TextBox 3">
            <a:extLst>
              <a:ext uri="{FF2B5EF4-FFF2-40B4-BE49-F238E27FC236}">
                <a16:creationId xmlns:a16="http://schemas.microsoft.com/office/drawing/2014/main" id="{6935F010-74F4-4376-B873-9D01F2615FDB}"/>
              </a:ext>
            </a:extLst>
          </p:cNvPr>
          <p:cNvSpPr txBox="1"/>
          <p:nvPr/>
        </p:nvSpPr>
        <p:spPr>
          <a:xfrm>
            <a:off x="5575234" y="4761652"/>
            <a:ext cx="3798929" cy="139967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CA" sz="1800" dirty="0" err="1">
                <a:solidFill>
                  <a:schemeClr val="bg1"/>
                </a:solidFill>
              </a:rPr>
              <a:t>L’employeur</a:t>
            </a:r>
            <a:endParaRPr lang="en-CA" sz="1800" dirty="0">
              <a:solidFill>
                <a:schemeClr val="bg1"/>
              </a:solidFill>
            </a:endParaRPr>
          </a:p>
          <a:p>
            <a:pPr marL="342900" indent="-342900">
              <a:spcBef>
                <a:spcPts val="600"/>
              </a:spcBef>
              <a:buFont typeface="Arial" panose="020B0604020202020204" pitchFamily="34" charset="0"/>
              <a:buChar char="•"/>
            </a:pPr>
            <a:r>
              <a:rPr lang="en-CA" sz="1800" dirty="0">
                <a:solidFill>
                  <a:schemeClr val="bg1"/>
                </a:solidFill>
              </a:rPr>
              <a:t>Le </a:t>
            </a:r>
            <a:r>
              <a:rPr lang="en-CA" sz="1800" dirty="0" err="1">
                <a:solidFill>
                  <a:schemeClr val="bg1"/>
                </a:solidFill>
              </a:rPr>
              <a:t>travailleur</a:t>
            </a:r>
            <a:r>
              <a:rPr lang="en-CA" sz="1800" dirty="0">
                <a:solidFill>
                  <a:schemeClr val="bg1"/>
                </a:solidFill>
              </a:rPr>
              <a:t> </a:t>
            </a:r>
            <a:r>
              <a:rPr lang="en-CA" sz="1800" dirty="0" err="1">
                <a:solidFill>
                  <a:schemeClr val="bg1"/>
                </a:solidFill>
              </a:rPr>
              <a:t>blessé</a:t>
            </a:r>
            <a:endParaRPr lang="en-CA" sz="1800" dirty="0">
              <a:solidFill>
                <a:schemeClr val="bg1"/>
              </a:solidFill>
            </a:endParaRPr>
          </a:p>
          <a:p>
            <a:pPr marL="342900" indent="-342900">
              <a:spcBef>
                <a:spcPts val="600"/>
              </a:spcBef>
              <a:buFont typeface="Arial" panose="020B0604020202020204" pitchFamily="34" charset="0"/>
              <a:buChar char="•"/>
            </a:pPr>
            <a:r>
              <a:rPr lang="en-CA" sz="1800" dirty="0">
                <a:solidFill>
                  <a:schemeClr val="bg1"/>
                </a:solidFill>
              </a:rPr>
              <a:t>Le </a:t>
            </a:r>
            <a:r>
              <a:rPr lang="en-CA" sz="1800" dirty="0" err="1">
                <a:solidFill>
                  <a:schemeClr val="bg1"/>
                </a:solidFill>
              </a:rPr>
              <a:t>superviseur</a:t>
            </a:r>
            <a:endParaRPr lang="en-CA" sz="1800" dirty="0">
              <a:solidFill>
                <a:schemeClr val="bg1"/>
              </a:solidFill>
            </a:endParaRPr>
          </a:p>
          <a:p>
            <a:endParaRPr lang="en-CA" dirty="0"/>
          </a:p>
        </p:txBody>
      </p:sp>
      <p:sp>
        <p:nvSpPr>
          <p:cNvPr id="13" name="Title 1">
            <a:extLst>
              <a:ext uri="{FF2B5EF4-FFF2-40B4-BE49-F238E27FC236}">
                <a16:creationId xmlns:a16="http://schemas.microsoft.com/office/drawing/2014/main" id="{EE0EA0E3-284F-431E-B264-C04470AB0404}"/>
              </a:ext>
            </a:extLst>
          </p:cNvPr>
          <p:cNvSpPr txBox="1">
            <a:spLocks/>
          </p:cNvSpPr>
          <p:nvPr>
            <p:custDataLst>
              <p:tags r:id="rId6"/>
            </p:custDataLst>
          </p:nvPr>
        </p:nvSpPr>
        <p:spPr>
          <a:xfrm>
            <a:off x="467832" y="-11404"/>
            <a:ext cx="80475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effectLst>
                  <a:outerShdw blurRad="50800" dist="38100" dir="2700000" algn="tl" rotWithShape="0">
                    <a:prstClr val="black">
                      <a:alpha val="40000"/>
                    </a:prstClr>
                  </a:outerShdw>
                </a:effectLst>
              </a:rPr>
              <a:t>RESPONSABILITÉS</a:t>
            </a:r>
            <a:endParaRPr lang="en-US" sz="3600" dirty="0">
              <a:solidFill>
                <a:srgbClr val="FF93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86425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CAC38DE-595C-493F-A711-B140A2E10736}"/>
              </a:ext>
            </a:extLst>
          </p:cNvPr>
          <p:cNvSpPr/>
          <p:nvPr/>
        </p:nvSpPr>
        <p:spPr>
          <a:xfrm>
            <a:off x="-1" y="5066633"/>
            <a:ext cx="9144000" cy="984607"/>
          </a:xfrm>
          <a:prstGeom prst="rect">
            <a:avLst/>
          </a:pr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1"/>
            </p:custDataLst>
          </p:nvPr>
        </p:nvPicPr>
        <p:blipFill>
          <a:blip r:embed="rId16"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2"/>
            </p:custDataLst>
          </p:nvPr>
        </p:nvSpPr>
        <p:spPr>
          <a:xfrm>
            <a:off x="7584141" y="6541867"/>
            <a:ext cx="1438835" cy="276999"/>
          </a:xfrm>
          <a:prstGeom prst="rect">
            <a:avLst/>
          </a:prstGeom>
          <a:noFill/>
        </p:spPr>
        <p:txBody>
          <a:bodyPr wrap="square" rtlCol="0">
            <a:spAutoFit/>
          </a:bodyPr>
          <a:lstStyle/>
          <a:p>
            <a:pPr algn="r"/>
            <a:r>
              <a:rPr lang="en-US" sz="1200" dirty="0"/>
              <a:t>Page 8</a:t>
            </a:r>
          </a:p>
        </p:txBody>
      </p:sp>
      <p:sp>
        <p:nvSpPr>
          <p:cNvPr id="12" name="TextBox 11">
            <a:extLst>
              <a:ext uri="{FF2B5EF4-FFF2-40B4-BE49-F238E27FC236}">
                <a16:creationId xmlns:a16="http://schemas.microsoft.com/office/drawing/2014/main" id="{7DAD7527-F68F-244F-A2A6-6569022335CD}"/>
              </a:ext>
            </a:extLst>
          </p:cNvPr>
          <p:cNvSpPr txBox="1"/>
          <p:nvPr>
            <p:custDataLst>
              <p:tags r:id="rId3"/>
            </p:custDataLst>
          </p:nvPr>
        </p:nvSpPr>
        <p:spPr>
          <a:xfrm>
            <a:off x="481807" y="3418684"/>
            <a:ext cx="2247485" cy="1477328"/>
          </a:xfrm>
          <a:prstGeom prst="rect">
            <a:avLst/>
          </a:prstGeom>
          <a:noFill/>
        </p:spPr>
        <p:txBody>
          <a:bodyPr wrap="square" rtlCol="0">
            <a:spAutoFit/>
          </a:bodyPr>
          <a:lstStyle/>
          <a:p>
            <a:r>
              <a:rPr lang="fr-FR" dirty="0"/>
              <a:t>Recueillir et analyser l’information médicale et administrative.</a:t>
            </a:r>
          </a:p>
        </p:txBody>
      </p:sp>
      <p:sp>
        <p:nvSpPr>
          <p:cNvPr id="15" name="TextBox 14">
            <a:extLst>
              <a:ext uri="{FF2B5EF4-FFF2-40B4-BE49-F238E27FC236}">
                <a16:creationId xmlns:a16="http://schemas.microsoft.com/office/drawing/2014/main" id="{231C9FD2-1564-2F46-AC27-54637DB3329E}"/>
              </a:ext>
            </a:extLst>
          </p:cNvPr>
          <p:cNvSpPr txBox="1"/>
          <p:nvPr>
            <p:custDataLst>
              <p:tags r:id="rId4"/>
            </p:custDataLst>
          </p:nvPr>
        </p:nvSpPr>
        <p:spPr>
          <a:xfrm>
            <a:off x="6683416" y="1822060"/>
            <a:ext cx="2460583" cy="1754326"/>
          </a:xfrm>
          <a:prstGeom prst="rect">
            <a:avLst/>
          </a:prstGeom>
          <a:noFill/>
        </p:spPr>
        <p:txBody>
          <a:bodyPr wrap="square" rtlCol="0">
            <a:spAutoFit/>
          </a:bodyPr>
          <a:lstStyle/>
          <a:p>
            <a:r>
              <a:rPr lang="fr-FR" dirty="0"/>
              <a:t>Mettre en place des </a:t>
            </a:r>
          </a:p>
          <a:p>
            <a:r>
              <a:rPr lang="fr-FR" dirty="0"/>
              <a:t>procédures pour le </a:t>
            </a:r>
          </a:p>
          <a:p>
            <a:r>
              <a:rPr lang="fr-FR" dirty="0"/>
              <a:t>signalement des lésions et l’assignation temporaire.</a:t>
            </a:r>
          </a:p>
        </p:txBody>
      </p:sp>
      <p:sp>
        <p:nvSpPr>
          <p:cNvPr id="18" name="TextBox 17">
            <a:extLst>
              <a:ext uri="{FF2B5EF4-FFF2-40B4-BE49-F238E27FC236}">
                <a16:creationId xmlns:a16="http://schemas.microsoft.com/office/drawing/2014/main" id="{912E0836-A04D-1443-A490-91F76EEFD3D6}"/>
              </a:ext>
            </a:extLst>
          </p:cNvPr>
          <p:cNvSpPr txBox="1"/>
          <p:nvPr>
            <p:custDataLst>
              <p:tags r:id="rId5"/>
            </p:custDataLst>
          </p:nvPr>
        </p:nvSpPr>
        <p:spPr>
          <a:xfrm>
            <a:off x="481807" y="1907161"/>
            <a:ext cx="1978778" cy="923330"/>
          </a:xfrm>
          <a:prstGeom prst="rect">
            <a:avLst/>
          </a:prstGeom>
          <a:noFill/>
        </p:spPr>
        <p:txBody>
          <a:bodyPr wrap="square" rtlCol="0">
            <a:spAutoFit/>
          </a:bodyPr>
          <a:lstStyle/>
          <a:p>
            <a:r>
              <a:rPr lang="fr-FR" dirty="0"/>
              <a:t>Définir les responsabilités des intervenants.</a:t>
            </a:r>
            <a:endParaRPr lang="en-CA" dirty="0"/>
          </a:p>
        </p:txBody>
      </p:sp>
      <p:sp>
        <p:nvSpPr>
          <p:cNvPr id="21" name="TextBox 20">
            <a:extLst>
              <a:ext uri="{FF2B5EF4-FFF2-40B4-BE49-F238E27FC236}">
                <a16:creationId xmlns:a16="http://schemas.microsoft.com/office/drawing/2014/main" id="{9B8EE4C1-3D57-4044-B867-AC227EBA9506}"/>
              </a:ext>
            </a:extLst>
          </p:cNvPr>
          <p:cNvSpPr txBox="1"/>
          <p:nvPr>
            <p:custDataLst>
              <p:tags r:id="rId6"/>
            </p:custDataLst>
          </p:nvPr>
        </p:nvSpPr>
        <p:spPr>
          <a:xfrm>
            <a:off x="6683416" y="4037340"/>
            <a:ext cx="1817610" cy="646331"/>
          </a:xfrm>
          <a:prstGeom prst="rect">
            <a:avLst/>
          </a:prstGeom>
          <a:noFill/>
        </p:spPr>
        <p:txBody>
          <a:bodyPr wrap="square" rtlCol="0">
            <a:spAutoFit/>
          </a:bodyPr>
          <a:lstStyle/>
          <a:p>
            <a:r>
              <a:rPr lang="fr-FR" dirty="0"/>
              <a:t>Effectuer le suivi du dossier.</a:t>
            </a:r>
          </a:p>
        </p:txBody>
      </p:sp>
      <p:cxnSp>
        <p:nvCxnSpPr>
          <p:cNvPr id="23" name="Straight Arrow Connector 22">
            <a:extLst>
              <a:ext uri="{FF2B5EF4-FFF2-40B4-BE49-F238E27FC236}">
                <a16:creationId xmlns:a16="http://schemas.microsoft.com/office/drawing/2014/main" id="{BA7447B7-45EA-AF48-9340-4DECC833C4DB}"/>
              </a:ext>
            </a:extLst>
          </p:cNvPr>
          <p:cNvCxnSpPr>
            <a:cxnSpLocks/>
          </p:cNvCxnSpPr>
          <p:nvPr>
            <p:custDataLst>
              <p:tags r:id="rId7"/>
            </p:custDataLst>
          </p:nvPr>
        </p:nvCxnSpPr>
        <p:spPr>
          <a:xfrm flipV="1">
            <a:off x="5305344" y="2199190"/>
            <a:ext cx="1170880" cy="640030"/>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CD44707-39DF-7447-B5C9-C81A03EAF919}"/>
              </a:ext>
            </a:extLst>
          </p:cNvPr>
          <p:cNvCxnSpPr>
            <a:cxnSpLocks/>
          </p:cNvCxnSpPr>
          <p:nvPr>
            <p:custDataLst>
              <p:tags r:id="rId8"/>
            </p:custDataLst>
          </p:nvPr>
        </p:nvCxnSpPr>
        <p:spPr>
          <a:xfrm flipH="1" flipV="1">
            <a:off x="2540364" y="2341803"/>
            <a:ext cx="1170880" cy="486796"/>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CBFC5D7-2BE1-C24A-92CF-B5726366095C}"/>
              </a:ext>
            </a:extLst>
          </p:cNvPr>
          <p:cNvCxnSpPr>
            <a:cxnSpLocks/>
          </p:cNvCxnSpPr>
          <p:nvPr>
            <p:custDataLst>
              <p:tags r:id="rId9"/>
            </p:custDataLst>
          </p:nvPr>
        </p:nvCxnSpPr>
        <p:spPr>
          <a:xfrm flipH="1">
            <a:off x="2106592" y="3750385"/>
            <a:ext cx="1604653" cy="474374"/>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85C2EDA-7F8A-C94E-BB11-E44D0EF7F684}"/>
              </a:ext>
            </a:extLst>
          </p:cNvPr>
          <p:cNvCxnSpPr>
            <a:cxnSpLocks/>
          </p:cNvCxnSpPr>
          <p:nvPr>
            <p:custDataLst>
              <p:tags r:id="rId10"/>
            </p:custDataLst>
          </p:nvPr>
        </p:nvCxnSpPr>
        <p:spPr>
          <a:xfrm>
            <a:off x="5305344" y="3865127"/>
            <a:ext cx="1170880" cy="359632"/>
          </a:xfrm>
          <a:prstGeom prst="straightConnector1">
            <a:avLst/>
          </a:prstGeom>
          <a:ln w="38100">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5" name="Right Triangle 17">
            <a:extLst>
              <a:ext uri="{FF2B5EF4-FFF2-40B4-BE49-F238E27FC236}">
                <a16:creationId xmlns:a16="http://schemas.microsoft.com/office/drawing/2014/main" id="{AEF47548-A1E3-5C4E-A863-98BBC6160ECA}"/>
              </a:ext>
            </a:extLst>
          </p:cNvPr>
          <p:cNvSpPr/>
          <p:nvPr>
            <p:custDataLst>
              <p:tags r:id="rId11"/>
            </p:custDataLst>
          </p:nvPr>
        </p:nvSpPr>
        <p:spPr>
          <a:xfrm>
            <a:off x="3842798" y="2577299"/>
            <a:ext cx="1330992" cy="1885076"/>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rgbClr val="FF93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6" name="Round Same Side Corner Rectangle 6">
            <a:extLst>
              <a:ext uri="{FF2B5EF4-FFF2-40B4-BE49-F238E27FC236}">
                <a16:creationId xmlns:a16="http://schemas.microsoft.com/office/drawing/2014/main" id="{A413C4E3-C22E-2144-B155-3E5C1C0CEC09}"/>
              </a:ext>
            </a:extLst>
          </p:cNvPr>
          <p:cNvSpPr/>
          <p:nvPr>
            <p:custDataLst>
              <p:tags r:id="rId12"/>
            </p:custDataLst>
          </p:nvPr>
        </p:nvSpPr>
        <p:spPr>
          <a:xfrm rot="2700000">
            <a:off x="4840247" y="3213692"/>
            <a:ext cx="314181" cy="1259587"/>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rgbClr val="0674B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6" name="Title 1">
            <a:extLst>
              <a:ext uri="{FF2B5EF4-FFF2-40B4-BE49-F238E27FC236}">
                <a16:creationId xmlns:a16="http://schemas.microsoft.com/office/drawing/2014/main" id="{7A62E62E-1483-43BE-8C63-FEA11680F3F0}"/>
              </a:ext>
            </a:extLst>
          </p:cNvPr>
          <p:cNvSpPr txBox="1">
            <a:spLocks/>
          </p:cNvSpPr>
          <p:nvPr>
            <p:custDataLst>
              <p:tags r:id="rId13"/>
            </p:custDataLst>
          </p:nvPr>
        </p:nvSpPr>
        <p:spPr>
          <a:xfrm>
            <a:off x="462988" y="243240"/>
            <a:ext cx="80639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rPr>
              <a:t>LE GESTIONNAIRE DES DOSSIERS DE RÉCLAMATION</a:t>
            </a:r>
            <a:endParaRPr lang="en-US" sz="3600" dirty="0">
              <a:solidFill>
                <a:srgbClr val="721F70"/>
              </a:solidFill>
            </a:endParaRPr>
          </a:p>
        </p:txBody>
      </p:sp>
    </p:spTree>
    <p:extLst>
      <p:ext uri="{BB962C8B-B14F-4D97-AF65-F5344CB8AC3E}">
        <p14:creationId xmlns:p14="http://schemas.microsoft.com/office/powerpoint/2010/main" val="288403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FF8BB2EA-8B2F-C149-8C2F-2462D1308BC7}"/>
              </a:ext>
            </a:extLst>
          </p:cNvPr>
          <p:cNvSpPr/>
          <p:nvPr>
            <p:custDataLst>
              <p:tags r:id="rId1"/>
            </p:custDataLst>
          </p:nvPr>
        </p:nvSpPr>
        <p:spPr>
          <a:xfrm>
            <a:off x="576263" y="1956686"/>
            <a:ext cx="7797005" cy="2944627"/>
          </a:xfrm>
          <a:prstGeom prst="roundRect">
            <a:avLst>
              <a:gd name="adj" fmla="val 0"/>
            </a:avLst>
          </a:prstGeom>
          <a:solidFill>
            <a:srgbClr val="FF93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600"/>
              </a:spcBef>
              <a:buFont typeface="Arial" panose="020B0604020202020204" pitchFamily="34" charset="0"/>
              <a:buChar char="•"/>
            </a:pPr>
            <a:r>
              <a:rPr lang="fr-FR" sz="2000" dirty="0"/>
              <a:t>Examen médical/diagnostic.</a:t>
            </a:r>
          </a:p>
          <a:p>
            <a:pPr marL="342900" indent="-342900">
              <a:spcBef>
                <a:spcPts val="600"/>
              </a:spcBef>
              <a:buFont typeface="Arial" panose="020B0604020202020204" pitchFamily="34" charset="0"/>
              <a:buChar char="•"/>
            </a:pPr>
            <a:r>
              <a:rPr lang="fr-FR" sz="2000" dirty="0"/>
              <a:t>Prescrire les services requis.</a:t>
            </a:r>
          </a:p>
          <a:p>
            <a:pPr marL="342900" indent="-342900">
              <a:spcBef>
                <a:spcPts val="600"/>
              </a:spcBef>
              <a:buFont typeface="Arial" panose="020B0604020202020204" pitchFamily="34" charset="0"/>
              <a:buChar char="•"/>
            </a:pPr>
            <a:r>
              <a:rPr lang="fr-FR" sz="2000" dirty="0"/>
              <a:t>Période prévisible de consolidation.</a:t>
            </a:r>
          </a:p>
          <a:p>
            <a:pPr marL="342900" indent="-342900">
              <a:spcBef>
                <a:spcPts val="600"/>
              </a:spcBef>
              <a:buFont typeface="Arial" panose="020B0604020202020204" pitchFamily="34" charset="0"/>
              <a:buChar char="•"/>
            </a:pPr>
            <a:r>
              <a:rPr lang="fr-FR" sz="2000" dirty="0"/>
              <a:t>Atteinte permanente/limitations fonctionnelles.</a:t>
            </a:r>
          </a:p>
          <a:p>
            <a:pPr marL="342900" indent="-342900">
              <a:spcBef>
                <a:spcPts val="600"/>
              </a:spcBef>
              <a:buFont typeface="Arial" panose="020B0604020202020204" pitchFamily="34" charset="0"/>
              <a:buChar char="•"/>
            </a:pPr>
            <a:r>
              <a:rPr lang="fr-FR" sz="2000" dirty="0"/>
              <a:t>Assignation temporaire.</a:t>
            </a:r>
          </a:p>
          <a:p>
            <a:pPr marL="342900" indent="-342900">
              <a:spcBef>
                <a:spcPts val="600"/>
              </a:spcBef>
              <a:buFont typeface="Arial" panose="020B0604020202020204" pitchFamily="34" charset="0"/>
              <a:buChar char="•"/>
            </a:pPr>
            <a:r>
              <a:rPr lang="fr-FR" sz="2000" dirty="0"/>
              <a:t>Suivi médical et administratif.</a:t>
            </a:r>
            <a:endParaRPr lang="en-CA" sz="2000" dirty="0"/>
          </a:p>
        </p:txBody>
      </p:sp>
      <p:pic>
        <p:nvPicPr>
          <p:cNvPr id="9" name="Picture 8">
            <a:extLst>
              <a:ext uri="{FF2B5EF4-FFF2-40B4-BE49-F238E27FC236}">
                <a16:creationId xmlns:a16="http://schemas.microsoft.com/office/drawing/2014/main" id="{68371BD0-60FA-6C42-8551-620900A2E475}"/>
              </a:ext>
            </a:extLst>
          </p:cNvPr>
          <p:cNvPicPr>
            <a:picLocks noChangeAspect="1"/>
          </p:cNvPicPr>
          <p:nvPr>
            <p:custDataLst>
              <p:tags r:id="rId2"/>
            </p:custDataLst>
          </p:nvPr>
        </p:nvPicPr>
        <p:blipFill>
          <a:blip r:embed="rId7" cstate="screen">
            <a:extLst>
              <a:ext uri="{28A0092B-C50C-407E-A947-70E740481C1C}">
                <a14:useLocalDpi xmlns:a14="http://schemas.microsoft.com/office/drawing/2010/main"/>
              </a:ext>
            </a:extLst>
          </a:blip>
          <a:srcRect/>
          <a:stretch/>
        </p:blipFill>
        <p:spPr>
          <a:xfrm>
            <a:off x="122074" y="6305978"/>
            <a:ext cx="1692229" cy="466098"/>
          </a:xfrm>
          <a:prstGeom prst="rect">
            <a:avLst/>
          </a:prstGeom>
        </p:spPr>
      </p:pic>
      <p:sp>
        <p:nvSpPr>
          <p:cNvPr id="10" name="TextBox 9">
            <a:extLst>
              <a:ext uri="{FF2B5EF4-FFF2-40B4-BE49-F238E27FC236}">
                <a16:creationId xmlns:a16="http://schemas.microsoft.com/office/drawing/2014/main" id="{EFBD8A38-6E70-CD46-BB7C-F35E155F461A}"/>
              </a:ext>
            </a:extLst>
          </p:cNvPr>
          <p:cNvSpPr txBox="1"/>
          <p:nvPr>
            <p:custDataLst>
              <p:tags r:id="rId3"/>
            </p:custDataLst>
          </p:nvPr>
        </p:nvSpPr>
        <p:spPr>
          <a:xfrm>
            <a:off x="7584141" y="6541867"/>
            <a:ext cx="1438835" cy="276999"/>
          </a:xfrm>
          <a:prstGeom prst="rect">
            <a:avLst/>
          </a:prstGeom>
          <a:noFill/>
        </p:spPr>
        <p:txBody>
          <a:bodyPr wrap="square" rtlCol="0">
            <a:spAutoFit/>
          </a:bodyPr>
          <a:lstStyle/>
          <a:p>
            <a:pPr algn="r"/>
            <a:r>
              <a:rPr lang="en-US" sz="1200" dirty="0">
                <a:solidFill>
                  <a:schemeClr val="bg1"/>
                </a:solidFill>
              </a:rPr>
              <a:t>Page 9</a:t>
            </a:r>
          </a:p>
        </p:txBody>
      </p:sp>
      <p:sp>
        <p:nvSpPr>
          <p:cNvPr id="11" name="Title 1">
            <a:extLst>
              <a:ext uri="{FF2B5EF4-FFF2-40B4-BE49-F238E27FC236}">
                <a16:creationId xmlns:a16="http://schemas.microsoft.com/office/drawing/2014/main" id="{68DEB256-9D84-4FCB-BF50-40FAD2D6C52A}"/>
              </a:ext>
            </a:extLst>
          </p:cNvPr>
          <p:cNvSpPr txBox="1">
            <a:spLocks/>
          </p:cNvSpPr>
          <p:nvPr>
            <p:custDataLst>
              <p:tags r:id="rId4"/>
            </p:custDataLst>
          </p:nvPr>
        </p:nvSpPr>
        <p:spPr>
          <a:xfrm>
            <a:off x="462987" y="185366"/>
            <a:ext cx="8052363" cy="9489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600" b="1" dirty="0">
                <a:solidFill>
                  <a:srgbClr val="FF9300"/>
                </a:solidFill>
                <a:effectLst>
                  <a:outerShdw blurRad="50800" dist="38100" dir="2700000" algn="tl" rotWithShape="0">
                    <a:prstClr val="black">
                      <a:alpha val="40000"/>
                    </a:prstClr>
                  </a:outerShdw>
                </a:effectLst>
              </a:rPr>
              <a:t>LE MÉDECIN TRAITANT</a:t>
            </a:r>
            <a:endParaRPr lang="en-US" sz="3600" dirty="0">
              <a:solidFill>
                <a:srgbClr val="FF93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8220746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5"/>
</p:tagLst>
</file>

<file path=ppt/tags/tag105.xml><?xml version="1.0" encoding="utf-8"?>
<p:tagLst xmlns:a="http://schemas.openxmlformats.org/drawingml/2006/main" xmlns:r="http://schemas.openxmlformats.org/officeDocument/2006/relationships" xmlns:p="http://schemas.openxmlformats.org/presentationml/2006/main">
  <p:tag name="NUM" val="7"/>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4"/>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3"/>
</p:tagLst>
</file>

<file path=ppt/tags/tag114.xml><?xml version="1.0" encoding="utf-8"?>
<p:tagLst xmlns:a="http://schemas.openxmlformats.org/drawingml/2006/main" xmlns:r="http://schemas.openxmlformats.org/officeDocument/2006/relationships" xmlns:p="http://schemas.openxmlformats.org/presentationml/2006/main">
  <p:tag name="NUM" val="5"/>
</p:tagLst>
</file>

<file path=ppt/tags/tag115.xml><?xml version="1.0" encoding="utf-8"?>
<p:tagLst xmlns:a="http://schemas.openxmlformats.org/drawingml/2006/main" xmlns:r="http://schemas.openxmlformats.org/officeDocument/2006/relationships" xmlns:p="http://schemas.openxmlformats.org/presentationml/2006/main">
  <p:tag name="NUM" val="6"/>
</p:tagLst>
</file>

<file path=ppt/tags/tag116.xml><?xml version="1.0" encoding="utf-8"?>
<p:tagLst xmlns:a="http://schemas.openxmlformats.org/drawingml/2006/main" xmlns:r="http://schemas.openxmlformats.org/officeDocument/2006/relationships" xmlns:p="http://schemas.openxmlformats.org/presentationml/2006/main">
  <p:tag name="NUM" val="8"/>
</p:tagLst>
</file>

<file path=ppt/tags/tag117.xml><?xml version="1.0" encoding="utf-8"?>
<p:tagLst xmlns:a="http://schemas.openxmlformats.org/drawingml/2006/main" xmlns:r="http://schemas.openxmlformats.org/officeDocument/2006/relationships" xmlns:p="http://schemas.openxmlformats.org/presentationml/2006/main">
  <p:tag name="NUM" val="6"/>
</p:tagLst>
</file>

<file path=ppt/tags/tag118.xml><?xml version="1.0" encoding="utf-8"?>
<p:tagLst xmlns:a="http://schemas.openxmlformats.org/drawingml/2006/main" xmlns:r="http://schemas.openxmlformats.org/officeDocument/2006/relationships" xmlns:p="http://schemas.openxmlformats.org/presentationml/2006/main">
  <p:tag name="NUM" val="6"/>
</p:tagLst>
</file>

<file path=ppt/tags/tag119.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5"/>
</p:tagLst>
</file>

<file path=ppt/tags/tag123.xml><?xml version="1.0" encoding="utf-8"?>
<p:tagLst xmlns:a="http://schemas.openxmlformats.org/drawingml/2006/main" xmlns:r="http://schemas.openxmlformats.org/officeDocument/2006/relationships" xmlns:p="http://schemas.openxmlformats.org/presentationml/2006/main">
  <p:tag name="NUM" val="6"/>
</p:tagLst>
</file>

<file path=ppt/tags/tag124.xml><?xml version="1.0" encoding="utf-8"?>
<p:tagLst xmlns:a="http://schemas.openxmlformats.org/drawingml/2006/main" xmlns:r="http://schemas.openxmlformats.org/officeDocument/2006/relationships" xmlns:p="http://schemas.openxmlformats.org/presentationml/2006/main">
  <p:tag name="NUM" val="8"/>
</p:tagLst>
</file>

<file path=ppt/tags/tag125.xml><?xml version="1.0" encoding="utf-8"?>
<p:tagLst xmlns:a="http://schemas.openxmlformats.org/drawingml/2006/main" xmlns:r="http://schemas.openxmlformats.org/officeDocument/2006/relationships" xmlns:p="http://schemas.openxmlformats.org/presentationml/2006/main">
  <p:tag name="NUM" val="9"/>
</p:tagLst>
</file>

<file path=ppt/tags/tag126.xml><?xml version="1.0" encoding="utf-8"?>
<p:tagLst xmlns:a="http://schemas.openxmlformats.org/drawingml/2006/main" xmlns:r="http://schemas.openxmlformats.org/officeDocument/2006/relationships" xmlns:p="http://schemas.openxmlformats.org/presentationml/2006/main">
  <p:tag name="NUM" val="9"/>
</p:tagLst>
</file>

<file path=ppt/tags/tag127.xml><?xml version="1.0" encoding="utf-8"?>
<p:tagLst xmlns:a="http://schemas.openxmlformats.org/drawingml/2006/main" xmlns:r="http://schemas.openxmlformats.org/officeDocument/2006/relationships" xmlns:p="http://schemas.openxmlformats.org/presentationml/2006/main">
  <p:tag name="NUM" val="6"/>
</p:tagLst>
</file>

<file path=ppt/tags/tag128.xml><?xml version="1.0" encoding="utf-8"?>
<p:tagLst xmlns:a="http://schemas.openxmlformats.org/drawingml/2006/main" xmlns:r="http://schemas.openxmlformats.org/officeDocument/2006/relationships" xmlns:p="http://schemas.openxmlformats.org/presentationml/2006/main">
  <p:tag name="NUM" val="8"/>
</p:tagLst>
</file>

<file path=ppt/tags/tag129.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8"/>
</p:tagLst>
</file>

<file path=ppt/tags/tag132.xml><?xml version="1.0" encoding="utf-8"?>
<p:tagLst xmlns:a="http://schemas.openxmlformats.org/drawingml/2006/main" xmlns:r="http://schemas.openxmlformats.org/officeDocument/2006/relationships" xmlns:p="http://schemas.openxmlformats.org/presentationml/2006/main">
  <p:tag name="NUM" val="6"/>
</p:tagLst>
</file>

<file path=ppt/tags/tag133.xml><?xml version="1.0" encoding="utf-8"?>
<p:tagLst xmlns:a="http://schemas.openxmlformats.org/drawingml/2006/main" xmlns:r="http://schemas.openxmlformats.org/officeDocument/2006/relationships" xmlns:p="http://schemas.openxmlformats.org/presentationml/2006/main">
  <p:tag name="NUM" val="8"/>
</p:tagLst>
</file>

<file path=ppt/tags/tag134.xml><?xml version="1.0" encoding="utf-8"?>
<p:tagLst xmlns:a="http://schemas.openxmlformats.org/drawingml/2006/main" xmlns:r="http://schemas.openxmlformats.org/officeDocument/2006/relationships" xmlns:p="http://schemas.openxmlformats.org/presentationml/2006/main">
  <p:tag name="NUM" val="9"/>
</p:tagLst>
</file>

<file path=ppt/tags/tag135.xml><?xml version="1.0" encoding="utf-8"?>
<p:tagLst xmlns:a="http://schemas.openxmlformats.org/drawingml/2006/main" xmlns:r="http://schemas.openxmlformats.org/officeDocument/2006/relationships" xmlns:p="http://schemas.openxmlformats.org/presentationml/2006/main">
  <p:tag name="NUM" val="9"/>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4"/>
</p:tagLst>
</file>

<file path=ppt/tags/tag138.xml><?xml version="1.0" encoding="utf-8"?>
<p:tagLst xmlns:a="http://schemas.openxmlformats.org/drawingml/2006/main" xmlns:r="http://schemas.openxmlformats.org/officeDocument/2006/relationships" xmlns:p="http://schemas.openxmlformats.org/presentationml/2006/main">
  <p:tag name="NUM" val="5"/>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4"/>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3"/>
</p:tagLst>
</file>

<file path=ppt/tags/tag146.xml><?xml version="1.0" encoding="utf-8"?>
<p:tagLst xmlns:a="http://schemas.openxmlformats.org/drawingml/2006/main" xmlns:r="http://schemas.openxmlformats.org/officeDocument/2006/relationships" xmlns:p="http://schemas.openxmlformats.org/presentationml/2006/main">
  <p:tag name="NUM" val="4"/>
</p:tagLst>
</file>

<file path=ppt/tags/tag147.xml><?xml version="1.0" encoding="utf-8"?>
<p:tagLst xmlns:a="http://schemas.openxmlformats.org/drawingml/2006/main" xmlns:r="http://schemas.openxmlformats.org/officeDocument/2006/relationships" xmlns:p="http://schemas.openxmlformats.org/presentationml/2006/main">
  <p:tag name="NUM" val="5"/>
</p:tagLst>
</file>

<file path=ppt/tags/tag148.xml><?xml version="1.0" encoding="utf-8"?>
<p:tagLst xmlns:a="http://schemas.openxmlformats.org/drawingml/2006/main" xmlns:r="http://schemas.openxmlformats.org/officeDocument/2006/relationships" xmlns:p="http://schemas.openxmlformats.org/presentationml/2006/main">
  <p:tag name="NUM" val="6"/>
</p:tagLst>
</file>

<file path=ppt/tags/tag149.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50.xml><?xml version="1.0" encoding="utf-8"?>
<p:tagLst xmlns:a="http://schemas.openxmlformats.org/drawingml/2006/main" xmlns:r="http://schemas.openxmlformats.org/officeDocument/2006/relationships" xmlns:p="http://schemas.openxmlformats.org/presentationml/2006/main">
  <p:tag name="NUM" val="8"/>
</p:tagLst>
</file>

<file path=ppt/tags/tag151.xml><?xml version="1.0" encoding="utf-8"?>
<p:tagLst xmlns:a="http://schemas.openxmlformats.org/drawingml/2006/main" xmlns:r="http://schemas.openxmlformats.org/officeDocument/2006/relationships" xmlns:p="http://schemas.openxmlformats.org/presentationml/2006/main">
  <p:tag name="NUM" val="9"/>
</p:tagLst>
</file>

<file path=ppt/tags/tag152.xml><?xml version="1.0" encoding="utf-8"?>
<p:tagLst xmlns:a="http://schemas.openxmlformats.org/drawingml/2006/main" xmlns:r="http://schemas.openxmlformats.org/officeDocument/2006/relationships" xmlns:p="http://schemas.openxmlformats.org/presentationml/2006/main">
  <p:tag name="NUM" val="10"/>
</p:tagLst>
</file>

<file path=ppt/tags/tag153.xml><?xml version="1.0" encoding="utf-8"?>
<p:tagLst xmlns:a="http://schemas.openxmlformats.org/drawingml/2006/main" xmlns:r="http://schemas.openxmlformats.org/officeDocument/2006/relationships" xmlns:p="http://schemas.openxmlformats.org/presentationml/2006/main">
  <p:tag name="NUM" val="11"/>
</p:tagLst>
</file>

<file path=ppt/tags/tag154.xml><?xml version="1.0" encoding="utf-8"?>
<p:tagLst xmlns:a="http://schemas.openxmlformats.org/drawingml/2006/main" xmlns:r="http://schemas.openxmlformats.org/officeDocument/2006/relationships" xmlns:p="http://schemas.openxmlformats.org/presentationml/2006/main">
  <p:tag name="NUM" val="12"/>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5"/>
</p:tagLst>
</file>

<file path=ppt/tags/tag157.xml><?xml version="1.0" encoding="utf-8"?>
<p:tagLst xmlns:a="http://schemas.openxmlformats.org/drawingml/2006/main" xmlns:r="http://schemas.openxmlformats.org/officeDocument/2006/relationships" xmlns:p="http://schemas.openxmlformats.org/presentationml/2006/main">
  <p:tag name="NUM" val="3"/>
</p:tagLst>
</file>

<file path=ppt/tags/tag158.xml><?xml version="1.0" encoding="utf-8"?>
<p:tagLst xmlns:a="http://schemas.openxmlformats.org/drawingml/2006/main" xmlns:r="http://schemas.openxmlformats.org/officeDocument/2006/relationships" xmlns:p="http://schemas.openxmlformats.org/presentationml/2006/main">
  <p:tag name="NUM" val="4"/>
</p:tagLst>
</file>

<file path=ppt/tags/tag159.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60.xml><?xml version="1.0" encoding="utf-8"?>
<p:tagLst xmlns:a="http://schemas.openxmlformats.org/drawingml/2006/main" xmlns:r="http://schemas.openxmlformats.org/officeDocument/2006/relationships" xmlns:p="http://schemas.openxmlformats.org/presentationml/2006/main">
  <p:tag name="NUM" val="1"/>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5"/>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1"/>
</p:tagLst>
</file>

<file path=ppt/tags/tag166.xml><?xml version="1.0" encoding="utf-8"?>
<p:tagLst xmlns:a="http://schemas.openxmlformats.org/drawingml/2006/main" xmlns:r="http://schemas.openxmlformats.org/officeDocument/2006/relationships" xmlns:p="http://schemas.openxmlformats.org/presentationml/2006/main">
  <p:tag name="NUM" val="3"/>
</p:tagLst>
</file>

<file path=ppt/tags/tag167.xml><?xml version="1.0" encoding="utf-8"?>
<p:tagLst xmlns:a="http://schemas.openxmlformats.org/drawingml/2006/main" xmlns:r="http://schemas.openxmlformats.org/officeDocument/2006/relationships" xmlns:p="http://schemas.openxmlformats.org/presentationml/2006/main">
  <p:tag name="NUM" val="4"/>
</p:tagLst>
</file>

<file path=ppt/tags/tag168.xml><?xml version="1.0" encoding="utf-8"?>
<p:tagLst xmlns:a="http://schemas.openxmlformats.org/drawingml/2006/main" xmlns:r="http://schemas.openxmlformats.org/officeDocument/2006/relationships" xmlns:p="http://schemas.openxmlformats.org/presentationml/2006/main">
  <p:tag name="NUM" val="5"/>
</p:tagLst>
</file>

<file path=ppt/tags/tag169.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70.xml><?xml version="1.0" encoding="utf-8"?>
<p:tagLst xmlns:a="http://schemas.openxmlformats.org/drawingml/2006/main" xmlns:r="http://schemas.openxmlformats.org/officeDocument/2006/relationships" xmlns:p="http://schemas.openxmlformats.org/presentationml/2006/main">
  <p:tag name="NUM" val="7"/>
</p:tagLst>
</file>

<file path=ppt/tags/tag171.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7"/>
</p:tagLst>
</file>

<file path=ppt/tags/tag37.xml><?xml version="1.0" encoding="utf-8"?>
<p:tagLst xmlns:a="http://schemas.openxmlformats.org/drawingml/2006/main" xmlns:r="http://schemas.openxmlformats.org/officeDocument/2006/relationships" xmlns:p="http://schemas.openxmlformats.org/presentationml/2006/main">
  <p:tag name="NUM" val="8"/>
</p:tagLst>
</file>

<file path=ppt/tags/tag38.xml><?xml version="1.0" encoding="utf-8"?>
<p:tagLst xmlns:a="http://schemas.openxmlformats.org/drawingml/2006/main" xmlns:r="http://schemas.openxmlformats.org/officeDocument/2006/relationships" xmlns:p="http://schemas.openxmlformats.org/presentationml/2006/main">
  <p:tag name="NUM" val="9"/>
</p:tagLst>
</file>

<file path=ppt/tags/tag39.xml><?xml version="1.0" encoding="utf-8"?>
<p:tagLst xmlns:a="http://schemas.openxmlformats.org/drawingml/2006/main" xmlns:r="http://schemas.openxmlformats.org/officeDocument/2006/relationships" xmlns:p="http://schemas.openxmlformats.org/presentationml/2006/main">
  <p:tag name="NUM" val="10"/>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1"/>
</p:tagLst>
</file>

<file path=ppt/tags/tag41.xml><?xml version="1.0" encoding="utf-8"?>
<p:tagLst xmlns:a="http://schemas.openxmlformats.org/drawingml/2006/main" xmlns:r="http://schemas.openxmlformats.org/officeDocument/2006/relationships" xmlns:p="http://schemas.openxmlformats.org/presentationml/2006/main">
  <p:tag name="NUM" val="12"/>
</p:tagLst>
</file>

<file path=ppt/tags/tag42.xml><?xml version="1.0" encoding="utf-8"?>
<p:tagLst xmlns:a="http://schemas.openxmlformats.org/drawingml/2006/main" xmlns:r="http://schemas.openxmlformats.org/officeDocument/2006/relationships" xmlns:p="http://schemas.openxmlformats.org/presentationml/2006/main">
  <p:tag name="NUM" val="1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8"/>
</p:tagLst>
</file>

<file path=ppt/tags/tag53.xml><?xml version="1.0" encoding="utf-8"?>
<p:tagLst xmlns:a="http://schemas.openxmlformats.org/drawingml/2006/main" xmlns:r="http://schemas.openxmlformats.org/officeDocument/2006/relationships" xmlns:p="http://schemas.openxmlformats.org/presentationml/2006/main">
  <p:tag name="NUM" val="9"/>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6"/>
</p:tagLst>
</file>

<file path=ppt/tags/tag63.xml><?xml version="1.0" encoding="utf-8"?>
<p:tagLst xmlns:a="http://schemas.openxmlformats.org/drawingml/2006/main" xmlns:r="http://schemas.openxmlformats.org/officeDocument/2006/relationships" xmlns:p="http://schemas.openxmlformats.org/presentationml/2006/main">
  <p:tag name="NUM" val="7"/>
</p:tagLst>
</file>

<file path=ppt/tags/tag64.xml><?xml version="1.0" encoding="utf-8"?>
<p:tagLst xmlns:a="http://schemas.openxmlformats.org/drawingml/2006/main" xmlns:r="http://schemas.openxmlformats.org/officeDocument/2006/relationships" xmlns:p="http://schemas.openxmlformats.org/presentationml/2006/main">
  <p:tag name="NUM" val="8"/>
</p:tagLst>
</file>

<file path=ppt/tags/tag65.xml><?xml version="1.0" encoding="utf-8"?>
<p:tagLst xmlns:a="http://schemas.openxmlformats.org/drawingml/2006/main" xmlns:r="http://schemas.openxmlformats.org/officeDocument/2006/relationships" xmlns:p="http://schemas.openxmlformats.org/presentationml/2006/main">
  <p:tag name="NUM" val="10"/>
</p:tagLst>
</file>

<file path=ppt/tags/tag66.xml><?xml version="1.0" encoding="utf-8"?>
<p:tagLst xmlns:a="http://schemas.openxmlformats.org/drawingml/2006/main" xmlns:r="http://schemas.openxmlformats.org/officeDocument/2006/relationships" xmlns:p="http://schemas.openxmlformats.org/presentationml/2006/main">
  <p:tag name="NUM" val="11"/>
</p:tagLst>
</file>

<file path=ppt/tags/tag67.xml><?xml version="1.0" encoding="utf-8"?>
<p:tagLst xmlns:a="http://schemas.openxmlformats.org/drawingml/2006/main" xmlns:r="http://schemas.openxmlformats.org/officeDocument/2006/relationships" xmlns:p="http://schemas.openxmlformats.org/presentationml/2006/main">
  <p:tag name="NUM" val="1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6"/>
</p:tagLst>
</file>

<file path=ppt/tags/tag75.xml><?xml version="1.0" encoding="utf-8"?>
<p:tagLst xmlns:a="http://schemas.openxmlformats.org/drawingml/2006/main" xmlns:r="http://schemas.openxmlformats.org/officeDocument/2006/relationships" xmlns:p="http://schemas.openxmlformats.org/presentationml/2006/main">
  <p:tag name="NUM" val="7"/>
</p:tagLst>
</file>

<file path=ppt/tags/tag76.xml><?xml version="1.0" encoding="utf-8"?>
<p:tagLst xmlns:a="http://schemas.openxmlformats.org/drawingml/2006/main" xmlns:r="http://schemas.openxmlformats.org/officeDocument/2006/relationships" xmlns:p="http://schemas.openxmlformats.org/presentationml/2006/main">
  <p:tag name="NUM" val="8"/>
</p:tagLst>
</file>

<file path=ppt/tags/tag77.xml><?xml version="1.0" encoding="utf-8"?>
<p:tagLst xmlns:a="http://schemas.openxmlformats.org/drawingml/2006/main" xmlns:r="http://schemas.openxmlformats.org/officeDocument/2006/relationships" xmlns:p="http://schemas.openxmlformats.org/presentationml/2006/main">
  <p:tag name="NUM" val="9"/>
</p:tagLst>
</file>

<file path=ppt/tags/tag78.xml><?xml version="1.0" encoding="utf-8"?>
<p:tagLst xmlns:a="http://schemas.openxmlformats.org/drawingml/2006/main" xmlns:r="http://schemas.openxmlformats.org/officeDocument/2006/relationships" xmlns:p="http://schemas.openxmlformats.org/presentationml/2006/main">
  <p:tag name="NUM" val="10"/>
</p:tagLst>
</file>

<file path=ppt/tags/tag79.xml><?xml version="1.0" encoding="utf-8"?>
<p:tagLst xmlns:a="http://schemas.openxmlformats.org/drawingml/2006/main" xmlns:r="http://schemas.openxmlformats.org/officeDocument/2006/relationships" xmlns:p="http://schemas.openxmlformats.org/presentationml/2006/main">
  <p:tag name="NUM" val="1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12"/>
</p:tagLst>
</file>

<file path=ppt/tags/tag81.xml><?xml version="1.0" encoding="utf-8"?>
<p:tagLst xmlns:a="http://schemas.openxmlformats.org/drawingml/2006/main" xmlns:r="http://schemas.openxmlformats.org/officeDocument/2006/relationships" xmlns:p="http://schemas.openxmlformats.org/presentationml/2006/main">
  <p:tag name="NUM" val="14"/>
</p:tagLst>
</file>

<file path=ppt/tags/tag82.xml><?xml version="1.0" encoding="utf-8"?>
<p:tagLst xmlns:a="http://schemas.openxmlformats.org/drawingml/2006/main" xmlns:r="http://schemas.openxmlformats.org/officeDocument/2006/relationships" xmlns:p="http://schemas.openxmlformats.org/presentationml/2006/main">
  <p:tag name="NUM" val="15"/>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5"/>
</p:tagLst>
</file>

<file path=ppt/tags/tag88.xml><?xml version="1.0" encoding="utf-8"?>
<p:tagLst xmlns:a="http://schemas.openxmlformats.org/drawingml/2006/main" xmlns:r="http://schemas.openxmlformats.org/officeDocument/2006/relationships" xmlns:p="http://schemas.openxmlformats.org/presentationml/2006/main">
  <p:tag name="NUM" val="6"/>
</p:tagLst>
</file>

<file path=ppt/tags/tag89.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ags/tag90.xml><?xml version="1.0" encoding="utf-8"?>
<p:tagLst xmlns:a="http://schemas.openxmlformats.org/drawingml/2006/main" xmlns:r="http://schemas.openxmlformats.org/officeDocument/2006/relationships" xmlns:p="http://schemas.openxmlformats.org/presentationml/2006/main">
  <p:tag name="NUM" val="8"/>
</p:tagLst>
</file>

<file path=ppt/tags/tag91.xml><?xml version="1.0" encoding="utf-8"?>
<p:tagLst xmlns:a="http://schemas.openxmlformats.org/drawingml/2006/main" xmlns:r="http://schemas.openxmlformats.org/officeDocument/2006/relationships" xmlns:p="http://schemas.openxmlformats.org/presentationml/2006/main">
  <p:tag name="NUM" val="9"/>
</p:tagLst>
</file>

<file path=ppt/tags/tag92.xml><?xml version="1.0" encoding="utf-8"?>
<p:tagLst xmlns:a="http://schemas.openxmlformats.org/drawingml/2006/main" xmlns:r="http://schemas.openxmlformats.org/officeDocument/2006/relationships" xmlns:p="http://schemas.openxmlformats.org/presentationml/2006/main">
  <p:tag name="NUM" val="10"/>
</p:tagLst>
</file>

<file path=ppt/tags/tag93.xml><?xml version="1.0" encoding="utf-8"?>
<p:tagLst xmlns:a="http://schemas.openxmlformats.org/drawingml/2006/main" xmlns:r="http://schemas.openxmlformats.org/officeDocument/2006/relationships" xmlns:p="http://schemas.openxmlformats.org/presentationml/2006/main">
  <p:tag name="NUM" val="11"/>
</p:tagLst>
</file>

<file path=ppt/tags/tag94.xml><?xml version="1.0" encoding="utf-8"?>
<p:tagLst xmlns:a="http://schemas.openxmlformats.org/drawingml/2006/main" xmlns:r="http://schemas.openxmlformats.org/officeDocument/2006/relationships" xmlns:p="http://schemas.openxmlformats.org/presentationml/2006/main">
  <p:tag name="NUM" val="12"/>
</p:tagLst>
</file>

<file path=ppt/tags/tag95.xml><?xml version="1.0" encoding="utf-8"?>
<p:tagLst xmlns:a="http://schemas.openxmlformats.org/drawingml/2006/main" xmlns:r="http://schemas.openxmlformats.org/officeDocument/2006/relationships" xmlns:p="http://schemas.openxmlformats.org/presentationml/2006/main">
  <p:tag name="NUM" val="13"/>
</p:tagLst>
</file>

<file path=ppt/tags/tag96.xml><?xml version="1.0" encoding="utf-8"?>
<p:tagLst xmlns:a="http://schemas.openxmlformats.org/drawingml/2006/main" xmlns:r="http://schemas.openxmlformats.org/officeDocument/2006/relationships" xmlns:p="http://schemas.openxmlformats.org/presentationml/2006/main">
  <p:tag name="NUM" val="15"/>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5093</TotalTime>
  <Words>1260</Words>
  <Application>Microsoft Macintosh PowerPoint</Application>
  <PresentationFormat>On-screen Show (4:3)</PresentationFormat>
  <Paragraphs>196</Paragraphs>
  <Slides>25</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GESTION DES RÉCLAMATIONS 101 Superviseurs, gestionnaires et gestionnaires des dossiers de réclamation</vt:lpstr>
      <vt:lpstr>GESTION DES RÉCLAMATIONS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Ultima JHSC Training</dc:title>
  <dc:subject/>
  <dc:creator>Nancy Dunk</dc:creator>
  <cp:keywords/>
  <dc:description/>
  <cp:lastModifiedBy>Jackie Watson</cp:lastModifiedBy>
  <cp:revision>179</cp:revision>
  <dcterms:created xsi:type="dcterms:W3CDTF">2021-03-08T14:29:21Z</dcterms:created>
  <dcterms:modified xsi:type="dcterms:W3CDTF">2021-09-21T17:42:02Z</dcterms:modified>
  <cp:category/>
</cp:coreProperties>
</file>