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81" r:id="rId2"/>
    <p:sldId id="292" r:id="rId3"/>
    <p:sldId id="296" r:id="rId4"/>
    <p:sldId id="297" r:id="rId5"/>
    <p:sldId id="298" r:id="rId6"/>
    <p:sldId id="299" r:id="rId7"/>
    <p:sldId id="300" r:id="rId8"/>
    <p:sldId id="301" r:id="rId9"/>
    <p:sldId id="303" r:id="rId10"/>
    <p:sldId id="304" r:id="rId11"/>
    <p:sldId id="324" r:id="rId12"/>
    <p:sldId id="305" r:id="rId13"/>
    <p:sldId id="306" r:id="rId14"/>
    <p:sldId id="307" r:id="rId15"/>
    <p:sldId id="308" r:id="rId16"/>
    <p:sldId id="309" r:id="rId17"/>
    <p:sldId id="321" r:id="rId18"/>
    <p:sldId id="311" r:id="rId19"/>
    <p:sldId id="312" r:id="rId20"/>
    <p:sldId id="313" r:id="rId21"/>
    <p:sldId id="314" r:id="rId22"/>
    <p:sldId id="315" r:id="rId23"/>
    <p:sldId id="316" r:id="rId24"/>
    <p:sldId id="317" r:id="rId25"/>
    <p:sldId id="318" r:id="rId26"/>
    <p:sldId id="319" r:id="rId27"/>
    <p:sldId id="323" r:id="rId28"/>
    <p:sldId id="320" r:id="rId29"/>
    <p:sldId id="322" r:id="rId30"/>
    <p:sldId id="29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A2D3FA5D-2D6F-9548-BAE2-136734E89B89}">
          <p14:sldIdLst>
            <p14:sldId id="281"/>
            <p14:sldId id="292"/>
            <p14:sldId id="296"/>
            <p14:sldId id="297"/>
            <p14:sldId id="298"/>
            <p14:sldId id="299"/>
            <p14:sldId id="300"/>
            <p14:sldId id="301"/>
            <p14:sldId id="303"/>
            <p14:sldId id="304"/>
            <p14:sldId id="324"/>
            <p14:sldId id="305"/>
            <p14:sldId id="306"/>
            <p14:sldId id="307"/>
            <p14:sldId id="308"/>
            <p14:sldId id="309"/>
            <p14:sldId id="321"/>
            <p14:sldId id="311"/>
            <p14:sldId id="312"/>
            <p14:sldId id="313"/>
            <p14:sldId id="314"/>
            <p14:sldId id="315"/>
            <p14:sldId id="316"/>
            <p14:sldId id="317"/>
            <p14:sldId id="318"/>
            <p14:sldId id="319"/>
            <p14:sldId id="323"/>
            <p14:sldId id="320"/>
            <p14:sldId id="322"/>
            <p14:sldId id="295"/>
          </p14:sldIdLst>
        </p14:section>
      </p14:sectionLst>
    </p:ext>
    <p:ext uri="{EFAFB233-063F-42B5-8137-9DF3F51BA10A}">
      <p15:sldGuideLst xmlns:p15="http://schemas.microsoft.com/office/powerpoint/2012/main">
        <p15:guide id="1" orient="horz" pos="799" userDrawn="1">
          <p15:clr>
            <a:srgbClr val="A4A3A4"/>
          </p15:clr>
        </p15:guide>
        <p15:guide id="2" pos="249" userDrawn="1">
          <p15:clr>
            <a:srgbClr val="A4A3A4"/>
          </p15:clr>
        </p15:guide>
        <p15:guide id="3" orient="horz" pos="482" userDrawn="1">
          <p15:clr>
            <a:srgbClr val="A4A3A4"/>
          </p15:clr>
        </p15:guide>
        <p15:guide id="4" pos="5511" userDrawn="1">
          <p15:clr>
            <a:srgbClr val="A4A3A4"/>
          </p15:clr>
        </p15:guide>
        <p15:guide id="5" pos="3198" userDrawn="1">
          <p15:clr>
            <a:srgbClr val="A4A3A4"/>
          </p15:clr>
        </p15:guide>
        <p15:guide id="6" orient="horz" pos="2523" userDrawn="1">
          <p15:clr>
            <a:srgbClr val="A4A3A4"/>
          </p15:clr>
        </p15:guide>
        <p15:guide id="7" orient="horz" pos="11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421"/>
    <a:srgbClr val="0C75BA"/>
    <a:srgbClr val="39B54A"/>
    <a:srgbClr val="F69321"/>
    <a:srgbClr val="F7941D"/>
    <a:srgbClr val="F7941E"/>
    <a:srgbClr val="2E3192"/>
    <a:srgbClr val="F79432"/>
    <a:srgbClr val="FF7711"/>
    <a:srgbClr val="333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77007" autoAdjust="0"/>
  </p:normalViewPr>
  <p:slideViewPr>
    <p:cSldViewPr>
      <p:cViewPr varScale="1">
        <p:scale>
          <a:sx n="92" d="100"/>
          <a:sy n="92" d="100"/>
        </p:scale>
        <p:origin x="2480" y="192"/>
      </p:cViewPr>
      <p:guideLst>
        <p:guide orient="horz" pos="799"/>
        <p:guide pos="249"/>
        <p:guide orient="horz" pos="482"/>
        <p:guide pos="5511"/>
        <p:guide pos="3198"/>
        <p:guide orient="horz" pos="2523"/>
        <p:guide orient="horz" pos="1162"/>
      </p:guideLst>
    </p:cSldViewPr>
  </p:slideViewPr>
  <p:notesTextViewPr>
    <p:cViewPr>
      <p:scale>
        <a:sx n="1" d="1"/>
        <a:sy n="1" d="1"/>
      </p:scale>
      <p:origin x="0" y="0"/>
    </p:cViewPr>
  </p:notesTextViewPr>
  <p:sorterViewPr>
    <p:cViewPr>
      <p:scale>
        <a:sx n="100" d="100"/>
        <a:sy n="100" d="100"/>
      </p:scale>
      <p:origin x="0" y="-38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8D6D0-35DD-0640-8AA6-18006F3620B1}" type="datetimeFigureOut">
              <a:rPr lang="en-US" smtClean="0"/>
              <a:pPr/>
              <a:t>7/22/20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8171E-BCA4-7E42-B0E9-9F1C3943856A}" type="slidenum">
              <a:rPr lang="en-US" smtClean="0"/>
              <a:pPr/>
              <a:t>‹#›</a:t>
            </a:fld>
            <a:endParaRPr lang="en-US" dirty="0"/>
          </a:p>
        </p:txBody>
      </p:sp>
    </p:spTree>
    <p:extLst>
      <p:ext uri="{BB962C8B-B14F-4D97-AF65-F5344CB8AC3E}">
        <p14:creationId xmlns:p14="http://schemas.microsoft.com/office/powerpoint/2010/main" val="16119197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3</a:t>
            </a:fld>
            <a:endParaRPr lang="en-US" dirty="0"/>
          </a:p>
        </p:txBody>
      </p:sp>
    </p:spTree>
    <p:extLst>
      <p:ext uri="{BB962C8B-B14F-4D97-AF65-F5344CB8AC3E}">
        <p14:creationId xmlns:p14="http://schemas.microsoft.com/office/powerpoint/2010/main" val="4038561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12</a:t>
            </a:fld>
            <a:endParaRPr lang="en-US" dirty="0"/>
          </a:p>
        </p:txBody>
      </p:sp>
    </p:spTree>
    <p:extLst>
      <p:ext uri="{BB962C8B-B14F-4D97-AF65-F5344CB8AC3E}">
        <p14:creationId xmlns:p14="http://schemas.microsoft.com/office/powerpoint/2010/main" val="3411249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13</a:t>
            </a:fld>
            <a:endParaRPr lang="en-US" dirty="0"/>
          </a:p>
        </p:txBody>
      </p:sp>
    </p:spTree>
    <p:extLst>
      <p:ext uri="{BB962C8B-B14F-4D97-AF65-F5344CB8AC3E}">
        <p14:creationId xmlns:p14="http://schemas.microsoft.com/office/powerpoint/2010/main" val="1731577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14</a:t>
            </a:fld>
            <a:endParaRPr lang="en-US" dirty="0"/>
          </a:p>
        </p:txBody>
      </p:sp>
    </p:spTree>
    <p:extLst>
      <p:ext uri="{BB962C8B-B14F-4D97-AF65-F5344CB8AC3E}">
        <p14:creationId xmlns:p14="http://schemas.microsoft.com/office/powerpoint/2010/main" val="4161294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15</a:t>
            </a:fld>
            <a:endParaRPr lang="en-US" dirty="0"/>
          </a:p>
        </p:txBody>
      </p:sp>
    </p:spTree>
    <p:extLst>
      <p:ext uri="{BB962C8B-B14F-4D97-AF65-F5344CB8AC3E}">
        <p14:creationId xmlns:p14="http://schemas.microsoft.com/office/powerpoint/2010/main" val="3431018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16</a:t>
            </a:fld>
            <a:endParaRPr lang="en-US" dirty="0"/>
          </a:p>
        </p:txBody>
      </p:sp>
    </p:spTree>
    <p:extLst>
      <p:ext uri="{BB962C8B-B14F-4D97-AF65-F5344CB8AC3E}">
        <p14:creationId xmlns:p14="http://schemas.microsoft.com/office/powerpoint/2010/main" val="3625699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17</a:t>
            </a:fld>
            <a:endParaRPr lang="en-US" dirty="0"/>
          </a:p>
        </p:txBody>
      </p:sp>
    </p:spTree>
    <p:extLst>
      <p:ext uri="{BB962C8B-B14F-4D97-AF65-F5344CB8AC3E}">
        <p14:creationId xmlns:p14="http://schemas.microsoft.com/office/powerpoint/2010/main" val="675471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18</a:t>
            </a:fld>
            <a:endParaRPr lang="en-US" dirty="0"/>
          </a:p>
        </p:txBody>
      </p:sp>
    </p:spTree>
    <p:extLst>
      <p:ext uri="{BB962C8B-B14F-4D97-AF65-F5344CB8AC3E}">
        <p14:creationId xmlns:p14="http://schemas.microsoft.com/office/powerpoint/2010/main" val="2292944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19</a:t>
            </a:fld>
            <a:endParaRPr lang="en-US" dirty="0"/>
          </a:p>
        </p:txBody>
      </p:sp>
    </p:spTree>
    <p:extLst>
      <p:ext uri="{BB962C8B-B14F-4D97-AF65-F5344CB8AC3E}">
        <p14:creationId xmlns:p14="http://schemas.microsoft.com/office/powerpoint/2010/main" val="3422830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20</a:t>
            </a:fld>
            <a:endParaRPr lang="en-US" dirty="0"/>
          </a:p>
        </p:txBody>
      </p:sp>
    </p:spTree>
    <p:extLst>
      <p:ext uri="{BB962C8B-B14F-4D97-AF65-F5344CB8AC3E}">
        <p14:creationId xmlns:p14="http://schemas.microsoft.com/office/powerpoint/2010/main" val="2326273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21</a:t>
            </a:fld>
            <a:endParaRPr lang="en-US" dirty="0"/>
          </a:p>
        </p:txBody>
      </p:sp>
    </p:spTree>
    <p:extLst>
      <p:ext uri="{BB962C8B-B14F-4D97-AF65-F5344CB8AC3E}">
        <p14:creationId xmlns:p14="http://schemas.microsoft.com/office/powerpoint/2010/main" val="2342923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4</a:t>
            </a:fld>
            <a:endParaRPr lang="en-US" dirty="0"/>
          </a:p>
        </p:txBody>
      </p:sp>
    </p:spTree>
    <p:extLst>
      <p:ext uri="{BB962C8B-B14F-4D97-AF65-F5344CB8AC3E}">
        <p14:creationId xmlns:p14="http://schemas.microsoft.com/office/powerpoint/2010/main" val="1670122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22</a:t>
            </a:fld>
            <a:endParaRPr lang="en-US" dirty="0"/>
          </a:p>
        </p:txBody>
      </p:sp>
    </p:spTree>
    <p:extLst>
      <p:ext uri="{BB962C8B-B14F-4D97-AF65-F5344CB8AC3E}">
        <p14:creationId xmlns:p14="http://schemas.microsoft.com/office/powerpoint/2010/main" val="28834580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23</a:t>
            </a:fld>
            <a:endParaRPr lang="en-US" dirty="0"/>
          </a:p>
        </p:txBody>
      </p:sp>
    </p:spTree>
    <p:extLst>
      <p:ext uri="{BB962C8B-B14F-4D97-AF65-F5344CB8AC3E}">
        <p14:creationId xmlns:p14="http://schemas.microsoft.com/office/powerpoint/2010/main" val="2689178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24</a:t>
            </a:fld>
            <a:endParaRPr lang="en-US" dirty="0"/>
          </a:p>
        </p:txBody>
      </p:sp>
    </p:spTree>
    <p:extLst>
      <p:ext uri="{BB962C8B-B14F-4D97-AF65-F5344CB8AC3E}">
        <p14:creationId xmlns:p14="http://schemas.microsoft.com/office/powerpoint/2010/main" val="30690330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25</a:t>
            </a:fld>
            <a:endParaRPr lang="en-US" dirty="0"/>
          </a:p>
        </p:txBody>
      </p:sp>
    </p:spTree>
    <p:extLst>
      <p:ext uri="{BB962C8B-B14F-4D97-AF65-F5344CB8AC3E}">
        <p14:creationId xmlns:p14="http://schemas.microsoft.com/office/powerpoint/2010/main" val="42527476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26</a:t>
            </a:fld>
            <a:endParaRPr lang="en-US" dirty="0"/>
          </a:p>
        </p:txBody>
      </p:sp>
    </p:spTree>
    <p:extLst>
      <p:ext uri="{BB962C8B-B14F-4D97-AF65-F5344CB8AC3E}">
        <p14:creationId xmlns:p14="http://schemas.microsoft.com/office/powerpoint/2010/main" val="1529707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27</a:t>
            </a:fld>
            <a:endParaRPr lang="en-US" dirty="0"/>
          </a:p>
        </p:txBody>
      </p:sp>
    </p:spTree>
    <p:extLst>
      <p:ext uri="{BB962C8B-B14F-4D97-AF65-F5344CB8AC3E}">
        <p14:creationId xmlns:p14="http://schemas.microsoft.com/office/powerpoint/2010/main" val="5749505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28</a:t>
            </a:fld>
            <a:endParaRPr lang="en-US" dirty="0"/>
          </a:p>
        </p:txBody>
      </p:sp>
    </p:spTree>
    <p:extLst>
      <p:ext uri="{BB962C8B-B14F-4D97-AF65-F5344CB8AC3E}">
        <p14:creationId xmlns:p14="http://schemas.microsoft.com/office/powerpoint/2010/main" val="18358141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29</a:t>
            </a:fld>
            <a:endParaRPr lang="en-US" dirty="0"/>
          </a:p>
        </p:txBody>
      </p:sp>
    </p:spTree>
    <p:extLst>
      <p:ext uri="{BB962C8B-B14F-4D97-AF65-F5344CB8AC3E}">
        <p14:creationId xmlns:p14="http://schemas.microsoft.com/office/powerpoint/2010/main" val="22046844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Holly</a:t>
            </a:r>
          </a:p>
        </p:txBody>
      </p:sp>
      <p:sp>
        <p:nvSpPr>
          <p:cNvPr id="4" name="Slide Number Placeholder 3"/>
          <p:cNvSpPr>
            <a:spLocks noGrp="1"/>
          </p:cNvSpPr>
          <p:nvPr>
            <p:ph type="sldNum" sz="quarter" idx="5"/>
          </p:nvPr>
        </p:nvSpPr>
        <p:spPr/>
        <p:txBody>
          <a:bodyPr/>
          <a:lstStyle/>
          <a:p>
            <a:fld id="{1DF8171E-BCA4-7E42-B0E9-9F1C3943856A}" type="slidenum">
              <a:rPr lang="en-US" smtClean="0"/>
              <a:pPr/>
              <a:t>30</a:t>
            </a:fld>
            <a:endParaRPr lang="en-US" dirty="0"/>
          </a:p>
        </p:txBody>
      </p:sp>
    </p:spTree>
    <p:extLst>
      <p:ext uri="{BB962C8B-B14F-4D97-AF65-F5344CB8AC3E}">
        <p14:creationId xmlns:p14="http://schemas.microsoft.com/office/powerpoint/2010/main" val="3356099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5</a:t>
            </a:fld>
            <a:endParaRPr lang="en-US" dirty="0"/>
          </a:p>
        </p:txBody>
      </p:sp>
    </p:spTree>
    <p:extLst>
      <p:ext uri="{BB962C8B-B14F-4D97-AF65-F5344CB8AC3E}">
        <p14:creationId xmlns:p14="http://schemas.microsoft.com/office/powerpoint/2010/main" val="2232795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6</a:t>
            </a:fld>
            <a:endParaRPr lang="en-US" dirty="0"/>
          </a:p>
        </p:txBody>
      </p:sp>
    </p:spTree>
    <p:extLst>
      <p:ext uri="{BB962C8B-B14F-4D97-AF65-F5344CB8AC3E}">
        <p14:creationId xmlns:p14="http://schemas.microsoft.com/office/powerpoint/2010/main" val="3082558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7</a:t>
            </a:fld>
            <a:endParaRPr lang="en-US" dirty="0"/>
          </a:p>
        </p:txBody>
      </p:sp>
    </p:spTree>
    <p:extLst>
      <p:ext uri="{BB962C8B-B14F-4D97-AF65-F5344CB8AC3E}">
        <p14:creationId xmlns:p14="http://schemas.microsoft.com/office/powerpoint/2010/main" val="402479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8</a:t>
            </a:fld>
            <a:endParaRPr lang="en-US" dirty="0"/>
          </a:p>
        </p:txBody>
      </p:sp>
    </p:spTree>
    <p:extLst>
      <p:ext uri="{BB962C8B-B14F-4D97-AF65-F5344CB8AC3E}">
        <p14:creationId xmlns:p14="http://schemas.microsoft.com/office/powerpoint/2010/main" val="3795807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9</a:t>
            </a:fld>
            <a:endParaRPr lang="en-US" dirty="0"/>
          </a:p>
        </p:txBody>
      </p:sp>
    </p:spTree>
    <p:extLst>
      <p:ext uri="{BB962C8B-B14F-4D97-AF65-F5344CB8AC3E}">
        <p14:creationId xmlns:p14="http://schemas.microsoft.com/office/powerpoint/2010/main" val="311770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10</a:t>
            </a:fld>
            <a:endParaRPr lang="en-US" dirty="0"/>
          </a:p>
        </p:txBody>
      </p:sp>
    </p:spTree>
    <p:extLst>
      <p:ext uri="{BB962C8B-B14F-4D97-AF65-F5344CB8AC3E}">
        <p14:creationId xmlns:p14="http://schemas.microsoft.com/office/powerpoint/2010/main" val="3838366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11</a:t>
            </a:fld>
            <a:endParaRPr lang="en-US" dirty="0"/>
          </a:p>
        </p:txBody>
      </p:sp>
    </p:spTree>
    <p:extLst>
      <p:ext uri="{BB962C8B-B14F-4D97-AF65-F5344CB8AC3E}">
        <p14:creationId xmlns:p14="http://schemas.microsoft.com/office/powerpoint/2010/main" val="41793690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3B670A-6B7E-9649-B89E-F81D3C89069A}"/>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2" name="Title 1"/>
          <p:cNvSpPr>
            <a:spLocks noGrp="1"/>
          </p:cNvSpPr>
          <p:nvPr>
            <p:ph type="ctrTitle" hasCustomPrompt="1"/>
          </p:nvPr>
        </p:nvSpPr>
        <p:spPr>
          <a:xfrm>
            <a:off x="5004048" y="2130427"/>
            <a:ext cx="3888432" cy="1470025"/>
          </a:xfrm>
        </p:spPr>
        <p:txBody>
          <a:bodyPr>
            <a:normAutofit/>
          </a:bodyPr>
          <a:lstStyle>
            <a:lvl1pPr algn="l">
              <a:lnSpc>
                <a:spcPts val="4280"/>
              </a:lnSpc>
              <a:defRPr sz="3600" b="1" i="0">
                <a:solidFill>
                  <a:srgbClr val="0C75BA"/>
                </a:solidFill>
                <a:latin typeface="Arial Narrow" panose="020B0604020202020204" pitchFamily="34" charset="0"/>
                <a:cs typeface="Arial Narrow" panose="020B0604020202020204" pitchFamily="34" charset="0"/>
              </a:defRPr>
            </a:lvl1pPr>
          </a:lstStyle>
          <a:p>
            <a:r>
              <a:rPr lang="en-CA" dirty="0"/>
              <a:t>Title</a:t>
            </a:r>
          </a:p>
        </p:txBody>
      </p:sp>
      <p:sp>
        <p:nvSpPr>
          <p:cNvPr id="3" name="Subtitle 2"/>
          <p:cNvSpPr>
            <a:spLocks noGrp="1"/>
          </p:cNvSpPr>
          <p:nvPr>
            <p:ph type="subTitle" idx="1" hasCustomPrompt="1"/>
          </p:nvPr>
        </p:nvSpPr>
        <p:spPr>
          <a:xfrm>
            <a:off x="5004048" y="3645024"/>
            <a:ext cx="3888432" cy="720080"/>
          </a:xfrm>
        </p:spPr>
        <p:txBody>
          <a:bodyPr/>
          <a:lstStyle>
            <a:lvl1pPr marL="0" indent="0" algn="l">
              <a:buNone/>
              <a:defRPr b="0" i="0">
                <a:solidFill>
                  <a:srgbClr val="F79421"/>
                </a:solidFill>
                <a:latin typeface="Arial Narrow" panose="020B0604020202020204" pitchFamily="34" charset="0"/>
                <a:cs typeface="Arial Narrow"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CA" dirty="0"/>
              <a:t>Subtitle</a:t>
            </a:r>
          </a:p>
        </p:txBody>
      </p:sp>
    </p:spTree>
    <p:extLst>
      <p:ext uri="{BB962C8B-B14F-4D97-AF65-F5344CB8AC3E}">
        <p14:creationId xmlns:p14="http://schemas.microsoft.com/office/powerpoint/2010/main" val="235856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9CB61D7-1D7C-AF45-B7E9-0C7FBA1A9204}"/>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6" name="Title 1">
            <a:extLst>
              <a:ext uri="{FF2B5EF4-FFF2-40B4-BE49-F238E27FC236}">
                <a16:creationId xmlns:a16="http://schemas.microsoft.com/office/drawing/2014/main" id="{43775880-53AC-6043-8DC2-533EC18A3ED3}"/>
              </a:ext>
            </a:extLst>
          </p:cNvPr>
          <p:cNvSpPr>
            <a:spLocks noGrp="1"/>
          </p:cNvSpPr>
          <p:nvPr>
            <p:ph type="ctrTitle" hasCustomPrompt="1"/>
          </p:nvPr>
        </p:nvSpPr>
        <p:spPr>
          <a:xfrm>
            <a:off x="575556" y="3573016"/>
            <a:ext cx="7992888" cy="864096"/>
          </a:xfrm>
        </p:spPr>
        <p:txBody>
          <a:bodyPr>
            <a:normAutofit/>
          </a:bodyPr>
          <a:lstStyle>
            <a:lvl1pPr algn="l">
              <a:lnSpc>
                <a:spcPts val="4280"/>
              </a:lnSpc>
              <a:defRPr sz="3600" b="1" i="0">
                <a:solidFill>
                  <a:srgbClr val="0C75BA"/>
                </a:solidFill>
                <a:latin typeface="Arial Narrow" panose="020B0604020202020204" pitchFamily="34" charset="0"/>
                <a:cs typeface="Arial Narrow" panose="020B0604020202020204" pitchFamily="34" charset="0"/>
              </a:defRPr>
            </a:lvl1pPr>
          </a:lstStyle>
          <a:p>
            <a:r>
              <a:rPr lang="en-CA" dirty="0"/>
              <a:t>Title</a:t>
            </a:r>
          </a:p>
        </p:txBody>
      </p:sp>
      <p:sp>
        <p:nvSpPr>
          <p:cNvPr id="7" name="Subtitle 2">
            <a:extLst>
              <a:ext uri="{FF2B5EF4-FFF2-40B4-BE49-F238E27FC236}">
                <a16:creationId xmlns:a16="http://schemas.microsoft.com/office/drawing/2014/main" id="{1A8F507F-333E-FC49-8688-C6DD19CCE763}"/>
              </a:ext>
            </a:extLst>
          </p:cNvPr>
          <p:cNvSpPr>
            <a:spLocks noGrp="1"/>
          </p:cNvSpPr>
          <p:nvPr>
            <p:ph type="subTitle" idx="1" hasCustomPrompt="1"/>
          </p:nvPr>
        </p:nvSpPr>
        <p:spPr>
          <a:xfrm>
            <a:off x="575556" y="4293096"/>
            <a:ext cx="7992888" cy="720080"/>
          </a:xfrm>
        </p:spPr>
        <p:txBody>
          <a:bodyPr/>
          <a:lstStyle>
            <a:lvl1pPr marL="0" indent="0" algn="l">
              <a:buNone/>
              <a:defRPr b="0" i="0">
                <a:solidFill>
                  <a:srgbClr val="F79421"/>
                </a:solidFill>
                <a:latin typeface="Arial Narrow" panose="020B0604020202020204" pitchFamily="34" charset="0"/>
                <a:cs typeface="Arial Narrow"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CA" dirty="0"/>
              <a:t>Section 1</a:t>
            </a:r>
          </a:p>
        </p:txBody>
      </p:sp>
    </p:spTree>
    <p:extLst>
      <p:ext uri="{BB962C8B-B14F-4D97-AF65-F5344CB8AC3E}">
        <p14:creationId xmlns:p14="http://schemas.microsoft.com/office/powerpoint/2010/main" val="135280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2" name="Title 1"/>
          <p:cNvSpPr>
            <a:spLocks noGrp="1"/>
          </p:cNvSpPr>
          <p:nvPr>
            <p:ph type="title" hasCustomPrompt="1"/>
          </p:nvPr>
        </p:nvSpPr>
        <p:spPr>
          <a:xfrm>
            <a:off x="323528" y="-27384"/>
            <a:ext cx="8640960" cy="936104"/>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Title 36pt Blue Arial Narrow Bold</a:t>
            </a:r>
          </a:p>
        </p:txBody>
      </p:sp>
      <p:sp>
        <p:nvSpPr>
          <p:cNvPr id="3" name="Content Placeholder 2"/>
          <p:cNvSpPr>
            <a:spLocks noGrp="1"/>
          </p:cNvSpPr>
          <p:nvPr>
            <p:ph idx="1" hasCustomPrompt="1"/>
          </p:nvPr>
        </p:nvSpPr>
        <p:spPr>
          <a:xfrm>
            <a:off x="323528" y="989233"/>
            <a:ext cx="8640960" cy="4888039"/>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dirty="0"/>
              <a:t>Bullet 20pt Arial Regular</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321063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Line Titl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F467D11-81AD-E64B-8C72-564A9CF9E56D}"/>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7" name="Title 1">
            <a:extLst>
              <a:ext uri="{FF2B5EF4-FFF2-40B4-BE49-F238E27FC236}">
                <a16:creationId xmlns:a16="http://schemas.microsoft.com/office/drawing/2014/main" id="{00728807-AA16-5E46-9D32-EDC4A5CA22DA}"/>
              </a:ext>
            </a:extLst>
          </p:cNvPr>
          <p:cNvSpPr>
            <a:spLocks noGrp="1"/>
          </p:cNvSpPr>
          <p:nvPr>
            <p:ph type="title" hasCustomPrompt="1"/>
          </p:nvPr>
        </p:nvSpPr>
        <p:spPr>
          <a:xfrm>
            <a:off x="323528" y="-99392"/>
            <a:ext cx="8640960" cy="1584176"/>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Two Line Title 44pt Blue Arial Narrow Bold (For long titles only!)</a:t>
            </a:r>
          </a:p>
        </p:txBody>
      </p:sp>
      <p:sp>
        <p:nvSpPr>
          <p:cNvPr id="3" name="Content Placeholder 2"/>
          <p:cNvSpPr>
            <a:spLocks noGrp="1"/>
          </p:cNvSpPr>
          <p:nvPr>
            <p:ph idx="1" hasCustomPrompt="1"/>
          </p:nvPr>
        </p:nvSpPr>
        <p:spPr>
          <a:xfrm>
            <a:off x="323528" y="1537913"/>
            <a:ext cx="8640960" cy="4483375"/>
          </a:xfrm>
        </p:spPr>
        <p:txBody>
          <a:bodyPr>
            <a:normAutofit/>
          </a:bodyPr>
          <a:lstStyle>
            <a:lvl1pPr marL="0" indent="0">
              <a:lnSpc>
                <a:spcPct val="100000"/>
              </a:lnSpc>
              <a:spcBef>
                <a:spcPts val="600"/>
              </a:spcBef>
              <a:buFont typeface="Arial" panose="020B0604020202020204" pitchFamily="34" charset="0"/>
              <a:buNone/>
              <a:defRPr sz="2000" b="0">
                <a:solidFill>
                  <a:schemeClr val="tx1"/>
                </a:solidFill>
                <a:latin typeface="Arial" panose="020B0604020202020204" pitchFamily="34" charset="0"/>
                <a:cs typeface="Arial" panose="020B0604020202020204" pitchFamily="34" charset="0"/>
              </a:defRPr>
            </a:lvl1pPr>
            <a:lvl2pPr marL="3429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2pPr>
            <a:lvl3pPr marL="6858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3pPr>
            <a:lvl4pPr marL="10287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4pPr>
            <a:lvl5pPr marL="1371600" indent="0">
              <a:lnSpc>
                <a:spcPct val="100000"/>
              </a:lnSpc>
              <a:spcBef>
                <a:spcPts val="600"/>
              </a:spcBef>
              <a:buFont typeface="Arial" panose="020B0604020202020204" pitchFamily="34" charset="0"/>
              <a:buNone/>
              <a:defRPr sz="2000">
                <a:latin typeface="Arial" panose="020B0604020202020204" pitchFamily="34" charset="0"/>
                <a:cs typeface="Arial" panose="020B0604020202020204" pitchFamily="34" charset="0"/>
              </a:defRPr>
            </a:lvl5pPr>
          </a:lstStyle>
          <a:p>
            <a:pPr lvl="0"/>
            <a:r>
              <a:rPr lang="en-US" dirty="0"/>
              <a:t>Body Title 20pt Arial Orange Bold</a:t>
            </a:r>
          </a:p>
          <a:p>
            <a:pPr lvl="0"/>
            <a:r>
              <a:rPr lang="en-US" dirty="0"/>
              <a:t>Paragraph One 20pt Arial black Regular</a:t>
            </a:r>
          </a:p>
          <a:p>
            <a:pPr lvl="0"/>
            <a:r>
              <a:rPr lang="en-US" dirty="0"/>
              <a:t>Paragraph Two 20pt Arial black Regular</a:t>
            </a:r>
          </a:p>
        </p:txBody>
      </p:sp>
    </p:spTree>
    <p:extLst>
      <p:ext uri="{BB962C8B-B14F-4D97-AF65-F5344CB8AC3E}">
        <p14:creationId xmlns:p14="http://schemas.microsoft.com/office/powerpoint/2010/main" val="338319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ictur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5F573D7-D6B0-274D-BCCB-609393222D51}"/>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0" y="0"/>
            <a:ext cx="9144000" cy="6858000"/>
          </a:xfrm>
          <a:prstGeom prst="rect">
            <a:avLst/>
          </a:prstGeom>
        </p:spPr>
      </p:pic>
      <p:sp>
        <p:nvSpPr>
          <p:cNvPr id="4" name="Content Placeholder 3"/>
          <p:cNvSpPr>
            <a:spLocks noGrp="1"/>
          </p:cNvSpPr>
          <p:nvPr>
            <p:ph sz="half" idx="2" hasCustomPrompt="1"/>
          </p:nvPr>
        </p:nvSpPr>
        <p:spPr>
          <a:xfrm>
            <a:off x="5652120" y="0"/>
            <a:ext cx="3491880" cy="6858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CA" dirty="0"/>
              <a:t>Picture</a:t>
            </a:r>
          </a:p>
        </p:txBody>
      </p:sp>
      <p:sp>
        <p:nvSpPr>
          <p:cNvPr id="11" name="Content Placeholder 2">
            <a:extLst>
              <a:ext uri="{FF2B5EF4-FFF2-40B4-BE49-F238E27FC236}">
                <a16:creationId xmlns:a16="http://schemas.microsoft.com/office/drawing/2014/main" id="{80DEB2A3-0F16-7F47-855F-E88CFCF6EC5E}"/>
              </a:ext>
            </a:extLst>
          </p:cNvPr>
          <p:cNvSpPr>
            <a:spLocks noGrp="1"/>
          </p:cNvSpPr>
          <p:nvPr>
            <p:ph idx="1"/>
          </p:nvPr>
        </p:nvSpPr>
        <p:spPr>
          <a:xfrm>
            <a:off x="323528" y="1556792"/>
            <a:ext cx="5184576" cy="4195343"/>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Title 1">
            <a:extLst>
              <a:ext uri="{FF2B5EF4-FFF2-40B4-BE49-F238E27FC236}">
                <a16:creationId xmlns:a16="http://schemas.microsoft.com/office/drawing/2014/main" id="{EC903B94-CAEA-024B-B732-F665CC08D5EB}"/>
              </a:ext>
            </a:extLst>
          </p:cNvPr>
          <p:cNvSpPr>
            <a:spLocks noGrp="1"/>
          </p:cNvSpPr>
          <p:nvPr>
            <p:ph type="title" hasCustomPrompt="1"/>
          </p:nvPr>
        </p:nvSpPr>
        <p:spPr>
          <a:xfrm>
            <a:off x="323528" y="-243408"/>
            <a:ext cx="5184576" cy="1728192"/>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Two Line Title 44pt Blue Arial Narrow Bold</a:t>
            </a:r>
          </a:p>
        </p:txBody>
      </p:sp>
    </p:spTree>
    <p:extLst>
      <p:ext uri="{BB962C8B-B14F-4D97-AF65-F5344CB8AC3E}">
        <p14:creationId xmlns:p14="http://schemas.microsoft.com/office/powerpoint/2010/main" val="203605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t connecte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98BAE87A-FEF2-3045-BAFE-0559E09201B3}"/>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Title 1">
            <a:extLst>
              <a:ext uri="{FF2B5EF4-FFF2-40B4-BE49-F238E27FC236}">
                <a16:creationId xmlns:a16="http://schemas.microsoft.com/office/drawing/2014/main" id="{B2FA32C1-60B2-BF43-B539-700014158422}"/>
              </a:ext>
            </a:extLst>
          </p:cNvPr>
          <p:cNvSpPr>
            <a:spLocks noGrp="1"/>
          </p:cNvSpPr>
          <p:nvPr>
            <p:ph type="title" hasCustomPrompt="1"/>
          </p:nvPr>
        </p:nvSpPr>
        <p:spPr>
          <a:xfrm>
            <a:off x="323528" y="-27384"/>
            <a:ext cx="8640960" cy="936104"/>
          </a:xfrm>
        </p:spPr>
        <p:txBody>
          <a:bodyPr anchor="b">
            <a:normAutofit/>
          </a:bodyPr>
          <a:lstStyle>
            <a:lvl1pPr algn="l">
              <a:defRPr sz="3600" b="1" i="0">
                <a:solidFill>
                  <a:srgbClr val="0C75BA"/>
                </a:solidFill>
                <a:latin typeface="Arial Narrow" panose="020B0604020202020204" pitchFamily="34" charset="0"/>
                <a:cs typeface="Arial Narrow" panose="020B0604020202020204" pitchFamily="34" charset="0"/>
              </a:defRPr>
            </a:lvl1pPr>
          </a:lstStyle>
          <a:p>
            <a:r>
              <a:rPr lang="en-CA" dirty="0"/>
              <a:t>Get Connected!</a:t>
            </a:r>
          </a:p>
        </p:txBody>
      </p:sp>
      <p:sp>
        <p:nvSpPr>
          <p:cNvPr id="5" name="Content Placeholder 2">
            <a:extLst>
              <a:ext uri="{FF2B5EF4-FFF2-40B4-BE49-F238E27FC236}">
                <a16:creationId xmlns:a16="http://schemas.microsoft.com/office/drawing/2014/main" id="{18982E6C-B2D5-C544-A62D-E36BE3E1F090}"/>
              </a:ext>
            </a:extLst>
          </p:cNvPr>
          <p:cNvSpPr>
            <a:spLocks noGrp="1"/>
          </p:cNvSpPr>
          <p:nvPr>
            <p:ph idx="1" hasCustomPrompt="1"/>
          </p:nvPr>
        </p:nvSpPr>
        <p:spPr>
          <a:xfrm>
            <a:off x="323528" y="989233"/>
            <a:ext cx="8640960" cy="4888039"/>
          </a:xfrm>
        </p:spPr>
        <p:txBody>
          <a:bodyPr>
            <a:normAutofit/>
          </a:bodyPr>
          <a:lstStyle>
            <a:lvl1pPr marL="257175" indent="-257175">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lnSpc>
                <a:spcPct val="100000"/>
              </a:lnSpc>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dirty="0"/>
              <a:t>Bullet 20pt Arial Regular</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197808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652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1A2F25-15F9-4E07-9AFA-C30E4A35932C}" type="datetimeFigureOut">
              <a:rPr lang="en-CA" smtClean="0"/>
              <a:pPr/>
              <a:t>2020-07-22</a:t>
            </a:fld>
            <a:endParaRPr lang="en-CA"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198606906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0" r:id="rId4"/>
    <p:sldLayoutId id="2147483652" r:id="rId5"/>
    <p:sldLayoutId id="2147483654" r:id="rId6"/>
    <p:sldLayoutId id="2147483657" r:id="rId7"/>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facebook.com/Systems247/" TargetMode="External"/><Relationship Id="rId7" Type="http://schemas.openxmlformats.org/officeDocument/2006/relationships/hyperlink" Target="https://ca.linkedin.com/company/systems-24-7"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hyperlink" Target="https://www.instagram.com/dunk247/"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C398-1EC7-AE4E-8582-F699A9B0C7E5}"/>
              </a:ext>
            </a:extLst>
          </p:cNvPr>
          <p:cNvSpPr>
            <a:spLocks noGrp="1"/>
          </p:cNvSpPr>
          <p:nvPr>
            <p:ph type="ctrTitle"/>
          </p:nvPr>
        </p:nvSpPr>
        <p:spPr/>
        <p:txBody>
          <a:bodyPr/>
          <a:lstStyle/>
          <a:p>
            <a:r>
              <a:rPr lang="en-US" dirty="0"/>
              <a:t>Demonstrating Competency in OHS</a:t>
            </a:r>
          </a:p>
        </p:txBody>
      </p:sp>
      <p:sp>
        <p:nvSpPr>
          <p:cNvPr id="3" name="Subtitle 2">
            <a:extLst>
              <a:ext uri="{FF2B5EF4-FFF2-40B4-BE49-F238E27FC236}">
                <a16:creationId xmlns:a16="http://schemas.microsoft.com/office/drawing/2014/main" id="{986CD4A1-3283-D64E-8EF5-790A4A0FAC4A}"/>
              </a:ext>
            </a:extLst>
          </p:cNvPr>
          <p:cNvSpPr>
            <a:spLocks noGrp="1"/>
          </p:cNvSpPr>
          <p:nvPr>
            <p:ph type="subTitle" idx="1"/>
          </p:nvPr>
        </p:nvSpPr>
        <p:spPr/>
        <p:txBody>
          <a:bodyPr/>
          <a:lstStyle/>
          <a:p>
            <a:r>
              <a:rPr lang="en-US" dirty="0"/>
              <a:t>July 22, 2020</a:t>
            </a:r>
          </a:p>
        </p:txBody>
      </p:sp>
      <p:sp>
        <p:nvSpPr>
          <p:cNvPr id="8" name="TextBox 7">
            <a:extLst>
              <a:ext uri="{FF2B5EF4-FFF2-40B4-BE49-F238E27FC236}">
                <a16:creationId xmlns:a16="http://schemas.microsoft.com/office/drawing/2014/main" id="{646E5478-E676-A249-AC18-25CC3FDA5677}"/>
              </a:ext>
            </a:extLst>
          </p:cNvPr>
          <p:cNvSpPr txBox="1"/>
          <p:nvPr/>
        </p:nvSpPr>
        <p:spPr>
          <a:xfrm>
            <a:off x="323528" y="293747"/>
            <a:ext cx="6048672" cy="830997"/>
          </a:xfrm>
          <a:prstGeom prst="rect">
            <a:avLst/>
          </a:prstGeom>
          <a:noFill/>
        </p:spPr>
        <p:txBody>
          <a:bodyPr wrap="square" rtlCol="0">
            <a:spAutoFit/>
          </a:bodyPr>
          <a:lstStyle/>
          <a:p>
            <a:r>
              <a:rPr lang="en-US" sz="1600" dirty="0">
                <a:solidFill>
                  <a:schemeClr val="bg1"/>
                </a:solidFill>
                <a:latin typeface="Arial" panose="020B0604020202020204" pitchFamily="34" charset="0"/>
                <a:cs typeface="Arial" panose="020B0604020202020204" pitchFamily="34" charset="0"/>
              </a:rPr>
              <a:t>You should be able to hear music playing, if not please adjust your speakers or call our office for assistance at 1-866-754-8839. We will be starting promptly at 1pm EST. </a:t>
            </a:r>
          </a:p>
        </p:txBody>
      </p:sp>
    </p:spTree>
    <p:extLst>
      <p:ext uri="{BB962C8B-B14F-4D97-AF65-F5344CB8AC3E}">
        <p14:creationId xmlns:p14="http://schemas.microsoft.com/office/powerpoint/2010/main" val="3294839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06F46-0313-844B-9987-CBADAD791DFE}"/>
              </a:ext>
            </a:extLst>
          </p:cNvPr>
          <p:cNvSpPr>
            <a:spLocks noGrp="1"/>
          </p:cNvSpPr>
          <p:nvPr>
            <p:ph type="title"/>
          </p:nvPr>
        </p:nvSpPr>
        <p:spPr/>
        <p:txBody>
          <a:bodyPr/>
          <a:lstStyle/>
          <a:p>
            <a:r>
              <a:rPr lang="en-US" dirty="0"/>
              <a:t>Signs of Competency as a Supervisor</a:t>
            </a:r>
          </a:p>
        </p:txBody>
      </p:sp>
      <p:sp>
        <p:nvSpPr>
          <p:cNvPr id="3" name="Content Placeholder 2">
            <a:extLst>
              <a:ext uri="{FF2B5EF4-FFF2-40B4-BE49-F238E27FC236}">
                <a16:creationId xmlns:a16="http://schemas.microsoft.com/office/drawing/2014/main" id="{5943BEAB-A121-414B-BC7F-96877D2E7304}"/>
              </a:ext>
            </a:extLst>
          </p:cNvPr>
          <p:cNvSpPr>
            <a:spLocks noGrp="1"/>
          </p:cNvSpPr>
          <p:nvPr>
            <p:ph idx="1"/>
          </p:nvPr>
        </p:nvSpPr>
        <p:spPr/>
        <p:txBody>
          <a:bodyPr>
            <a:normAutofit/>
          </a:bodyPr>
          <a:lstStyle/>
          <a:p>
            <a:pPr marL="0" indent="0">
              <a:buNone/>
            </a:pPr>
            <a:r>
              <a:rPr lang="en-US" sz="2200" b="1" dirty="0">
                <a:solidFill>
                  <a:srgbClr val="F79421"/>
                </a:solidFill>
              </a:rPr>
              <a:t>Competent supervisors </a:t>
            </a:r>
            <a:r>
              <a:rPr lang="en-US" sz="2200" dirty="0"/>
              <a:t>have the same traits we just discussed, but they also have the authority over the workplace/workers and act on behalf of the employer. </a:t>
            </a:r>
          </a:p>
          <a:p>
            <a:pPr marL="342900" indent="-342900">
              <a:spcBef>
                <a:spcPts val="1200"/>
              </a:spcBef>
            </a:pPr>
            <a:r>
              <a:rPr lang="en-US" sz="2200" dirty="0"/>
              <a:t>Good supervisors know their stuff! </a:t>
            </a:r>
          </a:p>
          <a:p>
            <a:pPr marL="342900" indent="-342900"/>
            <a:r>
              <a:rPr lang="en-US" sz="2200" dirty="0"/>
              <a:t>They work closely with employees.</a:t>
            </a:r>
          </a:p>
          <a:p>
            <a:pPr marL="342900" indent="-342900"/>
            <a:r>
              <a:rPr lang="en-US" sz="2200" dirty="0"/>
              <a:t>They produce great work, are efficient and seldom does their work need correction.</a:t>
            </a:r>
          </a:p>
          <a:p>
            <a:pPr marL="342900" indent="-342900"/>
            <a:r>
              <a:rPr lang="en-US" sz="2200" dirty="0"/>
              <a:t>They have high levels of customer satisfaction and outcomes.</a:t>
            </a:r>
          </a:p>
          <a:p>
            <a:pPr marL="342900" indent="-342900"/>
            <a:r>
              <a:rPr lang="en-US" sz="2200" dirty="0"/>
              <a:t>Anyone can go to that person with a question and they are willing to help and give great direction.</a:t>
            </a:r>
          </a:p>
        </p:txBody>
      </p:sp>
    </p:spTree>
    <p:extLst>
      <p:ext uri="{BB962C8B-B14F-4D97-AF65-F5344CB8AC3E}">
        <p14:creationId xmlns:p14="http://schemas.microsoft.com/office/powerpoint/2010/main" val="153240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06F46-0313-844B-9987-CBADAD791DFE}"/>
              </a:ext>
            </a:extLst>
          </p:cNvPr>
          <p:cNvSpPr>
            <a:spLocks noGrp="1"/>
          </p:cNvSpPr>
          <p:nvPr>
            <p:ph type="title"/>
          </p:nvPr>
        </p:nvSpPr>
        <p:spPr/>
        <p:txBody>
          <a:bodyPr/>
          <a:lstStyle/>
          <a:p>
            <a:r>
              <a:rPr lang="en-US" dirty="0"/>
              <a:t>Signs of Competency as a Supervisor</a:t>
            </a:r>
          </a:p>
        </p:txBody>
      </p:sp>
      <p:sp>
        <p:nvSpPr>
          <p:cNvPr id="3" name="Content Placeholder 2">
            <a:extLst>
              <a:ext uri="{FF2B5EF4-FFF2-40B4-BE49-F238E27FC236}">
                <a16:creationId xmlns:a16="http://schemas.microsoft.com/office/drawing/2014/main" id="{5943BEAB-A121-414B-BC7F-96877D2E7304}"/>
              </a:ext>
            </a:extLst>
          </p:cNvPr>
          <p:cNvSpPr>
            <a:spLocks noGrp="1"/>
          </p:cNvSpPr>
          <p:nvPr>
            <p:ph idx="1"/>
          </p:nvPr>
        </p:nvSpPr>
        <p:spPr/>
        <p:txBody>
          <a:bodyPr>
            <a:normAutofit/>
          </a:bodyPr>
          <a:lstStyle/>
          <a:p>
            <a:pPr marL="342900" indent="-342900"/>
            <a:r>
              <a:rPr lang="en-US" sz="2400" dirty="0"/>
              <a:t>They are a great mentor.</a:t>
            </a:r>
          </a:p>
          <a:p>
            <a:pPr marL="342900" indent="-342900"/>
            <a:r>
              <a:rPr lang="en-US" sz="2400" dirty="0"/>
              <a:t>They have relevant experience and are able to apply that experience to different situations. </a:t>
            </a:r>
          </a:p>
          <a:p>
            <a:pPr marL="342900" indent="-342900"/>
            <a:r>
              <a:rPr lang="en-US" sz="2400" dirty="0"/>
              <a:t>They offer ideas and solutions, instead of placing blame. </a:t>
            </a:r>
          </a:p>
          <a:p>
            <a:pPr marL="342900" indent="-342900"/>
            <a:r>
              <a:rPr lang="en-US" sz="2400" dirty="0"/>
              <a:t>They listen and are willing to learn from everyone, including front line staff</a:t>
            </a:r>
            <a:r>
              <a:rPr lang="en-US" sz="1800" dirty="0"/>
              <a:t>. </a:t>
            </a:r>
          </a:p>
        </p:txBody>
      </p:sp>
    </p:spTree>
    <p:extLst>
      <p:ext uri="{BB962C8B-B14F-4D97-AF65-F5344CB8AC3E}">
        <p14:creationId xmlns:p14="http://schemas.microsoft.com/office/powerpoint/2010/main" val="701375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18122-CE91-D545-833D-EDC662281E53}"/>
              </a:ext>
            </a:extLst>
          </p:cNvPr>
          <p:cNvSpPr>
            <a:spLocks noGrp="1"/>
          </p:cNvSpPr>
          <p:nvPr>
            <p:ph type="title"/>
          </p:nvPr>
        </p:nvSpPr>
        <p:spPr/>
        <p:txBody>
          <a:bodyPr/>
          <a:lstStyle/>
          <a:p>
            <a:r>
              <a:rPr lang="en-US" dirty="0"/>
              <a:t>Courts and Law Enforcement</a:t>
            </a:r>
          </a:p>
        </p:txBody>
      </p:sp>
      <p:sp>
        <p:nvSpPr>
          <p:cNvPr id="3" name="Content Placeholder 2">
            <a:extLst>
              <a:ext uri="{FF2B5EF4-FFF2-40B4-BE49-F238E27FC236}">
                <a16:creationId xmlns:a16="http://schemas.microsoft.com/office/drawing/2014/main" id="{9A845E42-177F-424A-83ED-6A62A66E1B27}"/>
              </a:ext>
            </a:extLst>
          </p:cNvPr>
          <p:cNvSpPr>
            <a:spLocks noGrp="1"/>
          </p:cNvSpPr>
          <p:nvPr>
            <p:ph idx="1"/>
          </p:nvPr>
        </p:nvSpPr>
        <p:spPr>
          <a:xfrm>
            <a:off x="323528" y="989233"/>
            <a:ext cx="8352928" cy="4888039"/>
          </a:xfrm>
        </p:spPr>
        <p:txBody>
          <a:bodyPr>
            <a:normAutofit/>
          </a:bodyPr>
          <a:lstStyle/>
          <a:p>
            <a:pPr marL="0" indent="0">
              <a:spcBef>
                <a:spcPts val="1200"/>
              </a:spcBef>
              <a:buNone/>
            </a:pPr>
            <a:r>
              <a:rPr lang="en-US" dirty="0"/>
              <a:t>What are the courts and inspectors looking for to prove competency? </a:t>
            </a:r>
          </a:p>
          <a:p>
            <a:pPr marL="0" indent="0">
              <a:spcBef>
                <a:spcPts val="1200"/>
              </a:spcBef>
              <a:buNone/>
            </a:pPr>
            <a:r>
              <a:rPr lang="en-US" dirty="0"/>
              <a:t>They will be looking for more than just passing scores for training records. </a:t>
            </a:r>
          </a:p>
          <a:p>
            <a:pPr marL="385762" indent="-342900">
              <a:spcBef>
                <a:spcPts val="1200"/>
              </a:spcBef>
            </a:pPr>
            <a:r>
              <a:rPr lang="en-US" dirty="0"/>
              <a:t>Was knowledge gained from relevant training? How was the knowledge practically evaluated? </a:t>
            </a:r>
          </a:p>
          <a:p>
            <a:pPr marL="385762" indent="-342900">
              <a:spcBef>
                <a:spcPts val="1200"/>
              </a:spcBef>
            </a:pPr>
            <a:r>
              <a:rPr lang="en-US" dirty="0"/>
              <a:t>Are minimum requirements for education and certifications met?</a:t>
            </a:r>
          </a:p>
          <a:p>
            <a:pPr marL="385762" indent="-342900"/>
            <a:r>
              <a:rPr lang="en-US" dirty="0"/>
              <a:t>Are there improvements made when deficiencies are found in evaluating of competencies? </a:t>
            </a:r>
          </a:p>
          <a:p>
            <a:pPr marL="385762" indent="-342900"/>
            <a:r>
              <a:rPr lang="en-US" dirty="0"/>
              <a:t>Are deficiencies tolerated or excused?</a:t>
            </a:r>
          </a:p>
          <a:p>
            <a:pPr marL="385762" indent="-342900"/>
            <a:r>
              <a:rPr lang="en-US" dirty="0"/>
              <a:t>What documentation can you show to prove due diligence and competency? </a:t>
            </a:r>
          </a:p>
        </p:txBody>
      </p:sp>
    </p:spTree>
    <p:extLst>
      <p:ext uri="{BB962C8B-B14F-4D97-AF65-F5344CB8AC3E}">
        <p14:creationId xmlns:p14="http://schemas.microsoft.com/office/powerpoint/2010/main" val="2292229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3654F-1389-DC40-86BC-B791CC47F2BB}"/>
              </a:ext>
            </a:extLst>
          </p:cNvPr>
          <p:cNvSpPr>
            <a:spLocks noGrp="1"/>
          </p:cNvSpPr>
          <p:nvPr>
            <p:ph type="title"/>
          </p:nvPr>
        </p:nvSpPr>
        <p:spPr/>
        <p:txBody>
          <a:bodyPr/>
          <a:lstStyle/>
          <a:p>
            <a:r>
              <a:rPr lang="en-US" dirty="0"/>
              <a:t>What Are You Documenting? </a:t>
            </a:r>
          </a:p>
        </p:txBody>
      </p:sp>
      <p:sp>
        <p:nvSpPr>
          <p:cNvPr id="3" name="Content Placeholder 2">
            <a:extLst>
              <a:ext uri="{FF2B5EF4-FFF2-40B4-BE49-F238E27FC236}">
                <a16:creationId xmlns:a16="http://schemas.microsoft.com/office/drawing/2014/main" id="{DAD53A5C-A8BE-E04A-B021-8A54AF8B38D6}"/>
              </a:ext>
            </a:extLst>
          </p:cNvPr>
          <p:cNvSpPr>
            <a:spLocks noGrp="1"/>
          </p:cNvSpPr>
          <p:nvPr>
            <p:ph idx="1"/>
          </p:nvPr>
        </p:nvSpPr>
        <p:spPr/>
        <p:txBody>
          <a:bodyPr/>
          <a:lstStyle/>
          <a:p>
            <a:pPr marL="0" indent="0">
              <a:spcBef>
                <a:spcPts val="1200"/>
              </a:spcBef>
              <a:buNone/>
            </a:pPr>
            <a:r>
              <a:rPr lang="en-US" dirty="0"/>
              <a:t>Job descriptions and SOPs/SWPs should include the competencies of the person for a job or task. </a:t>
            </a:r>
          </a:p>
          <a:p>
            <a:pPr marL="0" indent="0">
              <a:spcBef>
                <a:spcPts val="1200"/>
              </a:spcBef>
              <a:buNone/>
            </a:pPr>
            <a:r>
              <a:rPr lang="en-US" dirty="0"/>
              <a:t>Include the knowledge, skills, attributes and abilities necessary to be competent in the job or task. These are also referred to as the </a:t>
            </a:r>
            <a:r>
              <a:rPr lang="en-US" b="1" dirty="0">
                <a:solidFill>
                  <a:srgbClr val="F79421"/>
                </a:solidFill>
              </a:rPr>
              <a:t>expectations</a:t>
            </a:r>
            <a:r>
              <a:rPr lang="en-US" dirty="0"/>
              <a:t>. For example, some competencies may include:</a:t>
            </a:r>
          </a:p>
        </p:txBody>
      </p:sp>
      <p:sp>
        <p:nvSpPr>
          <p:cNvPr id="4" name="Content Placeholder 2">
            <a:extLst>
              <a:ext uri="{FF2B5EF4-FFF2-40B4-BE49-F238E27FC236}">
                <a16:creationId xmlns:a16="http://schemas.microsoft.com/office/drawing/2014/main" id="{ECF019F5-5C05-3749-8420-58E0ACFB55B7}"/>
              </a:ext>
            </a:extLst>
          </p:cNvPr>
          <p:cNvSpPr txBox="1">
            <a:spLocks/>
          </p:cNvSpPr>
          <p:nvPr/>
        </p:nvSpPr>
        <p:spPr>
          <a:xfrm>
            <a:off x="323528" y="2861441"/>
            <a:ext cx="4824536" cy="4888039"/>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dirty="0"/>
              <a:t>Able to speak, write, physical requirements to lift, push, pull, stand.</a:t>
            </a:r>
          </a:p>
          <a:p>
            <a:r>
              <a:rPr lang="en-US" dirty="0"/>
              <a:t>Deal with instructions, read blue-prints.</a:t>
            </a:r>
          </a:p>
          <a:p>
            <a:r>
              <a:rPr lang="en-US" dirty="0"/>
              <a:t>Manage task assignment, prioritize work, budget time.</a:t>
            </a:r>
          </a:p>
          <a:p>
            <a:r>
              <a:rPr lang="en-US" dirty="0"/>
              <a:t>Wear and maintain PPE.</a:t>
            </a:r>
          </a:p>
        </p:txBody>
      </p:sp>
      <p:sp>
        <p:nvSpPr>
          <p:cNvPr id="5" name="Content Placeholder 2">
            <a:extLst>
              <a:ext uri="{FF2B5EF4-FFF2-40B4-BE49-F238E27FC236}">
                <a16:creationId xmlns:a16="http://schemas.microsoft.com/office/drawing/2014/main" id="{2B106C02-120D-3D42-8DB2-DF0C18B69141}"/>
              </a:ext>
            </a:extLst>
          </p:cNvPr>
          <p:cNvSpPr txBox="1">
            <a:spLocks/>
          </p:cNvSpPr>
          <p:nvPr/>
        </p:nvSpPr>
        <p:spPr>
          <a:xfrm>
            <a:off x="5148064" y="2860291"/>
            <a:ext cx="3888432" cy="4888039"/>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dirty="0"/>
              <a:t>Use of tools, equipment, computer skills.</a:t>
            </a:r>
          </a:p>
          <a:p>
            <a:r>
              <a:rPr lang="en-US" dirty="0"/>
              <a:t>Be present, focused, work with background noise.</a:t>
            </a:r>
          </a:p>
          <a:p>
            <a:r>
              <a:rPr lang="en-US" dirty="0"/>
              <a:t>Think quickly, act decisively.</a:t>
            </a:r>
          </a:p>
          <a:p>
            <a:r>
              <a:rPr lang="en-US" dirty="0"/>
              <a:t>Participate in a group or team.</a:t>
            </a:r>
          </a:p>
        </p:txBody>
      </p:sp>
    </p:spTree>
    <p:extLst>
      <p:ext uri="{BB962C8B-B14F-4D97-AF65-F5344CB8AC3E}">
        <p14:creationId xmlns:p14="http://schemas.microsoft.com/office/powerpoint/2010/main" val="3398809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DF7AA-E2F1-3448-8171-7FFF489E8A50}"/>
              </a:ext>
            </a:extLst>
          </p:cNvPr>
          <p:cNvSpPr>
            <a:spLocks noGrp="1"/>
          </p:cNvSpPr>
          <p:nvPr>
            <p:ph type="title"/>
          </p:nvPr>
        </p:nvSpPr>
        <p:spPr/>
        <p:txBody>
          <a:bodyPr/>
          <a:lstStyle/>
          <a:p>
            <a:r>
              <a:rPr lang="en-US" dirty="0"/>
              <a:t>Managing Expectations and Performance</a:t>
            </a:r>
          </a:p>
        </p:txBody>
      </p:sp>
      <p:sp>
        <p:nvSpPr>
          <p:cNvPr id="3" name="Content Placeholder 2">
            <a:extLst>
              <a:ext uri="{FF2B5EF4-FFF2-40B4-BE49-F238E27FC236}">
                <a16:creationId xmlns:a16="http://schemas.microsoft.com/office/drawing/2014/main" id="{DB7BEBB2-EFAA-9E44-94F8-05E56F8D8333}"/>
              </a:ext>
            </a:extLst>
          </p:cNvPr>
          <p:cNvSpPr>
            <a:spLocks noGrp="1"/>
          </p:cNvSpPr>
          <p:nvPr>
            <p:ph idx="1"/>
          </p:nvPr>
        </p:nvSpPr>
        <p:spPr>
          <a:xfrm>
            <a:off x="323528" y="989233"/>
            <a:ext cx="8425185" cy="4888039"/>
          </a:xfrm>
        </p:spPr>
        <p:txBody>
          <a:bodyPr/>
          <a:lstStyle/>
          <a:p>
            <a:pPr>
              <a:spcBef>
                <a:spcPts val="1200"/>
              </a:spcBef>
            </a:pPr>
            <a:r>
              <a:rPr lang="en-US" dirty="0"/>
              <a:t>Do your employees demonstrate what you require? How are you documenting this?</a:t>
            </a:r>
          </a:p>
          <a:p>
            <a:r>
              <a:rPr lang="en-US" dirty="0"/>
              <a:t>Are your expectations clear and understood? </a:t>
            </a:r>
          </a:p>
          <a:p>
            <a:r>
              <a:rPr lang="en-US" dirty="0"/>
              <a:t>Are your expectations of the position in writing and current?</a:t>
            </a:r>
          </a:p>
          <a:p>
            <a:r>
              <a:rPr lang="en-US" dirty="0"/>
              <a:t>What coaching or mentoring has this person had or provides to others?</a:t>
            </a:r>
          </a:p>
          <a:p>
            <a:r>
              <a:rPr lang="en-US" dirty="0"/>
              <a:t>How does this person measure up to their colleagues? How do you know? What tools or benchmarks are you using to determine this?</a:t>
            </a:r>
          </a:p>
          <a:p>
            <a:r>
              <a:rPr lang="en-US" dirty="0"/>
              <a:t>What errors have they made, are they repetitive with no advancement in skills and knowledge?</a:t>
            </a:r>
          </a:p>
        </p:txBody>
      </p:sp>
    </p:spTree>
    <p:extLst>
      <p:ext uri="{BB962C8B-B14F-4D97-AF65-F5344CB8AC3E}">
        <p14:creationId xmlns:p14="http://schemas.microsoft.com/office/powerpoint/2010/main" val="4222726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D4BAA-E0C7-AC4C-BA95-488F71DEE1D9}"/>
              </a:ext>
            </a:extLst>
          </p:cNvPr>
          <p:cNvSpPr>
            <a:spLocks noGrp="1"/>
          </p:cNvSpPr>
          <p:nvPr>
            <p:ph type="title"/>
          </p:nvPr>
        </p:nvSpPr>
        <p:spPr/>
        <p:txBody>
          <a:bodyPr/>
          <a:lstStyle/>
          <a:p>
            <a:r>
              <a:rPr lang="en-US" dirty="0"/>
              <a:t>Competency Profiles</a:t>
            </a:r>
          </a:p>
        </p:txBody>
      </p:sp>
      <p:sp>
        <p:nvSpPr>
          <p:cNvPr id="3" name="Content Placeholder 2">
            <a:extLst>
              <a:ext uri="{FF2B5EF4-FFF2-40B4-BE49-F238E27FC236}">
                <a16:creationId xmlns:a16="http://schemas.microsoft.com/office/drawing/2014/main" id="{4F4FA186-8B2D-904D-9451-6B8D63A2C8EF}"/>
              </a:ext>
            </a:extLst>
          </p:cNvPr>
          <p:cNvSpPr>
            <a:spLocks noGrp="1"/>
          </p:cNvSpPr>
          <p:nvPr>
            <p:ph idx="1"/>
          </p:nvPr>
        </p:nvSpPr>
        <p:spPr/>
        <p:txBody>
          <a:bodyPr/>
          <a:lstStyle/>
          <a:p>
            <a:pPr marL="0" indent="0">
              <a:buNone/>
            </a:pPr>
            <a:r>
              <a:rPr lang="en-US" dirty="0"/>
              <a:t>You can develop what is know as </a:t>
            </a:r>
            <a:r>
              <a:rPr lang="en-US" b="1" dirty="0">
                <a:solidFill>
                  <a:srgbClr val="F79421"/>
                </a:solidFill>
              </a:rPr>
              <a:t>competency profiles</a:t>
            </a:r>
            <a:r>
              <a:rPr lang="en-US" dirty="0"/>
              <a:t>. </a:t>
            </a:r>
          </a:p>
          <a:p>
            <a:pPr marL="342900" indent="-342900"/>
            <a:r>
              <a:rPr lang="en-US" dirty="0"/>
              <a:t>Formally identify the knowledge, skills and attributes a worker must have for each position. For example, you can deem an employee competent to be your in-house forklift evaluator based off the number of years this employee has been driving forklift, been accident free, how many times someone else has deemed they are a competent operator etc. </a:t>
            </a:r>
          </a:p>
          <a:p>
            <a:pPr marL="342900" indent="-342900"/>
            <a:r>
              <a:rPr lang="en-US" dirty="0"/>
              <a:t>Describe what a worker needs to know and what a worker needs to be able to do. “Talk the talk and walk the walk”</a:t>
            </a:r>
          </a:p>
          <a:p>
            <a:pPr marL="342900" indent="-342900"/>
            <a:r>
              <a:rPr lang="en-US" dirty="0"/>
              <a:t>Start with a high level overview and narrow down the focus as you get into it. </a:t>
            </a:r>
          </a:p>
        </p:txBody>
      </p:sp>
    </p:spTree>
    <p:extLst>
      <p:ext uri="{BB962C8B-B14F-4D97-AF65-F5344CB8AC3E}">
        <p14:creationId xmlns:p14="http://schemas.microsoft.com/office/powerpoint/2010/main" val="3454437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48B6E-4B82-B24F-BC26-D31F16294C26}"/>
              </a:ext>
            </a:extLst>
          </p:cNvPr>
          <p:cNvSpPr>
            <a:spLocks noGrp="1"/>
          </p:cNvSpPr>
          <p:nvPr>
            <p:ph type="title"/>
          </p:nvPr>
        </p:nvSpPr>
        <p:spPr/>
        <p:txBody>
          <a:bodyPr/>
          <a:lstStyle/>
          <a:p>
            <a:r>
              <a:rPr lang="en-US" dirty="0"/>
              <a:t>Competency Profiles</a:t>
            </a:r>
          </a:p>
        </p:txBody>
      </p:sp>
      <p:sp>
        <p:nvSpPr>
          <p:cNvPr id="3" name="Content Placeholder 2">
            <a:extLst>
              <a:ext uri="{FF2B5EF4-FFF2-40B4-BE49-F238E27FC236}">
                <a16:creationId xmlns:a16="http://schemas.microsoft.com/office/drawing/2014/main" id="{C4F42B96-DF6E-F24E-81B6-6A8909FBB50C}"/>
              </a:ext>
            </a:extLst>
          </p:cNvPr>
          <p:cNvSpPr>
            <a:spLocks noGrp="1"/>
          </p:cNvSpPr>
          <p:nvPr>
            <p:ph idx="1"/>
          </p:nvPr>
        </p:nvSpPr>
        <p:spPr>
          <a:xfrm>
            <a:off x="323528" y="989233"/>
            <a:ext cx="8568952" cy="4888039"/>
          </a:xfrm>
        </p:spPr>
        <p:txBody>
          <a:bodyPr/>
          <a:lstStyle/>
          <a:p>
            <a:pPr marL="0" indent="0">
              <a:buNone/>
            </a:pPr>
            <a:r>
              <a:rPr lang="en-US" b="1" dirty="0">
                <a:solidFill>
                  <a:srgbClr val="F79421"/>
                </a:solidFill>
              </a:rPr>
              <a:t>Your competency profile should include: </a:t>
            </a:r>
          </a:p>
          <a:p>
            <a:pPr marL="342900" indent="-342900"/>
            <a:r>
              <a:rPr lang="en-US" dirty="0"/>
              <a:t>Industry wide competencies, such as safety legislation</a:t>
            </a:r>
          </a:p>
          <a:p>
            <a:pPr marL="342900" indent="-342900"/>
            <a:r>
              <a:rPr lang="en-US" dirty="0"/>
              <a:t>Industry specific competencies, such as pipelining or drilling.</a:t>
            </a:r>
          </a:p>
          <a:p>
            <a:pPr marL="342900" indent="-342900"/>
            <a:r>
              <a:rPr lang="en-US" dirty="0"/>
              <a:t>Occupation specific competencies such as forklift operation. </a:t>
            </a:r>
          </a:p>
          <a:p>
            <a:pPr marL="342900" indent="-342900"/>
            <a:r>
              <a:rPr lang="en-US" dirty="0"/>
              <a:t>Job specific competencies, such as cutting wood with a chainsaw.</a:t>
            </a:r>
          </a:p>
          <a:p>
            <a:pPr marL="342900" indent="-342900"/>
            <a:r>
              <a:rPr lang="en-US" dirty="0"/>
              <a:t>Task Specific Competencies such as changing a drill bit.</a:t>
            </a:r>
          </a:p>
        </p:txBody>
      </p:sp>
    </p:spTree>
    <p:extLst>
      <p:ext uri="{BB962C8B-B14F-4D97-AF65-F5344CB8AC3E}">
        <p14:creationId xmlns:p14="http://schemas.microsoft.com/office/powerpoint/2010/main" val="3600934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8DA450-E307-C94E-9038-D435B3C395C6}"/>
              </a:ext>
            </a:extLst>
          </p:cNvPr>
          <p:cNvSpPr>
            <a:spLocks noGrp="1"/>
          </p:cNvSpPr>
          <p:nvPr>
            <p:ph idx="1"/>
          </p:nvPr>
        </p:nvSpPr>
        <p:spPr>
          <a:xfrm>
            <a:off x="323528" y="1556792"/>
            <a:ext cx="8424936" cy="4195343"/>
          </a:xfrm>
        </p:spPr>
        <p:txBody>
          <a:bodyPr/>
          <a:lstStyle/>
          <a:p>
            <a:pPr marL="342900" indent="-342900"/>
            <a:r>
              <a:rPr lang="en-US" dirty="0"/>
              <a:t>Creating competency profiles can be time consuming. </a:t>
            </a:r>
          </a:p>
          <a:p>
            <a:pPr marL="342900" indent="-342900"/>
            <a:r>
              <a:rPr lang="en-US" dirty="0"/>
              <a:t>Instead of placing the burden on one or two staff members, ask for help! </a:t>
            </a:r>
          </a:p>
          <a:p>
            <a:pPr marL="342900" indent="-342900"/>
            <a:r>
              <a:rPr lang="en-US" dirty="0"/>
              <a:t>We have some ideas to help you gather information along the way to make this easier for you, and better for your business. </a:t>
            </a:r>
          </a:p>
          <a:p>
            <a:endParaRPr lang="en-US" dirty="0"/>
          </a:p>
        </p:txBody>
      </p:sp>
      <p:sp>
        <p:nvSpPr>
          <p:cNvPr id="4" name="Title 3">
            <a:extLst>
              <a:ext uri="{FF2B5EF4-FFF2-40B4-BE49-F238E27FC236}">
                <a16:creationId xmlns:a16="http://schemas.microsoft.com/office/drawing/2014/main" id="{5FF88390-4DC2-7342-823C-AA668B32D28D}"/>
              </a:ext>
            </a:extLst>
          </p:cNvPr>
          <p:cNvSpPr>
            <a:spLocks noGrp="1"/>
          </p:cNvSpPr>
          <p:nvPr>
            <p:ph type="title"/>
          </p:nvPr>
        </p:nvSpPr>
        <p:spPr/>
        <p:txBody>
          <a:bodyPr/>
          <a:lstStyle/>
          <a:p>
            <a:r>
              <a:rPr lang="en-US" dirty="0"/>
              <a:t>I don’t have the time for that!</a:t>
            </a:r>
          </a:p>
        </p:txBody>
      </p:sp>
    </p:spTree>
    <p:extLst>
      <p:ext uri="{BB962C8B-B14F-4D97-AF65-F5344CB8AC3E}">
        <p14:creationId xmlns:p14="http://schemas.microsoft.com/office/powerpoint/2010/main" val="2843066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58F48-7DDB-EA45-BECB-9AC0A1D511EF}"/>
              </a:ext>
            </a:extLst>
          </p:cNvPr>
          <p:cNvSpPr>
            <a:spLocks noGrp="1"/>
          </p:cNvSpPr>
          <p:nvPr>
            <p:ph type="title"/>
          </p:nvPr>
        </p:nvSpPr>
        <p:spPr/>
        <p:txBody>
          <a:bodyPr/>
          <a:lstStyle/>
          <a:p>
            <a:r>
              <a:rPr lang="en-US" dirty="0"/>
              <a:t>Ideas for Documentation</a:t>
            </a:r>
          </a:p>
        </p:txBody>
      </p:sp>
      <p:sp>
        <p:nvSpPr>
          <p:cNvPr id="3" name="Content Placeholder 2">
            <a:extLst>
              <a:ext uri="{FF2B5EF4-FFF2-40B4-BE49-F238E27FC236}">
                <a16:creationId xmlns:a16="http://schemas.microsoft.com/office/drawing/2014/main" id="{8EBB4244-6C2D-F940-B7CD-8EC7E6C954A9}"/>
              </a:ext>
            </a:extLst>
          </p:cNvPr>
          <p:cNvSpPr>
            <a:spLocks noGrp="1"/>
          </p:cNvSpPr>
          <p:nvPr>
            <p:ph idx="1"/>
          </p:nvPr>
        </p:nvSpPr>
        <p:spPr>
          <a:xfrm>
            <a:off x="323528" y="989233"/>
            <a:ext cx="8424936" cy="4888039"/>
          </a:xfrm>
        </p:spPr>
        <p:txBody>
          <a:bodyPr>
            <a:normAutofit/>
          </a:bodyPr>
          <a:lstStyle/>
          <a:p>
            <a:pPr marL="0" indent="0">
              <a:buNone/>
            </a:pPr>
            <a:r>
              <a:rPr lang="en-US" dirty="0"/>
              <a:t>Have all Employees complete a job questionnaire. Have employees tell you the skills required to do their job effectively. </a:t>
            </a:r>
          </a:p>
          <a:p>
            <a:pPr>
              <a:spcBef>
                <a:spcPts val="1200"/>
              </a:spcBef>
            </a:pPr>
            <a:r>
              <a:rPr lang="en-US" dirty="0"/>
              <a:t>This will help you write up descriptions and set base lines for competencies for specific jobs and tasks. Think of it like setting production numbers but consider the whole job not just the output. </a:t>
            </a:r>
          </a:p>
          <a:p>
            <a:r>
              <a:rPr lang="en-US" dirty="0"/>
              <a:t>Allow bullet points and groups to work on this together per department.</a:t>
            </a:r>
          </a:p>
          <a:p>
            <a:r>
              <a:rPr lang="en-US" dirty="0"/>
              <a:t>Can be a great activity for the safety committee to complete with one from each department. </a:t>
            </a:r>
          </a:p>
        </p:txBody>
      </p:sp>
    </p:spTree>
    <p:extLst>
      <p:ext uri="{BB962C8B-B14F-4D97-AF65-F5344CB8AC3E}">
        <p14:creationId xmlns:p14="http://schemas.microsoft.com/office/powerpoint/2010/main" val="2410878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719A0-0AB9-F44F-B612-35E7EFD58181}"/>
              </a:ext>
            </a:extLst>
          </p:cNvPr>
          <p:cNvSpPr>
            <a:spLocks noGrp="1"/>
          </p:cNvSpPr>
          <p:nvPr>
            <p:ph type="title"/>
          </p:nvPr>
        </p:nvSpPr>
        <p:spPr/>
        <p:txBody>
          <a:bodyPr/>
          <a:lstStyle/>
          <a:p>
            <a:r>
              <a:rPr lang="en-US" dirty="0"/>
              <a:t>Ideas for Documentation </a:t>
            </a:r>
          </a:p>
        </p:txBody>
      </p:sp>
      <p:sp>
        <p:nvSpPr>
          <p:cNvPr id="3" name="Content Placeholder 2">
            <a:extLst>
              <a:ext uri="{FF2B5EF4-FFF2-40B4-BE49-F238E27FC236}">
                <a16:creationId xmlns:a16="http://schemas.microsoft.com/office/drawing/2014/main" id="{FD8F4D17-550D-C84E-9598-9D0815738336}"/>
              </a:ext>
            </a:extLst>
          </p:cNvPr>
          <p:cNvSpPr>
            <a:spLocks noGrp="1"/>
          </p:cNvSpPr>
          <p:nvPr>
            <p:ph idx="1"/>
          </p:nvPr>
        </p:nvSpPr>
        <p:spPr>
          <a:xfrm>
            <a:off x="323528" y="989233"/>
            <a:ext cx="8640960" cy="4888039"/>
          </a:xfrm>
        </p:spPr>
        <p:txBody>
          <a:bodyPr/>
          <a:lstStyle/>
          <a:p>
            <a:r>
              <a:rPr lang="en-US" dirty="0"/>
              <a:t>Have Employees create skill building lists of what they believe they and their department need to be more effective and competent in their work, skills development.</a:t>
            </a:r>
          </a:p>
          <a:p>
            <a:pPr lvl="1"/>
            <a:r>
              <a:rPr lang="en-US" dirty="0"/>
              <a:t>Be very clear you want positives not – “fire John, or the idiots”</a:t>
            </a:r>
          </a:p>
          <a:p>
            <a:r>
              <a:rPr lang="en-US" dirty="0"/>
              <a:t>You may be surprised to learn that some of these items are simple asks but may be harder to implement.</a:t>
            </a:r>
          </a:p>
          <a:p>
            <a:pPr marL="0" indent="0">
              <a:spcBef>
                <a:spcPts val="1200"/>
              </a:spcBef>
              <a:buNone/>
            </a:pPr>
            <a:r>
              <a:rPr lang="en-US" b="1" dirty="0">
                <a:solidFill>
                  <a:srgbClr val="F79421"/>
                </a:solidFill>
              </a:rPr>
              <a:t>Example:</a:t>
            </a:r>
          </a:p>
          <a:p>
            <a:pPr>
              <a:spcBef>
                <a:spcPts val="1200"/>
              </a:spcBef>
            </a:pPr>
            <a:r>
              <a:rPr lang="en-US" dirty="0"/>
              <a:t>All employees are trained on basic communication skills. I.e. answering phones, emails, client questions, etc.</a:t>
            </a:r>
          </a:p>
          <a:p>
            <a:pPr>
              <a:spcBef>
                <a:spcPts val="1200"/>
              </a:spcBef>
            </a:pPr>
            <a:r>
              <a:rPr lang="en-US" dirty="0"/>
              <a:t>All employees know how to use your internal system. I.e. POS system, or a Point Of Care software, intranet. </a:t>
            </a:r>
          </a:p>
        </p:txBody>
      </p:sp>
    </p:spTree>
    <p:extLst>
      <p:ext uri="{BB962C8B-B14F-4D97-AF65-F5344CB8AC3E}">
        <p14:creationId xmlns:p14="http://schemas.microsoft.com/office/powerpoint/2010/main" val="3026282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4761D-569F-7F4B-A8E1-647342B52D10}"/>
              </a:ext>
            </a:extLst>
          </p:cNvPr>
          <p:cNvSpPr>
            <a:spLocks noGrp="1"/>
          </p:cNvSpPr>
          <p:nvPr>
            <p:ph type="title"/>
          </p:nvPr>
        </p:nvSpPr>
        <p:spPr/>
        <p:txBody>
          <a:bodyPr/>
          <a:lstStyle/>
          <a:p>
            <a:r>
              <a:rPr lang="en-CA" dirty="0"/>
              <a:t>Today’s Presenters</a:t>
            </a:r>
            <a:endParaRPr lang="en-US" dirty="0"/>
          </a:p>
        </p:txBody>
      </p:sp>
      <p:sp>
        <p:nvSpPr>
          <p:cNvPr id="3" name="Content Placeholder 2">
            <a:extLst>
              <a:ext uri="{FF2B5EF4-FFF2-40B4-BE49-F238E27FC236}">
                <a16:creationId xmlns:a16="http://schemas.microsoft.com/office/drawing/2014/main" id="{29055CAE-6CED-244B-8469-BC1CFCE18902}"/>
              </a:ext>
            </a:extLst>
          </p:cNvPr>
          <p:cNvSpPr>
            <a:spLocks noGrp="1"/>
          </p:cNvSpPr>
          <p:nvPr>
            <p:ph idx="1"/>
          </p:nvPr>
        </p:nvSpPr>
        <p:spPr>
          <a:xfrm>
            <a:off x="323528" y="989233"/>
            <a:ext cx="4248472" cy="4888039"/>
          </a:xfrm>
        </p:spPr>
        <p:txBody>
          <a:bodyPr/>
          <a:lstStyle/>
          <a:p>
            <a:r>
              <a:rPr lang="en-CA" dirty="0"/>
              <a:t>Holly Tripp</a:t>
            </a:r>
          </a:p>
          <a:p>
            <a:r>
              <a:rPr lang="en-CA" dirty="0"/>
              <a:t>Stephanie Matthys </a:t>
            </a:r>
          </a:p>
          <a:p>
            <a:endParaRPr lang="en-US" dirty="0"/>
          </a:p>
        </p:txBody>
      </p:sp>
    </p:spTree>
    <p:extLst>
      <p:ext uri="{BB962C8B-B14F-4D97-AF65-F5344CB8AC3E}">
        <p14:creationId xmlns:p14="http://schemas.microsoft.com/office/powerpoint/2010/main" val="4119758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5CD3A-8B9A-DF47-B73D-2CD8C20259AC}"/>
              </a:ext>
            </a:extLst>
          </p:cNvPr>
          <p:cNvSpPr>
            <a:spLocks noGrp="1"/>
          </p:cNvSpPr>
          <p:nvPr>
            <p:ph type="title"/>
          </p:nvPr>
        </p:nvSpPr>
        <p:spPr/>
        <p:txBody>
          <a:bodyPr/>
          <a:lstStyle/>
          <a:p>
            <a:r>
              <a:rPr lang="en-US" dirty="0"/>
              <a:t>Ideas for Documentation</a:t>
            </a:r>
          </a:p>
        </p:txBody>
      </p:sp>
      <p:sp>
        <p:nvSpPr>
          <p:cNvPr id="3" name="Content Placeholder 2">
            <a:extLst>
              <a:ext uri="{FF2B5EF4-FFF2-40B4-BE49-F238E27FC236}">
                <a16:creationId xmlns:a16="http://schemas.microsoft.com/office/drawing/2014/main" id="{7B36AC3E-DD91-0344-9106-4CAA95C5FD87}"/>
              </a:ext>
            </a:extLst>
          </p:cNvPr>
          <p:cNvSpPr>
            <a:spLocks noGrp="1"/>
          </p:cNvSpPr>
          <p:nvPr>
            <p:ph idx="1"/>
          </p:nvPr>
        </p:nvSpPr>
        <p:spPr>
          <a:xfrm>
            <a:off x="323528" y="989233"/>
            <a:ext cx="8496944" cy="4888039"/>
          </a:xfrm>
        </p:spPr>
        <p:txBody>
          <a:bodyPr/>
          <a:lstStyle/>
          <a:p>
            <a:r>
              <a:rPr lang="en-US" dirty="0"/>
              <a:t>Once the questionnaire and skill building list work has been completed use this information to establish the expectation of all employees.</a:t>
            </a:r>
          </a:p>
          <a:p>
            <a:r>
              <a:rPr lang="en-US" dirty="0"/>
              <a:t>Share the results and inform all employees they will be expected to meet these expectations.</a:t>
            </a:r>
          </a:p>
        </p:txBody>
      </p:sp>
      <p:sp>
        <p:nvSpPr>
          <p:cNvPr id="5" name="Content Placeholder 2">
            <a:extLst>
              <a:ext uri="{FF2B5EF4-FFF2-40B4-BE49-F238E27FC236}">
                <a16:creationId xmlns:a16="http://schemas.microsoft.com/office/drawing/2014/main" id="{8AE2BD1A-8369-9444-A079-4948C9B2F1D6}"/>
              </a:ext>
            </a:extLst>
          </p:cNvPr>
          <p:cNvSpPr txBox="1">
            <a:spLocks/>
          </p:cNvSpPr>
          <p:nvPr/>
        </p:nvSpPr>
        <p:spPr>
          <a:xfrm>
            <a:off x="323528" y="2348880"/>
            <a:ext cx="8640960" cy="4888039"/>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dirty="0"/>
              <a:t>Be very clear about what happens when the expectations are not met.</a:t>
            </a:r>
          </a:p>
          <a:p>
            <a:pPr lvl="1"/>
            <a:r>
              <a:rPr lang="en-US" dirty="0"/>
              <a:t>Coaching, skill building, performance improvement actions.</a:t>
            </a:r>
          </a:p>
        </p:txBody>
      </p:sp>
    </p:spTree>
    <p:extLst>
      <p:ext uri="{BB962C8B-B14F-4D97-AF65-F5344CB8AC3E}">
        <p14:creationId xmlns:p14="http://schemas.microsoft.com/office/powerpoint/2010/main" val="2393755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FFFD3-703E-D44B-95EB-C076E8D04DCE}"/>
              </a:ext>
            </a:extLst>
          </p:cNvPr>
          <p:cNvSpPr>
            <a:spLocks noGrp="1"/>
          </p:cNvSpPr>
          <p:nvPr>
            <p:ph type="title"/>
          </p:nvPr>
        </p:nvSpPr>
        <p:spPr/>
        <p:txBody>
          <a:bodyPr/>
          <a:lstStyle/>
          <a:p>
            <a:r>
              <a:rPr lang="en-US" dirty="0"/>
              <a:t>Deficiency Found. Now what?</a:t>
            </a:r>
          </a:p>
        </p:txBody>
      </p:sp>
      <p:sp>
        <p:nvSpPr>
          <p:cNvPr id="3" name="Content Placeholder 2">
            <a:extLst>
              <a:ext uri="{FF2B5EF4-FFF2-40B4-BE49-F238E27FC236}">
                <a16:creationId xmlns:a16="http://schemas.microsoft.com/office/drawing/2014/main" id="{A4E30737-0005-2D45-9B6E-CD7ED4DA2BF1}"/>
              </a:ext>
            </a:extLst>
          </p:cNvPr>
          <p:cNvSpPr>
            <a:spLocks noGrp="1"/>
          </p:cNvSpPr>
          <p:nvPr>
            <p:ph idx="1"/>
          </p:nvPr>
        </p:nvSpPr>
        <p:spPr/>
        <p:txBody>
          <a:bodyPr/>
          <a:lstStyle/>
          <a:p>
            <a:pPr marL="0" indent="0">
              <a:spcBef>
                <a:spcPts val="1200"/>
              </a:spcBef>
              <a:buNone/>
            </a:pPr>
            <a:r>
              <a:rPr lang="en-US" dirty="0"/>
              <a:t>As per OHS legislation, if you are aware of something and don’t do anything about it, that is considered negligence. You MUST make an effort to correct the deficiency found. </a:t>
            </a:r>
          </a:p>
          <a:p>
            <a:pPr marL="0" indent="0">
              <a:spcBef>
                <a:spcPts val="1200"/>
              </a:spcBef>
              <a:buNone/>
            </a:pPr>
            <a:r>
              <a:rPr lang="en-US" dirty="0"/>
              <a:t>Ensure you document the deficiency found, and the steps you will take to correct it. Make sure you follow up to ensure the deficiency is corrected. </a:t>
            </a:r>
          </a:p>
          <a:p>
            <a:pPr marL="0" indent="0">
              <a:spcBef>
                <a:spcPts val="1200"/>
              </a:spcBef>
              <a:buNone/>
            </a:pPr>
            <a:r>
              <a:rPr lang="en-US" b="1" dirty="0">
                <a:solidFill>
                  <a:srgbClr val="F79421"/>
                </a:solidFill>
              </a:rPr>
              <a:t>Example:</a:t>
            </a:r>
          </a:p>
          <a:p>
            <a:pPr marL="0" indent="0">
              <a:spcBef>
                <a:spcPts val="1200"/>
              </a:spcBef>
              <a:buNone/>
            </a:pPr>
            <a:r>
              <a:rPr lang="en-US" dirty="0"/>
              <a:t>A forklift operator keeps bumping into walls and shelving, despite being trained. The employee has been trained on how to use a forklift but has not been trained on how to maneuver around the actual warehouse they work in, or the warehouse layout has recently been changed and the spacing between aisles of shelving are smaller than before. The deficiency is that site specific refresher training is required. </a:t>
            </a:r>
          </a:p>
        </p:txBody>
      </p:sp>
    </p:spTree>
    <p:extLst>
      <p:ext uri="{BB962C8B-B14F-4D97-AF65-F5344CB8AC3E}">
        <p14:creationId xmlns:p14="http://schemas.microsoft.com/office/powerpoint/2010/main" val="2669907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8071E-87C5-1240-9D44-B7E713F729C7}"/>
              </a:ext>
            </a:extLst>
          </p:cNvPr>
          <p:cNvSpPr>
            <a:spLocks noGrp="1"/>
          </p:cNvSpPr>
          <p:nvPr>
            <p:ph type="title"/>
          </p:nvPr>
        </p:nvSpPr>
        <p:spPr/>
        <p:txBody>
          <a:bodyPr/>
          <a:lstStyle/>
          <a:p>
            <a:r>
              <a:rPr lang="en-US" dirty="0"/>
              <a:t>Evaluate your Efforts!</a:t>
            </a:r>
          </a:p>
        </p:txBody>
      </p:sp>
      <p:sp>
        <p:nvSpPr>
          <p:cNvPr id="3" name="Content Placeholder 2">
            <a:extLst>
              <a:ext uri="{FF2B5EF4-FFF2-40B4-BE49-F238E27FC236}">
                <a16:creationId xmlns:a16="http://schemas.microsoft.com/office/drawing/2014/main" id="{A55222A6-B84D-0D48-A189-084158FDC435}"/>
              </a:ext>
            </a:extLst>
          </p:cNvPr>
          <p:cNvSpPr>
            <a:spLocks noGrp="1"/>
          </p:cNvSpPr>
          <p:nvPr>
            <p:ph idx="1"/>
          </p:nvPr>
        </p:nvSpPr>
        <p:spPr/>
        <p:txBody>
          <a:bodyPr/>
          <a:lstStyle/>
          <a:p>
            <a:r>
              <a:rPr lang="en-US" dirty="0"/>
              <a:t>Like anything in Health and Safety, we must make an effort to review and evaluate our efforts to demonstrate competency. </a:t>
            </a:r>
          </a:p>
          <a:p>
            <a:r>
              <a:rPr lang="en-US" dirty="0"/>
              <a:t>Are the competencies identified actually necessary for the job?</a:t>
            </a:r>
          </a:p>
          <a:p>
            <a:r>
              <a:rPr lang="en-US" dirty="0"/>
              <a:t>What competencies are missing? </a:t>
            </a:r>
          </a:p>
          <a:p>
            <a:r>
              <a:rPr lang="en-US" dirty="0"/>
              <a:t>As responsibilities and organizational objectives are set, what needs to be added or removed?</a:t>
            </a:r>
          </a:p>
          <a:p>
            <a:r>
              <a:rPr lang="en-US" dirty="0"/>
              <a:t>Set a regular planned schedule to review and evaluate the competencies. Consider doing this on an annual basis, as people change roles, or roles are added or adjusted.</a:t>
            </a:r>
          </a:p>
          <a:p>
            <a:r>
              <a:rPr lang="en-US" dirty="0"/>
              <a:t>You’ve invested a lot of time and effort into identifying competencies, don’t let them age without upkeep. </a:t>
            </a:r>
          </a:p>
        </p:txBody>
      </p:sp>
    </p:spTree>
    <p:extLst>
      <p:ext uri="{BB962C8B-B14F-4D97-AF65-F5344CB8AC3E}">
        <p14:creationId xmlns:p14="http://schemas.microsoft.com/office/powerpoint/2010/main" val="539313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7F13E-1F5A-DD4F-A546-FB950FAEE832}"/>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52BF53A9-69ED-FD4D-B968-3A1C0C95C587}"/>
              </a:ext>
            </a:extLst>
          </p:cNvPr>
          <p:cNvSpPr>
            <a:spLocks noGrp="1"/>
          </p:cNvSpPr>
          <p:nvPr>
            <p:ph idx="1"/>
          </p:nvPr>
        </p:nvSpPr>
        <p:spPr>
          <a:xfrm>
            <a:off x="323528" y="989233"/>
            <a:ext cx="8424936" cy="4888039"/>
          </a:xfrm>
        </p:spPr>
        <p:txBody>
          <a:bodyPr/>
          <a:lstStyle/>
          <a:p>
            <a:pPr marL="0" indent="0">
              <a:spcBef>
                <a:spcPts val="1200"/>
              </a:spcBef>
              <a:buNone/>
            </a:pPr>
            <a:r>
              <a:rPr lang="en-US" b="1" dirty="0">
                <a:solidFill>
                  <a:srgbClr val="F79421"/>
                </a:solidFill>
              </a:rPr>
              <a:t>Evaluating your efforts produced benefits such as:</a:t>
            </a:r>
          </a:p>
          <a:p>
            <a:pPr>
              <a:spcBef>
                <a:spcPts val="1200"/>
              </a:spcBef>
            </a:pPr>
            <a:r>
              <a:rPr lang="en-US" dirty="0"/>
              <a:t>Helping to identify gaps in training, as well as gaps in comprehension for employees. You can identify what needs to be addressed. </a:t>
            </a:r>
          </a:p>
          <a:p>
            <a:r>
              <a:rPr lang="en-US" dirty="0"/>
              <a:t>Making informed decisions about recruitment and retention.</a:t>
            </a:r>
          </a:p>
          <a:p>
            <a:r>
              <a:rPr lang="en-US" dirty="0"/>
              <a:t>Assist with setting accurate budgets for training and development. </a:t>
            </a:r>
          </a:p>
          <a:p>
            <a:r>
              <a:rPr lang="en-US" dirty="0"/>
              <a:t>Proof of due diligence! </a:t>
            </a:r>
          </a:p>
        </p:txBody>
      </p:sp>
    </p:spTree>
    <p:extLst>
      <p:ext uri="{BB962C8B-B14F-4D97-AF65-F5344CB8AC3E}">
        <p14:creationId xmlns:p14="http://schemas.microsoft.com/office/powerpoint/2010/main" val="2140724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174A4-CEC0-9445-987C-EDD3DF50801E}"/>
              </a:ext>
            </a:extLst>
          </p:cNvPr>
          <p:cNvSpPr>
            <a:spLocks noGrp="1"/>
          </p:cNvSpPr>
          <p:nvPr>
            <p:ph type="title"/>
          </p:nvPr>
        </p:nvSpPr>
        <p:spPr/>
        <p:txBody>
          <a:bodyPr/>
          <a:lstStyle/>
          <a:p>
            <a:r>
              <a:rPr lang="en-US" dirty="0"/>
              <a:t>Proof</a:t>
            </a:r>
          </a:p>
        </p:txBody>
      </p:sp>
      <p:sp>
        <p:nvSpPr>
          <p:cNvPr id="3" name="Content Placeholder 2">
            <a:extLst>
              <a:ext uri="{FF2B5EF4-FFF2-40B4-BE49-F238E27FC236}">
                <a16:creationId xmlns:a16="http://schemas.microsoft.com/office/drawing/2014/main" id="{0F9B2475-6CBC-C94B-89F8-72457A866165}"/>
              </a:ext>
            </a:extLst>
          </p:cNvPr>
          <p:cNvSpPr>
            <a:spLocks noGrp="1"/>
          </p:cNvSpPr>
          <p:nvPr>
            <p:ph idx="1"/>
          </p:nvPr>
        </p:nvSpPr>
        <p:spPr>
          <a:xfrm>
            <a:off x="323528" y="989233"/>
            <a:ext cx="8424936" cy="4888039"/>
          </a:xfrm>
        </p:spPr>
        <p:txBody>
          <a:bodyPr/>
          <a:lstStyle/>
          <a:p>
            <a:r>
              <a:rPr lang="en-US" dirty="0"/>
              <a:t>Training records, tests, performance reviews, years of service.</a:t>
            </a:r>
          </a:p>
          <a:p>
            <a:pPr lvl="1"/>
            <a:r>
              <a:rPr lang="en-US" dirty="0"/>
              <a:t>Lack of previous discipline, corrective measures</a:t>
            </a:r>
          </a:p>
          <a:p>
            <a:pPr lvl="2"/>
            <a:r>
              <a:rPr lang="en-US" dirty="0"/>
              <a:t>Or is that just the company trend, no one has performance issues?</a:t>
            </a:r>
          </a:p>
          <a:p>
            <a:r>
              <a:rPr lang="en-US" dirty="0"/>
              <a:t>Fulfills responsibility of the job, tasks are done well and in a timely manner.</a:t>
            </a:r>
          </a:p>
          <a:p>
            <a:r>
              <a:rPr lang="en-US" dirty="0"/>
              <a:t>Effective and productive in their work. </a:t>
            </a:r>
          </a:p>
          <a:p>
            <a:r>
              <a:rPr lang="en-US" dirty="0"/>
              <a:t>Reliable and consistent in work delivery, skills and effort. </a:t>
            </a:r>
          </a:p>
        </p:txBody>
      </p:sp>
    </p:spTree>
    <p:extLst>
      <p:ext uri="{BB962C8B-B14F-4D97-AF65-F5344CB8AC3E}">
        <p14:creationId xmlns:p14="http://schemas.microsoft.com/office/powerpoint/2010/main" val="3657553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76C0A-F2B1-F642-AC77-FF50F368E83D}"/>
              </a:ext>
            </a:extLst>
          </p:cNvPr>
          <p:cNvSpPr>
            <a:spLocks noGrp="1"/>
          </p:cNvSpPr>
          <p:nvPr>
            <p:ph type="title"/>
          </p:nvPr>
        </p:nvSpPr>
        <p:spPr/>
        <p:txBody>
          <a:bodyPr/>
          <a:lstStyle/>
          <a:p>
            <a:r>
              <a:rPr lang="en-US" dirty="0"/>
              <a:t>Proof</a:t>
            </a:r>
          </a:p>
        </p:txBody>
      </p:sp>
      <p:sp>
        <p:nvSpPr>
          <p:cNvPr id="3" name="Content Placeholder 2">
            <a:extLst>
              <a:ext uri="{FF2B5EF4-FFF2-40B4-BE49-F238E27FC236}">
                <a16:creationId xmlns:a16="http://schemas.microsoft.com/office/drawing/2014/main" id="{C1A663DA-CE68-1049-A672-2CC2B54DAA71}"/>
              </a:ext>
            </a:extLst>
          </p:cNvPr>
          <p:cNvSpPr>
            <a:spLocks noGrp="1"/>
          </p:cNvSpPr>
          <p:nvPr>
            <p:ph idx="1"/>
          </p:nvPr>
        </p:nvSpPr>
        <p:spPr>
          <a:xfrm>
            <a:off x="323528" y="989233"/>
            <a:ext cx="8496943" cy="4888039"/>
          </a:xfrm>
        </p:spPr>
        <p:txBody>
          <a:bodyPr/>
          <a:lstStyle/>
          <a:p>
            <a:r>
              <a:rPr lang="en-US" dirty="0"/>
              <a:t>Focusing on competency for safety is often missed and businesses tend to focus on punctuality and productivity numbers.</a:t>
            </a:r>
          </a:p>
          <a:p>
            <a:r>
              <a:rPr lang="en-US" dirty="0"/>
              <a:t>How do your employees and leadership demonstrate that they care and follow the rules and guidelines?</a:t>
            </a:r>
          </a:p>
          <a:p>
            <a:pPr lvl="1"/>
            <a:r>
              <a:rPr lang="en-US" dirty="0"/>
              <a:t>We learnt a lot about this in COVID-19, some people do not follow the rules; not cool in safety!</a:t>
            </a:r>
          </a:p>
        </p:txBody>
      </p:sp>
    </p:spTree>
    <p:extLst>
      <p:ext uri="{BB962C8B-B14F-4D97-AF65-F5344CB8AC3E}">
        <p14:creationId xmlns:p14="http://schemas.microsoft.com/office/powerpoint/2010/main" val="590983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040FA-A4B0-AB43-A7D1-E1AE0C88EC35}"/>
              </a:ext>
            </a:extLst>
          </p:cNvPr>
          <p:cNvSpPr>
            <a:spLocks noGrp="1"/>
          </p:cNvSpPr>
          <p:nvPr>
            <p:ph type="title"/>
          </p:nvPr>
        </p:nvSpPr>
        <p:spPr/>
        <p:txBody>
          <a:bodyPr/>
          <a:lstStyle/>
          <a:p>
            <a:r>
              <a:rPr lang="en-US" dirty="0"/>
              <a:t>Proof</a:t>
            </a:r>
          </a:p>
        </p:txBody>
      </p:sp>
      <p:sp>
        <p:nvSpPr>
          <p:cNvPr id="3" name="Content Placeholder 2">
            <a:extLst>
              <a:ext uri="{FF2B5EF4-FFF2-40B4-BE49-F238E27FC236}">
                <a16:creationId xmlns:a16="http://schemas.microsoft.com/office/drawing/2014/main" id="{6C68D977-0530-9049-B31C-69FEA8275B03}"/>
              </a:ext>
            </a:extLst>
          </p:cNvPr>
          <p:cNvSpPr>
            <a:spLocks noGrp="1"/>
          </p:cNvSpPr>
          <p:nvPr>
            <p:ph idx="1"/>
          </p:nvPr>
        </p:nvSpPr>
        <p:spPr>
          <a:xfrm>
            <a:off x="323528" y="989233"/>
            <a:ext cx="8496944" cy="4888039"/>
          </a:xfrm>
        </p:spPr>
        <p:txBody>
          <a:bodyPr/>
          <a:lstStyle/>
          <a:p>
            <a:r>
              <a:rPr lang="en-US" dirty="0"/>
              <a:t>Consider performing a mock trial with your employees and management. Take an incident that occurred and prove that your team is competent.</a:t>
            </a:r>
          </a:p>
          <a:p>
            <a:pPr lvl="1"/>
            <a:r>
              <a:rPr lang="en-US" dirty="0"/>
              <a:t>Learn your weaknesses and define areas of improvement.  </a:t>
            </a:r>
          </a:p>
          <a:p>
            <a:pPr lvl="1"/>
            <a:r>
              <a:rPr lang="en-US" dirty="0"/>
              <a:t>Engage employees in the process. </a:t>
            </a:r>
          </a:p>
          <a:p>
            <a:pPr lvl="1"/>
            <a:r>
              <a:rPr lang="en-US" dirty="0"/>
              <a:t>Build on your momentum. If items are identified, address them right away.</a:t>
            </a:r>
          </a:p>
          <a:p>
            <a:r>
              <a:rPr lang="en-US" dirty="0"/>
              <a:t>During the investigation, determine if acceptable levels of competencies exist. If not, take steps to correct the deficiencies.</a:t>
            </a:r>
          </a:p>
        </p:txBody>
      </p:sp>
    </p:spTree>
    <p:extLst>
      <p:ext uri="{BB962C8B-B14F-4D97-AF65-F5344CB8AC3E}">
        <p14:creationId xmlns:p14="http://schemas.microsoft.com/office/powerpoint/2010/main" val="3061742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0EFF-9446-446D-9729-D8368CCCE8A9}"/>
              </a:ext>
            </a:extLst>
          </p:cNvPr>
          <p:cNvSpPr>
            <a:spLocks noGrp="1"/>
          </p:cNvSpPr>
          <p:nvPr>
            <p:ph type="title"/>
          </p:nvPr>
        </p:nvSpPr>
        <p:spPr/>
        <p:txBody>
          <a:bodyPr/>
          <a:lstStyle/>
          <a:p>
            <a:r>
              <a:rPr lang="en-US" dirty="0"/>
              <a:t>Proof	</a:t>
            </a:r>
          </a:p>
        </p:txBody>
      </p:sp>
      <p:sp>
        <p:nvSpPr>
          <p:cNvPr id="3" name="Content Placeholder 2">
            <a:extLst>
              <a:ext uri="{FF2B5EF4-FFF2-40B4-BE49-F238E27FC236}">
                <a16:creationId xmlns:a16="http://schemas.microsoft.com/office/drawing/2014/main" id="{B2E7A121-7A74-4556-A533-CF64D55F873D}"/>
              </a:ext>
            </a:extLst>
          </p:cNvPr>
          <p:cNvSpPr>
            <a:spLocks noGrp="1"/>
          </p:cNvSpPr>
          <p:nvPr>
            <p:ph idx="1"/>
          </p:nvPr>
        </p:nvSpPr>
        <p:spPr/>
        <p:txBody>
          <a:bodyPr/>
          <a:lstStyle/>
          <a:p>
            <a:pPr marL="0" indent="0">
              <a:buNone/>
            </a:pPr>
            <a:r>
              <a:rPr lang="en-US" dirty="0"/>
              <a:t>Records</a:t>
            </a:r>
          </a:p>
          <a:p>
            <a:r>
              <a:rPr lang="en-US" dirty="0"/>
              <a:t>Are your records, forms, checklists, and other health and safety documentation properly completed?</a:t>
            </a:r>
          </a:p>
          <a:p>
            <a:r>
              <a:rPr lang="en-US" dirty="0"/>
              <a:t>Do your employees understand what is expected of them when completing forms?</a:t>
            </a:r>
          </a:p>
          <a:p>
            <a:pPr marL="0" indent="0">
              <a:buNone/>
            </a:pPr>
            <a:endParaRPr lang="en-US" dirty="0"/>
          </a:p>
          <a:p>
            <a:pPr marL="0" indent="0">
              <a:buNone/>
            </a:pPr>
            <a:r>
              <a:rPr lang="en-US" b="1" dirty="0">
                <a:solidFill>
                  <a:srgbClr val="F79421"/>
                </a:solidFill>
              </a:rPr>
              <a:t>Example:</a:t>
            </a:r>
          </a:p>
          <a:p>
            <a:r>
              <a:rPr lang="en-US" dirty="0"/>
              <a:t>Investigation Forms. Is the information included in the forms correct? Does it represent what you are asking? </a:t>
            </a:r>
          </a:p>
          <a:p>
            <a:r>
              <a:rPr lang="en-US" dirty="0"/>
              <a:t>Workplace Inspections. Are they completed properly? Do you refer to a piece of equipment that doesn’t exist? Are there checkmarks next to items that don’t exist?</a:t>
            </a:r>
          </a:p>
        </p:txBody>
      </p:sp>
    </p:spTree>
    <p:extLst>
      <p:ext uri="{BB962C8B-B14F-4D97-AF65-F5344CB8AC3E}">
        <p14:creationId xmlns:p14="http://schemas.microsoft.com/office/powerpoint/2010/main" val="3405012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A72B6-F499-3340-BEFD-A581B9B75D7F}"/>
              </a:ext>
            </a:extLst>
          </p:cNvPr>
          <p:cNvSpPr>
            <a:spLocks noGrp="1"/>
          </p:cNvSpPr>
          <p:nvPr>
            <p:ph type="title"/>
          </p:nvPr>
        </p:nvSpPr>
        <p:spPr/>
        <p:txBody>
          <a:bodyPr/>
          <a:lstStyle/>
          <a:p>
            <a:r>
              <a:rPr lang="en-US" dirty="0"/>
              <a:t>Call to Action</a:t>
            </a:r>
          </a:p>
        </p:txBody>
      </p:sp>
      <p:sp>
        <p:nvSpPr>
          <p:cNvPr id="3" name="Content Placeholder 2">
            <a:extLst>
              <a:ext uri="{FF2B5EF4-FFF2-40B4-BE49-F238E27FC236}">
                <a16:creationId xmlns:a16="http://schemas.microsoft.com/office/drawing/2014/main" id="{AFC35316-386B-8345-9679-558AB1C4A033}"/>
              </a:ext>
            </a:extLst>
          </p:cNvPr>
          <p:cNvSpPr>
            <a:spLocks noGrp="1"/>
          </p:cNvSpPr>
          <p:nvPr>
            <p:ph idx="1"/>
          </p:nvPr>
        </p:nvSpPr>
        <p:spPr>
          <a:xfrm>
            <a:off x="323528" y="989233"/>
            <a:ext cx="8496944" cy="4888039"/>
          </a:xfrm>
        </p:spPr>
        <p:txBody>
          <a:bodyPr/>
          <a:lstStyle/>
          <a:p>
            <a:pPr marL="0" indent="0">
              <a:spcBef>
                <a:spcPts val="1200"/>
              </a:spcBef>
              <a:buNone/>
            </a:pPr>
            <a:r>
              <a:rPr lang="en-US" b="1" dirty="0">
                <a:solidFill>
                  <a:srgbClr val="F79421"/>
                </a:solidFill>
              </a:rPr>
              <a:t>Pick one department or role and work on documentation:</a:t>
            </a:r>
          </a:p>
          <a:p>
            <a:pPr>
              <a:spcBef>
                <a:spcPts val="1200"/>
              </a:spcBef>
            </a:pPr>
            <a:r>
              <a:rPr lang="en-US" dirty="0"/>
              <a:t>What competencies are needed?</a:t>
            </a:r>
          </a:p>
          <a:p>
            <a:r>
              <a:rPr lang="en-US" dirty="0"/>
              <a:t>Are they reasonable and do they currently exist?</a:t>
            </a:r>
          </a:p>
          <a:p>
            <a:r>
              <a:rPr lang="en-US" dirty="0"/>
              <a:t>Ensure you address deficiencies as they are recognized.</a:t>
            </a:r>
          </a:p>
          <a:p>
            <a:r>
              <a:rPr lang="en-US" dirty="0"/>
              <a:t>Create your documentation of each worker’s competency before you need it!</a:t>
            </a:r>
          </a:p>
        </p:txBody>
      </p:sp>
    </p:spTree>
    <p:extLst>
      <p:ext uri="{BB962C8B-B14F-4D97-AF65-F5344CB8AC3E}">
        <p14:creationId xmlns:p14="http://schemas.microsoft.com/office/powerpoint/2010/main" val="1360824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E0898-DBC1-094A-8095-C98EC813A304}"/>
              </a:ext>
            </a:extLst>
          </p:cNvPr>
          <p:cNvSpPr>
            <a:spLocks noGrp="1"/>
          </p:cNvSpPr>
          <p:nvPr>
            <p:ph type="title"/>
          </p:nvPr>
        </p:nvSpPr>
        <p:spPr/>
        <p:txBody>
          <a:bodyPr/>
          <a:lstStyle/>
          <a:p>
            <a:r>
              <a:rPr lang="en-US" dirty="0"/>
              <a:t>Any Questions?</a:t>
            </a:r>
          </a:p>
        </p:txBody>
      </p:sp>
      <p:sp>
        <p:nvSpPr>
          <p:cNvPr id="3" name="Content Placeholder 2">
            <a:extLst>
              <a:ext uri="{FF2B5EF4-FFF2-40B4-BE49-F238E27FC236}">
                <a16:creationId xmlns:a16="http://schemas.microsoft.com/office/drawing/2014/main" id="{0706D16C-65E8-DF49-B38B-36F9AA2E5071}"/>
              </a:ext>
            </a:extLst>
          </p:cNvPr>
          <p:cNvSpPr>
            <a:spLocks noGrp="1"/>
          </p:cNvSpPr>
          <p:nvPr>
            <p:ph idx="1"/>
          </p:nvPr>
        </p:nvSpPr>
        <p:spPr>
          <a:xfrm>
            <a:off x="323528" y="989233"/>
            <a:ext cx="8544952" cy="4888039"/>
          </a:xfrm>
        </p:spPr>
        <p:txBody>
          <a:bodyPr/>
          <a:lstStyle/>
          <a:p>
            <a:pPr marL="0" indent="0">
              <a:buNone/>
            </a:pPr>
            <a:r>
              <a:rPr lang="en-US" dirty="0"/>
              <a:t>Make sure to get connected by following us on social media! We share tips and important information about your programs and services. </a:t>
            </a:r>
          </a:p>
          <a:p>
            <a:pPr marL="0" indent="0">
              <a:spcBef>
                <a:spcPts val="1200"/>
              </a:spcBef>
              <a:buNone/>
            </a:pPr>
            <a:r>
              <a:rPr lang="en-US" b="1" i="1" dirty="0">
                <a:solidFill>
                  <a:srgbClr val="F79421"/>
                </a:solidFill>
              </a:rPr>
              <a:t>Let’s talk!</a:t>
            </a:r>
          </a:p>
        </p:txBody>
      </p:sp>
      <p:pic>
        <p:nvPicPr>
          <p:cNvPr id="4" name="Picture 3">
            <a:hlinkClick r:id="rId3"/>
            <a:extLst>
              <a:ext uri="{FF2B5EF4-FFF2-40B4-BE49-F238E27FC236}">
                <a16:creationId xmlns:a16="http://schemas.microsoft.com/office/drawing/2014/main" id="{8690FC7E-0055-A849-9E2D-31D1207B0B98}"/>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3566932" y="2226369"/>
            <a:ext cx="2951314" cy="853750"/>
          </a:xfrm>
          <a:prstGeom prst="rect">
            <a:avLst/>
          </a:prstGeom>
        </p:spPr>
      </p:pic>
      <p:pic>
        <p:nvPicPr>
          <p:cNvPr id="5" name="Picture 4">
            <a:hlinkClick r:id="rId5"/>
            <a:extLst>
              <a:ext uri="{FF2B5EF4-FFF2-40B4-BE49-F238E27FC236}">
                <a16:creationId xmlns:a16="http://schemas.microsoft.com/office/drawing/2014/main" id="{72AE6722-332A-7247-BF4B-68E69D38C058}"/>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3635896" y="3140968"/>
            <a:ext cx="2882350" cy="853750"/>
          </a:xfrm>
          <a:prstGeom prst="rect">
            <a:avLst/>
          </a:prstGeom>
        </p:spPr>
      </p:pic>
      <p:pic>
        <p:nvPicPr>
          <p:cNvPr id="6" name="Picture 5">
            <a:hlinkClick r:id="rId7"/>
            <a:extLst>
              <a:ext uri="{FF2B5EF4-FFF2-40B4-BE49-F238E27FC236}">
                <a16:creationId xmlns:a16="http://schemas.microsoft.com/office/drawing/2014/main" id="{E27D2DE4-705C-B348-A81B-8FD426D06595}"/>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3640428" y="4044331"/>
            <a:ext cx="2951312" cy="853750"/>
          </a:xfrm>
          <a:prstGeom prst="rect">
            <a:avLst/>
          </a:prstGeom>
        </p:spPr>
      </p:pic>
    </p:spTree>
    <p:extLst>
      <p:ext uri="{BB962C8B-B14F-4D97-AF65-F5344CB8AC3E}">
        <p14:creationId xmlns:p14="http://schemas.microsoft.com/office/powerpoint/2010/main" val="792846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83279-E72D-B441-8960-C8C8E9CCA811}"/>
              </a:ext>
            </a:extLst>
          </p:cNvPr>
          <p:cNvSpPr>
            <a:spLocks noGrp="1"/>
          </p:cNvSpPr>
          <p:nvPr>
            <p:ph type="title"/>
          </p:nvPr>
        </p:nvSpPr>
        <p:spPr/>
        <p:txBody>
          <a:bodyPr/>
          <a:lstStyle/>
          <a:p>
            <a:r>
              <a:rPr lang="en-US" dirty="0"/>
              <a:t>Overview: Why Worry? </a:t>
            </a:r>
          </a:p>
        </p:txBody>
      </p:sp>
      <p:sp>
        <p:nvSpPr>
          <p:cNvPr id="3" name="Content Placeholder 2">
            <a:extLst>
              <a:ext uri="{FF2B5EF4-FFF2-40B4-BE49-F238E27FC236}">
                <a16:creationId xmlns:a16="http://schemas.microsoft.com/office/drawing/2014/main" id="{5B4D0519-249E-7C49-8151-8CF5891DC02E}"/>
              </a:ext>
            </a:extLst>
          </p:cNvPr>
          <p:cNvSpPr>
            <a:spLocks noGrp="1"/>
          </p:cNvSpPr>
          <p:nvPr>
            <p:ph idx="1"/>
          </p:nvPr>
        </p:nvSpPr>
        <p:spPr>
          <a:xfrm>
            <a:off x="323528" y="989233"/>
            <a:ext cx="8352928" cy="4888039"/>
          </a:xfrm>
        </p:spPr>
        <p:txBody>
          <a:bodyPr/>
          <a:lstStyle/>
          <a:p>
            <a:pPr marL="0" indent="0">
              <a:buNone/>
            </a:pPr>
            <a:r>
              <a:rPr lang="en-US" dirty="0"/>
              <a:t>The courts, our clients, legislation and our workplaces require that we have persons competent in health and safety, but what does that mean in practical, everyday operations? </a:t>
            </a:r>
          </a:p>
          <a:p>
            <a:r>
              <a:rPr lang="en-US" dirty="0"/>
              <a:t>Are our operators, workers, supervisors and contractors competent? </a:t>
            </a:r>
          </a:p>
          <a:p>
            <a:r>
              <a:rPr lang="en-US" dirty="0"/>
              <a:t>Do you hire a certain level of employees and contractors because you need their expertise and assume competencies? Is that enough? </a:t>
            </a:r>
          </a:p>
        </p:txBody>
      </p:sp>
    </p:spTree>
    <p:extLst>
      <p:ext uri="{BB962C8B-B14F-4D97-AF65-F5344CB8AC3E}">
        <p14:creationId xmlns:p14="http://schemas.microsoft.com/office/powerpoint/2010/main" val="1476638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03D4FB-CF8F-A94D-8231-DCD36922FA70}"/>
              </a:ext>
            </a:extLst>
          </p:cNvPr>
          <p:cNvPicPr>
            <a:picLocks noChangeAspect="1"/>
          </p:cNvPicPr>
          <p:nvPr/>
        </p:nvPicPr>
        <p:blipFill>
          <a:blip r:embed="rId3">
            <a:extLst>
              <a:ext uri="{28A0092B-C50C-407E-A947-70E740481C1C}">
                <a14:useLocalDpi xmlns:a14="http://schemas.microsoft.com/office/drawing/2010/main"/>
              </a:ext>
            </a:extLst>
          </a:blip>
          <a:srcRect/>
          <a:stretch/>
        </p:blipFill>
        <p:spPr>
          <a:xfrm>
            <a:off x="0" y="0"/>
            <a:ext cx="9144000" cy="6858000"/>
          </a:xfrm>
          <a:prstGeom prst="rect">
            <a:avLst/>
          </a:prstGeom>
        </p:spPr>
      </p:pic>
    </p:spTree>
    <p:extLst>
      <p:ext uri="{BB962C8B-B14F-4D97-AF65-F5344CB8AC3E}">
        <p14:creationId xmlns:p14="http://schemas.microsoft.com/office/powerpoint/2010/main" val="991982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73663-F3C1-DC4F-AAB1-B61A413528A0}"/>
              </a:ext>
            </a:extLst>
          </p:cNvPr>
          <p:cNvSpPr>
            <a:spLocks noGrp="1"/>
          </p:cNvSpPr>
          <p:nvPr>
            <p:ph type="title"/>
          </p:nvPr>
        </p:nvSpPr>
        <p:spPr/>
        <p:txBody>
          <a:bodyPr/>
          <a:lstStyle/>
          <a:p>
            <a:r>
              <a:rPr lang="en-US" dirty="0"/>
              <a:t>Why Worry? </a:t>
            </a:r>
          </a:p>
        </p:txBody>
      </p:sp>
      <p:sp>
        <p:nvSpPr>
          <p:cNvPr id="3" name="Content Placeholder 2">
            <a:extLst>
              <a:ext uri="{FF2B5EF4-FFF2-40B4-BE49-F238E27FC236}">
                <a16:creationId xmlns:a16="http://schemas.microsoft.com/office/drawing/2014/main" id="{D26DE711-CA6D-4744-8C3A-47D1C2A75FBE}"/>
              </a:ext>
            </a:extLst>
          </p:cNvPr>
          <p:cNvSpPr>
            <a:spLocks noGrp="1"/>
          </p:cNvSpPr>
          <p:nvPr>
            <p:ph idx="1"/>
          </p:nvPr>
        </p:nvSpPr>
        <p:spPr>
          <a:xfrm>
            <a:off x="323528" y="989233"/>
            <a:ext cx="8640960" cy="4888039"/>
          </a:xfrm>
        </p:spPr>
        <p:txBody>
          <a:bodyPr/>
          <a:lstStyle/>
          <a:p>
            <a:pPr marL="0" indent="0">
              <a:buNone/>
            </a:pPr>
            <a:r>
              <a:rPr lang="en-US" dirty="0"/>
              <a:t>Most charges related to health and safety are a failure of competency; a failure to take all reasonable precaution to protect the Health &amp; Safety of your Employees.</a:t>
            </a:r>
          </a:p>
        </p:txBody>
      </p:sp>
      <p:sp>
        <p:nvSpPr>
          <p:cNvPr id="6" name="Content Placeholder 2">
            <a:extLst>
              <a:ext uri="{FF2B5EF4-FFF2-40B4-BE49-F238E27FC236}">
                <a16:creationId xmlns:a16="http://schemas.microsoft.com/office/drawing/2014/main" id="{488B6313-9F24-194B-98FA-BCBDEAEFFAC1}"/>
              </a:ext>
            </a:extLst>
          </p:cNvPr>
          <p:cNvSpPr txBox="1">
            <a:spLocks/>
          </p:cNvSpPr>
          <p:nvPr/>
        </p:nvSpPr>
        <p:spPr>
          <a:xfrm>
            <a:off x="323528" y="2060848"/>
            <a:ext cx="8280920" cy="4888039"/>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spcBef>
                <a:spcPts val="1200"/>
              </a:spcBef>
            </a:pPr>
            <a:r>
              <a:rPr lang="en-US" dirty="0"/>
              <a:t>How do you demonstrate competency? </a:t>
            </a:r>
          </a:p>
          <a:p>
            <a:r>
              <a:rPr lang="en-US" dirty="0"/>
              <a:t>What is the due diligence defense?</a:t>
            </a:r>
          </a:p>
          <a:p>
            <a:pPr marL="0" indent="0">
              <a:spcBef>
                <a:spcPts val="1200"/>
              </a:spcBef>
              <a:buFont typeface="Arial" panose="020B0604020202020204" pitchFamily="34" charset="0"/>
              <a:buNone/>
            </a:pPr>
            <a:r>
              <a:rPr lang="en-US" dirty="0"/>
              <a:t>Today we are going to dive deeper into the topic of competency and demonstrating it in our workplaces. </a:t>
            </a:r>
          </a:p>
        </p:txBody>
      </p:sp>
    </p:spTree>
    <p:extLst>
      <p:ext uri="{BB962C8B-B14F-4D97-AF65-F5344CB8AC3E}">
        <p14:creationId xmlns:p14="http://schemas.microsoft.com/office/powerpoint/2010/main" val="220955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CCEF8-6609-9D40-B8C8-EF2DDCB3BB7D}"/>
              </a:ext>
            </a:extLst>
          </p:cNvPr>
          <p:cNvSpPr>
            <a:spLocks noGrp="1"/>
          </p:cNvSpPr>
          <p:nvPr>
            <p:ph type="title"/>
          </p:nvPr>
        </p:nvSpPr>
        <p:spPr/>
        <p:txBody>
          <a:bodyPr/>
          <a:lstStyle/>
          <a:p>
            <a:r>
              <a:rPr lang="en-US" dirty="0"/>
              <a:t>Beyond the Worry</a:t>
            </a:r>
          </a:p>
        </p:txBody>
      </p:sp>
      <p:sp>
        <p:nvSpPr>
          <p:cNvPr id="3" name="Content Placeholder 2">
            <a:extLst>
              <a:ext uri="{FF2B5EF4-FFF2-40B4-BE49-F238E27FC236}">
                <a16:creationId xmlns:a16="http://schemas.microsoft.com/office/drawing/2014/main" id="{6506885D-77FE-B947-80DA-289726E75EB1}"/>
              </a:ext>
            </a:extLst>
          </p:cNvPr>
          <p:cNvSpPr>
            <a:spLocks noGrp="1"/>
          </p:cNvSpPr>
          <p:nvPr>
            <p:ph idx="1"/>
          </p:nvPr>
        </p:nvSpPr>
        <p:spPr>
          <a:xfrm>
            <a:off x="323528" y="989233"/>
            <a:ext cx="8640960" cy="4888039"/>
          </a:xfrm>
        </p:spPr>
        <p:txBody>
          <a:bodyPr/>
          <a:lstStyle/>
          <a:p>
            <a:pPr marL="0" indent="0">
              <a:buNone/>
            </a:pPr>
            <a:r>
              <a:rPr lang="en-US" dirty="0"/>
              <a:t>Beyond being able to defend yourself or your business if investigated, establishing competency also assists with:</a:t>
            </a:r>
          </a:p>
        </p:txBody>
      </p:sp>
      <p:sp>
        <p:nvSpPr>
          <p:cNvPr id="6" name="Content Placeholder 2">
            <a:extLst>
              <a:ext uri="{FF2B5EF4-FFF2-40B4-BE49-F238E27FC236}">
                <a16:creationId xmlns:a16="http://schemas.microsoft.com/office/drawing/2014/main" id="{05BD1990-2A7C-1D48-A536-58113E4D66B9}"/>
              </a:ext>
            </a:extLst>
          </p:cNvPr>
          <p:cNvSpPr txBox="1">
            <a:spLocks/>
          </p:cNvSpPr>
          <p:nvPr/>
        </p:nvSpPr>
        <p:spPr>
          <a:xfrm>
            <a:off x="321161" y="1700808"/>
            <a:ext cx="7059151" cy="4888039"/>
          </a:xfrm>
          <a:prstGeom prst="rect">
            <a:avLst/>
          </a:prstGeom>
        </p:spPr>
        <p:txBody>
          <a:bodyPr vert="horz" lIns="91440" tIns="45720" rIns="91440" bIns="45720" rtlCol="0">
            <a:normAutofit/>
          </a:bodyPr>
          <a:lstStyle>
            <a:lvl1pPr marL="257175" indent="-257175"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57213" indent="-214313"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100000"/>
              </a:lnSpc>
              <a:spcBef>
                <a:spcPts val="6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spcBef>
                <a:spcPts val="1200"/>
              </a:spcBef>
            </a:pPr>
            <a:r>
              <a:rPr lang="en-US" dirty="0"/>
              <a:t>Employee confidence</a:t>
            </a:r>
          </a:p>
          <a:p>
            <a:r>
              <a:rPr lang="en-US" dirty="0"/>
              <a:t>Effective and efficient employees</a:t>
            </a:r>
          </a:p>
          <a:p>
            <a:r>
              <a:rPr lang="en-US" dirty="0"/>
              <a:t>Achieving objectives as outlined by the organization.</a:t>
            </a:r>
          </a:p>
          <a:p>
            <a:endParaRPr lang="en-US" dirty="0"/>
          </a:p>
        </p:txBody>
      </p:sp>
    </p:spTree>
    <p:extLst>
      <p:ext uri="{BB962C8B-B14F-4D97-AF65-F5344CB8AC3E}">
        <p14:creationId xmlns:p14="http://schemas.microsoft.com/office/powerpoint/2010/main" val="289868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BE934-BCAA-844B-B7C0-E88DD193737E}"/>
              </a:ext>
            </a:extLst>
          </p:cNvPr>
          <p:cNvSpPr>
            <a:spLocks noGrp="1"/>
          </p:cNvSpPr>
          <p:nvPr>
            <p:ph type="ctrTitle"/>
          </p:nvPr>
        </p:nvSpPr>
        <p:spPr/>
        <p:txBody>
          <a:bodyPr/>
          <a:lstStyle/>
          <a:p>
            <a:r>
              <a:rPr lang="en-CA" dirty="0"/>
              <a:t>What is Competency?</a:t>
            </a:r>
            <a:endParaRPr lang="en-US" dirty="0"/>
          </a:p>
        </p:txBody>
      </p:sp>
      <p:sp>
        <p:nvSpPr>
          <p:cNvPr id="3" name="Subtitle 2">
            <a:extLst>
              <a:ext uri="{FF2B5EF4-FFF2-40B4-BE49-F238E27FC236}">
                <a16:creationId xmlns:a16="http://schemas.microsoft.com/office/drawing/2014/main" id="{92D2F47B-80BF-3045-9BC3-8020335687D1}"/>
              </a:ext>
            </a:extLst>
          </p:cNvPr>
          <p:cNvSpPr>
            <a:spLocks noGrp="1"/>
          </p:cNvSpPr>
          <p:nvPr>
            <p:ph type="subTitle" idx="1"/>
          </p:nvPr>
        </p:nvSpPr>
        <p:spPr/>
        <p:txBody>
          <a:bodyPr/>
          <a:lstStyle/>
          <a:p>
            <a:r>
              <a:rPr lang="en-US" dirty="0"/>
              <a:t>Section 1</a:t>
            </a:r>
          </a:p>
        </p:txBody>
      </p:sp>
    </p:spTree>
    <p:extLst>
      <p:ext uri="{BB962C8B-B14F-4D97-AF65-F5344CB8AC3E}">
        <p14:creationId xmlns:p14="http://schemas.microsoft.com/office/powerpoint/2010/main" val="4167802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8762D-5660-D44D-8DD4-04BF0824DCD7}"/>
              </a:ext>
            </a:extLst>
          </p:cNvPr>
          <p:cNvSpPr>
            <a:spLocks noGrp="1"/>
          </p:cNvSpPr>
          <p:nvPr>
            <p:ph type="title"/>
          </p:nvPr>
        </p:nvSpPr>
        <p:spPr/>
        <p:txBody>
          <a:bodyPr/>
          <a:lstStyle/>
          <a:p>
            <a:r>
              <a:rPr lang="en-US" dirty="0"/>
              <a:t>What is Competency?</a:t>
            </a:r>
          </a:p>
        </p:txBody>
      </p:sp>
      <p:sp>
        <p:nvSpPr>
          <p:cNvPr id="3" name="Content Placeholder 2">
            <a:extLst>
              <a:ext uri="{FF2B5EF4-FFF2-40B4-BE49-F238E27FC236}">
                <a16:creationId xmlns:a16="http://schemas.microsoft.com/office/drawing/2014/main" id="{67861EDC-4528-9B43-B62B-B8C77DE2CF50}"/>
              </a:ext>
            </a:extLst>
          </p:cNvPr>
          <p:cNvSpPr>
            <a:spLocks noGrp="1"/>
          </p:cNvSpPr>
          <p:nvPr>
            <p:ph idx="1"/>
          </p:nvPr>
        </p:nvSpPr>
        <p:spPr>
          <a:xfrm>
            <a:off x="323528" y="989233"/>
            <a:ext cx="8496944" cy="4888039"/>
          </a:xfrm>
        </p:spPr>
        <p:txBody>
          <a:bodyPr/>
          <a:lstStyle/>
          <a:p>
            <a:pPr marL="0" indent="0">
              <a:buNone/>
            </a:pPr>
            <a:r>
              <a:rPr lang="en-US" b="1" dirty="0">
                <a:solidFill>
                  <a:srgbClr val="F79421"/>
                </a:solidFill>
              </a:rPr>
              <a:t>There are several definitions of competency: </a:t>
            </a:r>
          </a:p>
          <a:p>
            <a:pPr marL="0" indent="0">
              <a:spcBef>
                <a:spcPts val="1200"/>
              </a:spcBef>
              <a:buNone/>
            </a:pPr>
            <a:r>
              <a:rPr lang="en-US" b="1" dirty="0">
                <a:solidFill>
                  <a:srgbClr val="0C75BA"/>
                </a:solidFill>
              </a:rPr>
              <a:t>Occupational Health and Safety </a:t>
            </a:r>
            <a:r>
              <a:rPr lang="en-US" dirty="0"/>
              <a:t>typically defines it as; </a:t>
            </a:r>
          </a:p>
          <a:p>
            <a:pPr lvl="1"/>
            <a:r>
              <a:rPr lang="en-US" dirty="0"/>
              <a:t>Someone who has the knowledge, skills and experience to do the work safely, and can also train or evaluate other workers based off their competency.</a:t>
            </a:r>
          </a:p>
          <a:p>
            <a:pPr marL="0" indent="0">
              <a:spcBef>
                <a:spcPts val="1200"/>
              </a:spcBef>
              <a:buNone/>
            </a:pPr>
            <a:r>
              <a:rPr lang="en-US" b="1" dirty="0">
                <a:solidFill>
                  <a:srgbClr val="0C75BA"/>
                </a:solidFill>
              </a:rPr>
              <a:t>Legally</a:t>
            </a:r>
            <a:r>
              <a:rPr lang="en-US" b="1" dirty="0">
                <a:solidFill>
                  <a:srgbClr val="F79421"/>
                </a:solidFill>
              </a:rPr>
              <a:t> </a:t>
            </a:r>
            <a:r>
              <a:rPr lang="en-US" dirty="0"/>
              <a:t>it is typically defined as;</a:t>
            </a:r>
          </a:p>
          <a:p>
            <a:pPr lvl="1"/>
            <a:r>
              <a:rPr lang="en-US" dirty="0"/>
              <a:t>The ability to do something successfully or efficiently.</a:t>
            </a:r>
          </a:p>
          <a:p>
            <a:pPr marL="0" indent="0">
              <a:spcBef>
                <a:spcPts val="1200"/>
              </a:spcBef>
              <a:buNone/>
            </a:pPr>
            <a:r>
              <a:rPr lang="en-US" b="1" dirty="0">
                <a:solidFill>
                  <a:srgbClr val="0C75BA"/>
                </a:solidFill>
              </a:rPr>
              <a:t>Cambridge Dictionary </a:t>
            </a:r>
            <a:r>
              <a:rPr lang="en-US" dirty="0"/>
              <a:t>defines it as;</a:t>
            </a:r>
          </a:p>
          <a:p>
            <a:pPr lvl="1"/>
            <a:r>
              <a:rPr lang="en-US" dirty="0"/>
              <a:t>An important skill that is needed to do a job.</a:t>
            </a:r>
          </a:p>
        </p:txBody>
      </p:sp>
    </p:spTree>
    <p:extLst>
      <p:ext uri="{BB962C8B-B14F-4D97-AF65-F5344CB8AC3E}">
        <p14:creationId xmlns:p14="http://schemas.microsoft.com/office/powerpoint/2010/main" val="3795315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03124-156D-1F40-8491-7FE6B0C313A8}"/>
              </a:ext>
            </a:extLst>
          </p:cNvPr>
          <p:cNvSpPr>
            <a:spLocks noGrp="1"/>
          </p:cNvSpPr>
          <p:nvPr>
            <p:ph type="title"/>
          </p:nvPr>
        </p:nvSpPr>
        <p:spPr/>
        <p:txBody>
          <a:bodyPr/>
          <a:lstStyle/>
          <a:p>
            <a:r>
              <a:rPr lang="en-US" dirty="0"/>
              <a:t>What is Competency?</a:t>
            </a:r>
          </a:p>
        </p:txBody>
      </p:sp>
      <p:sp>
        <p:nvSpPr>
          <p:cNvPr id="3" name="Content Placeholder 2">
            <a:extLst>
              <a:ext uri="{FF2B5EF4-FFF2-40B4-BE49-F238E27FC236}">
                <a16:creationId xmlns:a16="http://schemas.microsoft.com/office/drawing/2014/main" id="{3A00E9E0-93A3-1446-A708-91A784968DB3}"/>
              </a:ext>
            </a:extLst>
          </p:cNvPr>
          <p:cNvSpPr>
            <a:spLocks noGrp="1"/>
          </p:cNvSpPr>
          <p:nvPr>
            <p:ph idx="1"/>
          </p:nvPr>
        </p:nvSpPr>
        <p:spPr>
          <a:xfrm>
            <a:off x="323528" y="989233"/>
            <a:ext cx="8496944" cy="4888039"/>
          </a:xfrm>
        </p:spPr>
        <p:txBody>
          <a:bodyPr>
            <a:normAutofit/>
          </a:bodyPr>
          <a:lstStyle/>
          <a:p>
            <a:pPr marL="0" indent="0">
              <a:spcBef>
                <a:spcPts val="1200"/>
              </a:spcBef>
              <a:buNone/>
            </a:pPr>
            <a:r>
              <a:rPr lang="en-US" dirty="0"/>
              <a:t>Essentially each definition is saying a competent person is a knowledgeable person and can successfully complete the task at hand. </a:t>
            </a:r>
          </a:p>
          <a:p>
            <a:pPr marL="0" indent="0">
              <a:spcBef>
                <a:spcPts val="1200"/>
              </a:spcBef>
              <a:buNone/>
            </a:pPr>
            <a:r>
              <a:rPr lang="en-US" dirty="0"/>
              <a:t>However, if we asked your Employees</a:t>
            </a:r>
            <a:r>
              <a:rPr lang="en-US" dirty="0">
                <a:solidFill>
                  <a:srgbClr val="FF0000"/>
                </a:solidFill>
              </a:rPr>
              <a:t> </a:t>
            </a:r>
            <a:r>
              <a:rPr lang="en-US" dirty="0"/>
              <a:t>what makes someone competent, there are a few responses that we typically get:</a:t>
            </a:r>
          </a:p>
          <a:p>
            <a:pPr>
              <a:spcBef>
                <a:spcPts val="1200"/>
              </a:spcBef>
            </a:pPr>
            <a:r>
              <a:rPr lang="en-US" dirty="0"/>
              <a:t>“That’s not easy to do.”</a:t>
            </a:r>
          </a:p>
          <a:p>
            <a:pPr>
              <a:spcBef>
                <a:spcPts val="1200"/>
              </a:spcBef>
            </a:pPr>
            <a:r>
              <a:rPr lang="en-US" dirty="0"/>
              <a:t>“I don’t know.”</a:t>
            </a:r>
          </a:p>
          <a:p>
            <a:pPr>
              <a:spcBef>
                <a:spcPts val="1200"/>
              </a:spcBef>
            </a:pPr>
            <a:r>
              <a:rPr lang="en-US" dirty="0"/>
              <a:t>“They know stuff or are a </a:t>
            </a:r>
            <a:r>
              <a:rPr lang="en-US" i="1" dirty="0"/>
              <a:t>know-it-all</a:t>
            </a:r>
            <a:r>
              <a:rPr lang="en-US" dirty="0"/>
              <a:t>.”</a:t>
            </a:r>
          </a:p>
          <a:p>
            <a:pPr>
              <a:spcBef>
                <a:spcPts val="1200"/>
              </a:spcBef>
            </a:pPr>
            <a:r>
              <a:rPr lang="en-US" dirty="0"/>
              <a:t>“They have training.”</a:t>
            </a:r>
          </a:p>
        </p:txBody>
      </p:sp>
    </p:spTree>
    <p:extLst>
      <p:ext uri="{BB962C8B-B14F-4D97-AF65-F5344CB8AC3E}">
        <p14:creationId xmlns:p14="http://schemas.microsoft.com/office/powerpoint/2010/main" val="3446800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8C35F-8328-9945-B951-D0FADD239B6A}"/>
              </a:ext>
            </a:extLst>
          </p:cNvPr>
          <p:cNvSpPr>
            <a:spLocks noGrp="1"/>
          </p:cNvSpPr>
          <p:nvPr>
            <p:ph type="title"/>
          </p:nvPr>
        </p:nvSpPr>
        <p:spPr/>
        <p:txBody>
          <a:bodyPr/>
          <a:lstStyle/>
          <a:p>
            <a:r>
              <a:rPr lang="en-CA" dirty="0"/>
              <a:t>Signs of Competency </a:t>
            </a:r>
            <a:endParaRPr lang="en-US" dirty="0"/>
          </a:p>
        </p:txBody>
      </p:sp>
      <p:sp>
        <p:nvSpPr>
          <p:cNvPr id="3" name="Content Placeholder 2">
            <a:extLst>
              <a:ext uri="{FF2B5EF4-FFF2-40B4-BE49-F238E27FC236}">
                <a16:creationId xmlns:a16="http://schemas.microsoft.com/office/drawing/2014/main" id="{7E56B1E8-BCE9-3241-BA7B-5280560FA861}"/>
              </a:ext>
            </a:extLst>
          </p:cNvPr>
          <p:cNvSpPr>
            <a:spLocks noGrp="1"/>
          </p:cNvSpPr>
          <p:nvPr>
            <p:ph idx="1"/>
          </p:nvPr>
        </p:nvSpPr>
        <p:spPr/>
        <p:txBody>
          <a:bodyPr/>
          <a:lstStyle/>
          <a:p>
            <a:pPr marL="0" indent="0">
              <a:buNone/>
            </a:pPr>
            <a:r>
              <a:rPr lang="en-CA" b="1" dirty="0">
                <a:solidFill>
                  <a:srgbClr val="F79421"/>
                </a:solidFill>
              </a:rPr>
              <a:t>A competent person usually will: </a:t>
            </a:r>
          </a:p>
          <a:p>
            <a:pPr>
              <a:spcBef>
                <a:spcPts val="1200"/>
              </a:spcBef>
            </a:pPr>
            <a:r>
              <a:rPr lang="en-CA" dirty="0"/>
              <a:t>Have the knowledge, skills, attributes and training and experience to organize and complete their work.</a:t>
            </a:r>
          </a:p>
          <a:p>
            <a:r>
              <a:rPr lang="en-CA" dirty="0"/>
              <a:t>Have knowledge of any potential or actual danger to health or safety in the workplace. </a:t>
            </a:r>
          </a:p>
          <a:p>
            <a:r>
              <a:rPr lang="en-CA" dirty="0"/>
              <a:t>Know how to recognize, evaluate and control hazards and risks.</a:t>
            </a:r>
          </a:p>
          <a:p>
            <a:r>
              <a:rPr lang="en-CA" dirty="0"/>
              <a:t>Have the skillset, ability and willingness to deal with the hazards, risks and control measures.</a:t>
            </a:r>
          </a:p>
          <a:p>
            <a:r>
              <a:rPr lang="en-CA" dirty="0"/>
              <a:t>Have knowledge of the laws and regulations that apply to the work being done.</a:t>
            </a:r>
          </a:p>
          <a:p>
            <a:r>
              <a:rPr lang="en-CA" dirty="0"/>
              <a:t>Apply their skills, knowledge and training to workplace specific tasks.</a:t>
            </a:r>
          </a:p>
        </p:txBody>
      </p:sp>
    </p:spTree>
    <p:extLst>
      <p:ext uri="{BB962C8B-B14F-4D97-AF65-F5344CB8AC3E}">
        <p14:creationId xmlns:p14="http://schemas.microsoft.com/office/powerpoint/2010/main" val="3314963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2" id="{CF4B4E5B-3CE8-3743-96E1-4F80902B1B19}" vid="{1FF47C3F-6AA4-7749-A3CD-D34A5AD235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743</TotalTime>
  <Words>2138</Words>
  <Application>Microsoft Macintosh PowerPoint</Application>
  <PresentationFormat>On-screen Show (4:3)</PresentationFormat>
  <Paragraphs>197</Paragraphs>
  <Slides>30</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Arial Narrow</vt:lpstr>
      <vt:lpstr>Calibri</vt:lpstr>
      <vt:lpstr>Office Theme</vt:lpstr>
      <vt:lpstr>Demonstrating Competency in OHS</vt:lpstr>
      <vt:lpstr>Today’s Presenters</vt:lpstr>
      <vt:lpstr>Overview: Why Worry? </vt:lpstr>
      <vt:lpstr>Why Worry? </vt:lpstr>
      <vt:lpstr>Beyond the Worry</vt:lpstr>
      <vt:lpstr>What is Competency?</vt:lpstr>
      <vt:lpstr>What is Competency?</vt:lpstr>
      <vt:lpstr>What is Competency?</vt:lpstr>
      <vt:lpstr>Signs of Competency </vt:lpstr>
      <vt:lpstr>Signs of Competency as a Supervisor</vt:lpstr>
      <vt:lpstr>Signs of Competency as a Supervisor</vt:lpstr>
      <vt:lpstr>Courts and Law Enforcement</vt:lpstr>
      <vt:lpstr>What Are You Documenting? </vt:lpstr>
      <vt:lpstr>Managing Expectations and Performance</vt:lpstr>
      <vt:lpstr>Competency Profiles</vt:lpstr>
      <vt:lpstr>Competency Profiles</vt:lpstr>
      <vt:lpstr>I don’t have the time for that!</vt:lpstr>
      <vt:lpstr>Ideas for Documentation</vt:lpstr>
      <vt:lpstr>Ideas for Documentation </vt:lpstr>
      <vt:lpstr>Ideas for Documentation</vt:lpstr>
      <vt:lpstr>Deficiency Found. Now what?</vt:lpstr>
      <vt:lpstr>Evaluate your Efforts!</vt:lpstr>
      <vt:lpstr>Benefits</vt:lpstr>
      <vt:lpstr>Proof</vt:lpstr>
      <vt:lpstr>Proof</vt:lpstr>
      <vt:lpstr>Proof</vt:lpstr>
      <vt:lpstr>Proof </vt:lpstr>
      <vt:lpstr>Call to Action</vt:lpstr>
      <vt:lpstr>Any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Demonstrating Competency in OHS</dc:title>
  <dc:creator>Dunk Communications</dc:creator>
  <cp:lastModifiedBy>Jackie Watson</cp:lastModifiedBy>
  <cp:revision>38</cp:revision>
  <dcterms:created xsi:type="dcterms:W3CDTF">2020-07-01T16:50:13Z</dcterms:created>
  <dcterms:modified xsi:type="dcterms:W3CDTF">2020-07-22T18:24:43Z</dcterms:modified>
</cp:coreProperties>
</file>